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 id="2147483668" r:id="rId6"/>
  </p:sldMasterIdLst>
  <p:notesMasterIdLst>
    <p:notesMasterId r:id="rId49"/>
  </p:notesMasterIdLst>
  <p:sldIdLst>
    <p:sldId id="2141411390" r:id="rId7"/>
    <p:sldId id="2141411419" r:id="rId8"/>
    <p:sldId id="2141411450" r:id="rId9"/>
    <p:sldId id="2141411421" r:id="rId10"/>
    <p:sldId id="2141411447" r:id="rId11"/>
    <p:sldId id="2141411425" r:id="rId12"/>
    <p:sldId id="2141411448" r:id="rId13"/>
    <p:sldId id="2141411449" r:id="rId14"/>
    <p:sldId id="2141411451" r:id="rId15"/>
    <p:sldId id="2141411452" r:id="rId16"/>
    <p:sldId id="274" r:id="rId17"/>
    <p:sldId id="275" r:id="rId18"/>
    <p:sldId id="2141411455" r:id="rId19"/>
    <p:sldId id="395" r:id="rId20"/>
    <p:sldId id="2141411459" r:id="rId21"/>
    <p:sldId id="402" r:id="rId22"/>
    <p:sldId id="2141411457" r:id="rId23"/>
    <p:sldId id="2141411458" r:id="rId24"/>
    <p:sldId id="407" r:id="rId25"/>
    <p:sldId id="335" r:id="rId26"/>
    <p:sldId id="427" r:id="rId27"/>
    <p:sldId id="428" r:id="rId28"/>
    <p:sldId id="2141411454" r:id="rId29"/>
    <p:sldId id="419" r:id="rId30"/>
    <p:sldId id="466" r:id="rId31"/>
    <p:sldId id="2141411438" r:id="rId32"/>
    <p:sldId id="2141411441" r:id="rId33"/>
    <p:sldId id="2141411440" r:id="rId34"/>
    <p:sldId id="2141411439" r:id="rId35"/>
    <p:sldId id="2141411442" r:id="rId36"/>
    <p:sldId id="2141411456" r:id="rId37"/>
    <p:sldId id="2141411422" r:id="rId38"/>
    <p:sldId id="2141411436" r:id="rId39"/>
    <p:sldId id="467" r:id="rId40"/>
    <p:sldId id="391" r:id="rId41"/>
    <p:sldId id="399" r:id="rId42"/>
    <p:sldId id="400" r:id="rId43"/>
    <p:sldId id="471" r:id="rId44"/>
    <p:sldId id="441" r:id="rId45"/>
    <p:sldId id="458" r:id="rId46"/>
    <p:sldId id="2141411453" r:id="rId47"/>
    <p:sldId id="214141144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ocurement" id="{225BAF07-8F08-439A-B57D-7523672E387C}">
          <p14:sldIdLst>
            <p14:sldId id="2141411390"/>
            <p14:sldId id="2141411419"/>
            <p14:sldId id="2141411450"/>
            <p14:sldId id="2141411421"/>
            <p14:sldId id="2141411447"/>
            <p14:sldId id="2141411425"/>
            <p14:sldId id="2141411448"/>
            <p14:sldId id="2141411449"/>
            <p14:sldId id="2141411451"/>
            <p14:sldId id="2141411452"/>
            <p14:sldId id="274"/>
            <p14:sldId id="275"/>
            <p14:sldId id="2141411455"/>
            <p14:sldId id="395"/>
            <p14:sldId id="2141411459"/>
            <p14:sldId id="402"/>
            <p14:sldId id="2141411457"/>
            <p14:sldId id="2141411458"/>
            <p14:sldId id="407"/>
            <p14:sldId id="335"/>
            <p14:sldId id="427"/>
            <p14:sldId id="428"/>
            <p14:sldId id="2141411454"/>
            <p14:sldId id="419"/>
            <p14:sldId id="466"/>
            <p14:sldId id="2141411438"/>
            <p14:sldId id="2141411441"/>
            <p14:sldId id="2141411440"/>
            <p14:sldId id="2141411439"/>
            <p14:sldId id="2141411442"/>
            <p14:sldId id="2141411456"/>
            <p14:sldId id="2141411422"/>
            <p14:sldId id="2141411436"/>
            <p14:sldId id="467"/>
            <p14:sldId id="391"/>
            <p14:sldId id="399"/>
            <p14:sldId id="400"/>
            <p14:sldId id="471"/>
            <p14:sldId id="441"/>
            <p14:sldId id="458"/>
            <p14:sldId id="2141411453"/>
            <p14:sldId id="214141144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BC0154-61C3-482A-A5A9-477EB7F5D243}" v="42" dt="2024-03-02T01:25:43.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94660"/>
  </p:normalViewPr>
  <p:slideViewPr>
    <p:cSldViewPr snapToGrid="0">
      <p:cViewPr varScale="1">
        <p:scale>
          <a:sx n="103" d="100"/>
          <a:sy n="103" d="100"/>
        </p:scale>
        <p:origin x="114"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7A382A-DD68-4DAA-A000-756ABA19E55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CA7E3D9-7966-4A53-9187-04634267FF1E}">
      <dgm:prSet phldrT="[Text]"/>
      <dgm:spPr/>
      <dgm:t>
        <a:bodyPr/>
        <a:lstStyle/>
        <a:p>
          <a:r>
            <a:rPr lang="en-US" dirty="0"/>
            <a:t>Appel à Propositions</a:t>
          </a:r>
        </a:p>
      </dgm:t>
    </dgm:pt>
    <dgm:pt modelId="{F2EF8217-A866-4F21-A070-016B126EF8FC}" type="parTrans" cxnId="{D6CAAAED-BF62-4E89-89B2-B181EAC4BE36}">
      <dgm:prSet/>
      <dgm:spPr/>
      <dgm:t>
        <a:bodyPr/>
        <a:lstStyle/>
        <a:p>
          <a:endParaRPr lang="en-US"/>
        </a:p>
      </dgm:t>
    </dgm:pt>
    <dgm:pt modelId="{90D8B266-2695-43E9-8D82-D301AE47FE83}" type="sibTrans" cxnId="{D6CAAAED-BF62-4E89-89B2-B181EAC4BE36}">
      <dgm:prSet/>
      <dgm:spPr/>
      <dgm:t>
        <a:bodyPr/>
        <a:lstStyle/>
        <a:p>
          <a:endParaRPr lang="en-US"/>
        </a:p>
      </dgm:t>
    </dgm:pt>
    <dgm:pt modelId="{632E8FBF-72A6-4F8B-9BE5-D35BB659D19E}">
      <dgm:prSet phldrT="[Text]"/>
      <dgm:spPr/>
      <dgm:t>
        <a:bodyPr/>
        <a:lstStyle/>
        <a:p>
          <a:r>
            <a:rPr lang="fr-FR" noProof="0" dirty="0"/>
            <a:t>Large projet de distribution électrique dans un marché avec des capacités limités</a:t>
          </a:r>
        </a:p>
      </dgm:t>
    </dgm:pt>
    <dgm:pt modelId="{6FB69727-C3D6-4994-9D61-3B287DAAF043}" type="parTrans" cxnId="{34EC60C0-603C-47CD-812E-A94B9807A34A}">
      <dgm:prSet/>
      <dgm:spPr/>
      <dgm:t>
        <a:bodyPr/>
        <a:lstStyle/>
        <a:p>
          <a:endParaRPr lang="en-US"/>
        </a:p>
      </dgm:t>
    </dgm:pt>
    <dgm:pt modelId="{3EAFE672-550B-4DE5-91DC-50E7B9B0C7EC}" type="sibTrans" cxnId="{34EC60C0-603C-47CD-812E-A94B9807A34A}">
      <dgm:prSet/>
      <dgm:spPr/>
      <dgm:t>
        <a:bodyPr/>
        <a:lstStyle/>
        <a:p>
          <a:endParaRPr lang="en-US"/>
        </a:p>
      </dgm:t>
    </dgm:pt>
    <dgm:pt modelId="{F63F9D46-8C29-417D-AC5F-DA83B5B52F42}">
      <dgm:prSet phldrT="[Text]"/>
      <dgm:spPr/>
      <dgm:t>
        <a:bodyPr/>
        <a:lstStyle/>
        <a:p>
          <a:r>
            <a:rPr lang="fr-FR" noProof="0" dirty="0"/>
            <a:t>Equipements médicaux ou solutions médicales répondant à des situations médicales spécifiques (hôpitaux)</a:t>
          </a:r>
        </a:p>
      </dgm:t>
    </dgm:pt>
    <dgm:pt modelId="{F5549A2A-29B2-4CF2-825A-F1A3AEE880F3}" type="parTrans" cxnId="{656DA4C3-EB39-4056-8B6D-F94A40001B90}">
      <dgm:prSet/>
      <dgm:spPr/>
      <dgm:t>
        <a:bodyPr/>
        <a:lstStyle/>
        <a:p>
          <a:endParaRPr lang="en-US"/>
        </a:p>
      </dgm:t>
    </dgm:pt>
    <dgm:pt modelId="{8EAA3708-8C5D-4665-80F0-6849B98DC473}" type="sibTrans" cxnId="{656DA4C3-EB39-4056-8B6D-F94A40001B90}">
      <dgm:prSet/>
      <dgm:spPr/>
      <dgm:t>
        <a:bodyPr/>
        <a:lstStyle/>
        <a:p>
          <a:endParaRPr lang="en-US"/>
        </a:p>
      </dgm:t>
    </dgm:pt>
    <dgm:pt modelId="{55A91888-F2CC-43CA-8BAB-322B0C33E07C}">
      <dgm:prSet phldrT="[Text]"/>
      <dgm:spPr/>
      <dgm:t>
        <a:bodyPr/>
        <a:lstStyle/>
        <a:p>
          <a:r>
            <a:rPr lang="fr-FR" noProof="0" dirty="0"/>
            <a:t>Appel d’Offres</a:t>
          </a:r>
        </a:p>
      </dgm:t>
    </dgm:pt>
    <dgm:pt modelId="{9EB5D312-CC70-4C29-9894-85372E9EAF3D}" type="parTrans" cxnId="{3BF53C8F-690A-49A4-B41D-BD57D6740457}">
      <dgm:prSet/>
      <dgm:spPr/>
      <dgm:t>
        <a:bodyPr/>
        <a:lstStyle/>
        <a:p>
          <a:endParaRPr lang="en-US"/>
        </a:p>
      </dgm:t>
    </dgm:pt>
    <dgm:pt modelId="{3A248D91-8E27-4EC1-B587-7F086250FD1A}" type="sibTrans" cxnId="{3BF53C8F-690A-49A4-B41D-BD57D6740457}">
      <dgm:prSet/>
      <dgm:spPr/>
      <dgm:t>
        <a:bodyPr/>
        <a:lstStyle/>
        <a:p>
          <a:endParaRPr lang="en-US"/>
        </a:p>
      </dgm:t>
    </dgm:pt>
    <dgm:pt modelId="{07B7A919-E96A-47D2-A3D6-2EA11E21ACF3}">
      <dgm:prSet phldrT="[Text]"/>
      <dgm:spPr/>
      <dgm:t>
        <a:bodyPr/>
        <a:lstStyle/>
        <a:p>
          <a:r>
            <a:rPr lang="fr-FR" noProof="0" dirty="0"/>
            <a:t>Travaux de construction ou rénovation routière</a:t>
          </a:r>
        </a:p>
      </dgm:t>
    </dgm:pt>
    <dgm:pt modelId="{45CD3E63-AF92-4399-9EC4-66C81E1B18C8}" type="parTrans" cxnId="{9087457E-DD54-4AD6-AEDB-F4E33C7498BC}">
      <dgm:prSet/>
      <dgm:spPr/>
      <dgm:t>
        <a:bodyPr/>
        <a:lstStyle/>
        <a:p>
          <a:endParaRPr lang="en-US"/>
        </a:p>
      </dgm:t>
    </dgm:pt>
    <dgm:pt modelId="{DC6FFF77-A9F4-492E-8308-EFE65BB2CB44}" type="sibTrans" cxnId="{9087457E-DD54-4AD6-AEDB-F4E33C7498BC}">
      <dgm:prSet/>
      <dgm:spPr/>
      <dgm:t>
        <a:bodyPr/>
        <a:lstStyle/>
        <a:p>
          <a:endParaRPr lang="en-US"/>
        </a:p>
      </dgm:t>
    </dgm:pt>
    <dgm:pt modelId="{10E06E0C-ED3B-40EF-9A6C-94A8CBCFA0C6}">
      <dgm:prSet phldrT="[Text]"/>
      <dgm:spPr/>
      <dgm:t>
        <a:bodyPr/>
        <a:lstStyle/>
        <a:p>
          <a:r>
            <a:rPr lang="fr-FR" noProof="0" dirty="0"/>
            <a:t>Equipements médicaux standard</a:t>
          </a:r>
        </a:p>
      </dgm:t>
    </dgm:pt>
    <dgm:pt modelId="{563C536B-AF24-408E-BAF1-399FAC6F6ED7}" type="parTrans" cxnId="{53E42244-5423-43E7-80C1-951EDA72D855}">
      <dgm:prSet/>
      <dgm:spPr/>
      <dgm:t>
        <a:bodyPr/>
        <a:lstStyle/>
        <a:p>
          <a:endParaRPr lang="en-US"/>
        </a:p>
      </dgm:t>
    </dgm:pt>
    <dgm:pt modelId="{3D3AD444-FFCA-451F-A553-9CF505DCBD13}" type="sibTrans" cxnId="{53E42244-5423-43E7-80C1-951EDA72D855}">
      <dgm:prSet/>
      <dgm:spPr/>
      <dgm:t>
        <a:bodyPr/>
        <a:lstStyle/>
        <a:p>
          <a:endParaRPr lang="en-US"/>
        </a:p>
      </dgm:t>
    </dgm:pt>
    <dgm:pt modelId="{4FB436C7-3F4E-4979-88D6-592B71C78CC9}">
      <dgm:prSet phldrT="[Text]"/>
      <dgm:spPr/>
      <dgm:t>
        <a:bodyPr/>
        <a:lstStyle/>
        <a:p>
          <a:r>
            <a:rPr lang="fr-FR" noProof="0" dirty="0"/>
            <a:t>Projet de métro souterrain ex: Zhengzhou, Nanchang</a:t>
          </a:r>
        </a:p>
      </dgm:t>
    </dgm:pt>
    <dgm:pt modelId="{1AED76A0-D4DA-42B2-B3DE-A4B5A62C01A3}" type="parTrans" cxnId="{16B6B7C5-3D39-4965-869A-47440FA9F3F3}">
      <dgm:prSet/>
      <dgm:spPr/>
      <dgm:t>
        <a:bodyPr/>
        <a:lstStyle/>
        <a:p>
          <a:endParaRPr lang="en-US"/>
        </a:p>
      </dgm:t>
    </dgm:pt>
    <dgm:pt modelId="{FFB56257-0A49-44A8-8E9F-0A1C28938FDF}" type="sibTrans" cxnId="{16B6B7C5-3D39-4965-869A-47440FA9F3F3}">
      <dgm:prSet/>
      <dgm:spPr/>
      <dgm:t>
        <a:bodyPr/>
        <a:lstStyle/>
        <a:p>
          <a:endParaRPr lang="en-US"/>
        </a:p>
      </dgm:t>
    </dgm:pt>
    <dgm:pt modelId="{67ED1226-0D47-4DFD-99AD-C42F81BCDCAA}">
      <dgm:prSet phldrT="[Text]"/>
      <dgm:spPr/>
      <dgm:t>
        <a:bodyPr/>
        <a:lstStyle/>
        <a:p>
          <a:r>
            <a:rPr lang="fr-FR" noProof="0" dirty="0"/>
            <a:t>Réseaux intégrés de transports – ex: Bhutan</a:t>
          </a:r>
        </a:p>
      </dgm:t>
    </dgm:pt>
    <dgm:pt modelId="{6AEB97E3-BBF4-481F-BED7-9BAAA6658159}" type="parTrans" cxnId="{3CE62D2C-5EBC-4518-AEFE-1279E1B9942E}">
      <dgm:prSet/>
      <dgm:spPr/>
      <dgm:t>
        <a:bodyPr/>
        <a:lstStyle/>
        <a:p>
          <a:endParaRPr lang="en-US"/>
        </a:p>
      </dgm:t>
    </dgm:pt>
    <dgm:pt modelId="{D003DBE6-AB3B-478D-86BA-F573151EFE03}" type="sibTrans" cxnId="{3CE62D2C-5EBC-4518-AEFE-1279E1B9942E}">
      <dgm:prSet/>
      <dgm:spPr/>
      <dgm:t>
        <a:bodyPr/>
        <a:lstStyle/>
        <a:p>
          <a:endParaRPr lang="en-US"/>
        </a:p>
      </dgm:t>
    </dgm:pt>
    <dgm:pt modelId="{4B9A7798-A2E2-47C5-9635-1DADEA039A20}">
      <dgm:prSet phldrT="[Text]"/>
      <dgm:spPr/>
      <dgm:t>
        <a:bodyPr/>
        <a:lstStyle/>
        <a:p>
          <a:r>
            <a:rPr lang="fr-FR" noProof="0" dirty="0"/>
            <a:t>Création de matériel pour les programmes scolaires</a:t>
          </a:r>
        </a:p>
      </dgm:t>
    </dgm:pt>
    <dgm:pt modelId="{2E9ABA8A-452C-4C8F-894C-C39DCF1F4CFD}" type="parTrans" cxnId="{96F87BBE-21CA-482E-B0FC-F8DCABECFB6B}">
      <dgm:prSet/>
      <dgm:spPr/>
      <dgm:t>
        <a:bodyPr/>
        <a:lstStyle/>
        <a:p>
          <a:endParaRPr lang="en-US"/>
        </a:p>
      </dgm:t>
    </dgm:pt>
    <dgm:pt modelId="{DA935199-12E9-4AF6-97C8-765D6F776FE8}" type="sibTrans" cxnId="{96F87BBE-21CA-482E-B0FC-F8DCABECFB6B}">
      <dgm:prSet/>
      <dgm:spPr/>
      <dgm:t>
        <a:bodyPr/>
        <a:lstStyle/>
        <a:p>
          <a:endParaRPr lang="en-US"/>
        </a:p>
      </dgm:t>
    </dgm:pt>
    <dgm:pt modelId="{5AF9B682-5F3A-44AE-AB44-3FFEC211A02A}">
      <dgm:prSet phldrT="[Text]"/>
      <dgm:spPr/>
      <dgm:t>
        <a:bodyPr/>
        <a:lstStyle/>
        <a:p>
          <a:r>
            <a:rPr lang="fr-FR" noProof="0" dirty="0"/>
            <a:t>Progiciels et équipement informatiques</a:t>
          </a:r>
        </a:p>
      </dgm:t>
    </dgm:pt>
    <dgm:pt modelId="{0167A265-AECF-4AC6-A62A-A4B04F04940E}" type="parTrans" cxnId="{14D5B9CF-D417-43A3-833F-6075AAC695F5}">
      <dgm:prSet/>
      <dgm:spPr/>
      <dgm:t>
        <a:bodyPr/>
        <a:lstStyle/>
        <a:p>
          <a:endParaRPr lang="en-US"/>
        </a:p>
      </dgm:t>
    </dgm:pt>
    <dgm:pt modelId="{D9E34685-EC3A-48FB-8505-60A8ED8BB488}" type="sibTrans" cxnId="{14D5B9CF-D417-43A3-833F-6075AAC695F5}">
      <dgm:prSet/>
      <dgm:spPr/>
      <dgm:t>
        <a:bodyPr/>
        <a:lstStyle/>
        <a:p>
          <a:endParaRPr lang="en-US"/>
        </a:p>
      </dgm:t>
    </dgm:pt>
    <dgm:pt modelId="{196A792E-7F24-49A1-8060-B27DF4C531ED}">
      <dgm:prSet phldrT="[Text]"/>
      <dgm:spPr/>
      <dgm:t>
        <a:bodyPr/>
        <a:lstStyle/>
        <a:p>
          <a:r>
            <a:rPr lang="fr-FR" noProof="0" dirty="0"/>
            <a:t>Centrales hydro-électriques</a:t>
          </a:r>
        </a:p>
      </dgm:t>
    </dgm:pt>
    <dgm:pt modelId="{09994592-A430-4A22-851E-FE473BF9A8FC}" type="parTrans" cxnId="{A95BD83A-9FF1-4D59-B9DC-72E45651C05D}">
      <dgm:prSet/>
      <dgm:spPr/>
      <dgm:t>
        <a:bodyPr/>
        <a:lstStyle/>
        <a:p>
          <a:endParaRPr lang="en-US"/>
        </a:p>
      </dgm:t>
    </dgm:pt>
    <dgm:pt modelId="{7AFC9CD4-0DE1-4285-B351-CF479E16B782}" type="sibTrans" cxnId="{A95BD83A-9FF1-4D59-B9DC-72E45651C05D}">
      <dgm:prSet/>
      <dgm:spPr/>
      <dgm:t>
        <a:bodyPr/>
        <a:lstStyle/>
        <a:p>
          <a:endParaRPr lang="en-US"/>
        </a:p>
      </dgm:t>
    </dgm:pt>
    <dgm:pt modelId="{C29600D5-A690-49BD-905A-ABBCDDDD1D27}">
      <dgm:prSet phldrT="[Text]"/>
      <dgm:spPr/>
      <dgm:t>
        <a:bodyPr/>
        <a:lstStyle/>
        <a:p>
          <a:r>
            <a:rPr lang="fr-FR" noProof="0" dirty="0">
              <a:solidFill>
                <a:srgbClr val="C00000"/>
              </a:solidFill>
            </a:rPr>
            <a:t>Systèmes d’information à développer ex: Système d’identification  (Bangladesh), </a:t>
          </a:r>
          <a:r>
            <a:rPr lang="fr-FR" noProof="0" dirty="0"/>
            <a:t>administration des impôts (Vietnam)</a:t>
          </a:r>
        </a:p>
      </dgm:t>
    </dgm:pt>
    <dgm:pt modelId="{0D744991-5292-45E1-A134-B3153D36F620}" type="parTrans" cxnId="{FA2D513C-9227-4E58-92A2-30ED28788C72}">
      <dgm:prSet/>
      <dgm:spPr/>
      <dgm:t>
        <a:bodyPr/>
        <a:lstStyle/>
        <a:p>
          <a:endParaRPr lang="en-US"/>
        </a:p>
      </dgm:t>
    </dgm:pt>
    <dgm:pt modelId="{41F45E0A-B5F3-46C8-91BA-09956A93FB69}" type="sibTrans" cxnId="{FA2D513C-9227-4E58-92A2-30ED28788C72}">
      <dgm:prSet/>
      <dgm:spPr/>
      <dgm:t>
        <a:bodyPr/>
        <a:lstStyle/>
        <a:p>
          <a:endParaRPr lang="en-US"/>
        </a:p>
      </dgm:t>
    </dgm:pt>
    <dgm:pt modelId="{17C75749-1178-4A5F-B17B-FE48D6D6AF14}">
      <dgm:prSet phldrT="[Text]"/>
      <dgm:spPr/>
      <dgm:t>
        <a:bodyPr/>
        <a:lstStyle/>
        <a:p>
          <a:r>
            <a:rPr lang="fr-FR" noProof="0" dirty="0"/>
            <a:t>Médicaments</a:t>
          </a:r>
        </a:p>
      </dgm:t>
    </dgm:pt>
    <dgm:pt modelId="{D22F6E57-CF89-489A-9B2B-BE307B81E9A4}" type="parTrans" cxnId="{9AEB7665-4337-40FE-9E7A-4CA0B645E9B5}">
      <dgm:prSet/>
      <dgm:spPr/>
      <dgm:t>
        <a:bodyPr/>
        <a:lstStyle/>
        <a:p>
          <a:endParaRPr lang="fr-FR"/>
        </a:p>
      </dgm:t>
    </dgm:pt>
    <dgm:pt modelId="{4D1FA944-BA26-4CCA-B44E-0BD01FED3B05}" type="sibTrans" cxnId="{9AEB7665-4337-40FE-9E7A-4CA0B645E9B5}">
      <dgm:prSet/>
      <dgm:spPr/>
      <dgm:t>
        <a:bodyPr/>
        <a:lstStyle/>
        <a:p>
          <a:endParaRPr lang="fr-FR"/>
        </a:p>
      </dgm:t>
    </dgm:pt>
    <dgm:pt modelId="{0D78B1C4-0CB1-4F3C-9F6E-D45E5980D063}">
      <dgm:prSet phldrT="[Text]"/>
      <dgm:spPr/>
      <dgm:t>
        <a:bodyPr/>
        <a:lstStyle/>
        <a:p>
          <a:r>
            <a:rPr lang="fr-FR" noProof="0" dirty="0"/>
            <a:t>Equipements industriels</a:t>
          </a:r>
        </a:p>
      </dgm:t>
    </dgm:pt>
    <dgm:pt modelId="{7E81A633-CFD4-4E8A-ADBF-0550803B18ED}" type="parTrans" cxnId="{4574DD00-8BCA-4EB3-AE97-0C97E145C3F0}">
      <dgm:prSet/>
      <dgm:spPr/>
      <dgm:t>
        <a:bodyPr/>
        <a:lstStyle/>
        <a:p>
          <a:endParaRPr lang="fr-FR"/>
        </a:p>
      </dgm:t>
    </dgm:pt>
    <dgm:pt modelId="{B96AFF29-C2F6-487A-8AC6-63DB9C6F450C}" type="sibTrans" cxnId="{4574DD00-8BCA-4EB3-AE97-0C97E145C3F0}">
      <dgm:prSet/>
      <dgm:spPr/>
      <dgm:t>
        <a:bodyPr/>
        <a:lstStyle/>
        <a:p>
          <a:endParaRPr lang="fr-FR"/>
        </a:p>
      </dgm:t>
    </dgm:pt>
    <dgm:pt modelId="{F0F9BAF3-E0BF-430D-8D9B-4A15B19EAABB}">
      <dgm:prSet phldrT="[Text]"/>
      <dgm:spPr/>
      <dgm:t>
        <a:bodyPr/>
        <a:lstStyle/>
        <a:p>
          <a:r>
            <a:rPr lang="fr-FR" noProof="0" dirty="0"/>
            <a:t>Construction d’écoles</a:t>
          </a:r>
        </a:p>
      </dgm:t>
    </dgm:pt>
    <dgm:pt modelId="{B587D523-F14F-400D-9D63-1309ABB4EF48}" type="parTrans" cxnId="{73C1F502-C8B0-4A68-A9AC-4E236F6B8EF3}">
      <dgm:prSet/>
      <dgm:spPr/>
      <dgm:t>
        <a:bodyPr/>
        <a:lstStyle/>
        <a:p>
          <a:endParaRPr lang="fr-FR"/>
        </a:p>
      </dgm:t>
    </dgm:pt>
    <dgm:pt modelId="{6E579C5C-D628-4FE7-993E-47C1E8C02365}" type="sibTrans" cxnId="{73C1F502-C8B0-4A68-A9AC-4E236F6B8EF3}">
      <dgm:prSet/>
      <dgm:spPr/>
      <dgm:t>
        <a:bodyPr/>
        <a:lstStyle/>
        <a:p>
          <a:endParaRPr lang="fr-FR"/>
        </a:p>
      </dgm:t>
    </dgm:pt>
    <dgm:pt modelId="{CDFFF387-E09C-4904-B339-DCE6B6FC447E}">
      <dgm:prSet phldrT="[Text]"/>
      <dgm:spPr/>
      <dgm:t>
        <a:bodyPr/>
        <a:lstStyle/>
        <a:p>
          <a:r>
            <a:rPr lang="fr-FR" noProof="0" dirty="0"/>
            <a:t>Services aériens</a:t>
          </a:r>
        </a:p>
      </dgm:t>
    </dgm:pt>
    <dgm:pt modelId="{C7D90616-49C9-4AAC-BB25-E0CCFF058426}" type="parTrans" cxnId="{0023E6D7-3998-48B8-8E23-B88C115DA695}">
      <dgm:prSet/>
      <dgm:spPr/>
      <dgm:t>
        <a:bodyPr/>
        <a:lstStyle/>
        <a:p>
          <a:endParaRPr lang="en-US"/>
        </a:p>
      </dgm:t>
    </dgm:pt>
    <dgm:pt modelId="{AD355B99-DD93-4248-AFDD-B04420AA90E7}" type="sibTrans" cxnId="{0023E6D7-3998-48B8-8E23-B88C115DA695}">
      <dgm:prSet/>
      <dgm:spPr/>
      <dgm:t>
        <a:bodyPr/>
        <a:lstStyle/>
        <a:p>
          <a:endParaRPr lang="en-US"/>
        </a:p>
      </dgm:t>
    </dgm:pt>
    <dgm:pt modelId="{0BFE7DBF-1D0E-421C-99E6-67837FDF75CD}" type="pres">
      <dgm:prSet presAssocID="{A77A382A-DD68-4DAA-A000-756ABA19E55E}" presName="Name0" presStyleCnt="0">
        <dgm:presLayoutVars>
          <dgm:dir/>
          <dgm:animLvl val="lvl"/>
          <dgm:resizeHandles val="exact"/>
        </dgm:presLayoutVars>
      </dgm:prSet>
      <dgm:spPr/>
    </dgm:pt>
    <dgm:pt modelId="{341C8561-7BB0-4889-9A22-DD57CC795735}" type="pres">
      <dgm:prSet presAssocID="{DCA7E3D9-7966-4A53-9187-04634267FF1E}" presName="composite" presStyleCnt="0"/>
      <dgm:spPr/>
    </dgm:pt>
    <dgm:pt modelId="{4390B7E0-6F3B-44BE-A9EC-ADA5C5B8229B}" type="pres">
      <dgm:prSet presAssocID="{DCA7E3D9-7966-4A53-9187-04634267FF1E}" presName="parTx" presStyleLbl="alignNode1" presStyleIdx="0" presStyleCnt="2">
        <dgm:presLayoutVars>
          <dgm:chMax val="0"/>
          <dgm:chPref val="0"/>
          <dgm:bulletEnabled val="1"/>
        </dgm:presLayoutVars>
      </dgm:prSet>
      <dgm:spPr/>
    </dgm:pt>
    <dgm:pt modelId="{94734A3B-4855-4D35-9BB5-3AF9FD89601B}" type="pres">
      <dgm:prSet presAssocID="{DCA7E3D9-7966-4A53-9187-04634267FF1E}" presName="desTx" presStyleLbl="alignAccFollowNode1" presStyleIdx="0" presStyleCnt="2">
        <dgm:presLayoutVars>
          <dgm:bulletEnabled val="1"/>
        </dgm:presLayoutVars>
      </dgm:prSet>
      <dgm:spPr/>
    </dgm:pt>
    <dgm:pt modelId="{E312B1BC-0C9B-4F72-BF58-48F490C5EF80}" type="pres">
      <dgm:prSet presAssocID="{90D8B266-2695-43E9-8D82-D301AE47FE83}" presName="space" presStyleCnt="0"/>
      <dgm:spPr/>
    </dgm:pt>
    <dgm:pt modelId="{38366BAB-4107-4436-811C-8021F5D591A8}" type="pres">
      <dgm:prSet presAssocID="{55A91888-F2CC-43CA-8BAB-322B0C33E07C}" presName="composite" presStyleCnt="0"/>
      <dgm:spPr/>
    </dgm:pt>
    <dgm:pt modelId="{770D41E0-FFD1-4713-9F8F-2FC222FA8BA9}" type="pres">
      <dgm:prSet presAssocID="{55A91888-F2CC-43CA-8BAB-322B0C33E07C}" presName="parTx" presStyleLbl="alignNode1" presStyleIdx="1" presStyleCnt="2">
        <dgm:presLayoutVars>
          <dgm:chMax val="0"/>
          <dgm:chPref val="0"/>
          <dgm:bulletEnabled val="1"/>
        </dgm:presLayoutVars>
      </dgm:prSet>
      <dgm:spPr/>
    </dgm:pt>
    <dgm:pt modelId="{F7174EC7-D51A-4B60-B620-7E0FCF143330}" type="pres">
      <dgm:prSet presAssocID="{55A91888-F2CC-43CA-8BAB-322B0C33E07C}" presName="desTx" presStyleLbl="alignAccFollowNode1" presStyleIdx="1" presStyleCnt="2">
        <dgm:presLayoutVars>
          <dgm:bulletEnabled val="1"/>
        </dgm:presLayoutVars>
      </dgm:prSet>
      <dgm:spPr/>
    </dgm:pt>
  </dgm:ptLst>
  <dgm:cxnLst>
    <dgm:cxn modelId="{4574DD00-8BCA-4EB3-AE97-0C97E145C3F0}" srcId="{55A91888-F2CC-43CA-8BAB-322B0C33E07C}" destId="{0D78B1C4-0CB1-4F3C-9F6E-D45E5980D063}" srcOrd="4" destOrd="0" parTransId="{7E81A633-CFD4-4E8A-ADBF-0550803B18ED}" sibTransId="{B96AFF29-C2F6-487A-8AC6-63DB9C6F450C}"/>
    <dgm:cxn modelId="{73C1F502-C8B0-4A68-A9AC-4E236F6B8EF3}" srcId="{55A91888-F2CC-43CA-8BAB-322B0C33E07C}" destId="{F0F9BAF3-E0BF-430D-8D9B-4A15B19EAABB}" srcOrd="5" destOrd="0" parTransId="{B587D523-F14F-400D-9D63-1309ABB4EF48}" sibTransId="{6E579C5C-D628-4FE7-993E-47C1E8C02365}"/>
    <dgm:cxn modelId="{B8747F0A-93F5-4374-B6E5-958C0EACBD7F}" type="presOf" srcId="{DCA7E3D9-7966-4A53-9187-04634267FF1E}" destId="{4390B7E0-6F3B-44BE-A9EC-ADA5C5B8229B}" srcOrd="0" destOrd="0" presId="urn:microsoft.com/office/officeart/2005/8/layout/hList1"/>
    <dgm:cxn modelId="{5BDCD10A-91FF-431F-8F39-5B201C798558}" type="presOf" srcId="{196A792E-7F24-49A1-8060-B27DF4C531ED}" destId="{94734A3B-4855-4D35-9BB5-3AF9FD89601B}" srcOrd="0" destOrd="5" presId="urn:microsoft.com/office/officeart/2005/8/layout/hList1"/>
    <dgm:cxn modelId="{AA6C4421-EA63-4D92-8675-E4FB39AA5911}" type="presOf" srcId="{67ED1226-0D47-4DFD-99AD-C42F81BCDCAA}" destId="{94734A3B-4855-4D35-9BB5-3AF9FD89601B}" srcOrd="0" destOrd="3" presId="urn:microsoft.com/office/officeart/2005/8/layout/hList1"/>
    <dgm:cxn modelId="{3CE62D2C-5EBC-4518-AEFE-1279E1B9942E}" srcId="{DCA7E3D9-7966-4A53-9187-04634267FF1E}" destId="{67ED1226-0D47-4DFD-99AD-C42F81BCDCAA}" srcOrd="3" destOrd="0" parTransId="{6AEB97E3-BBF4-481F-BED7-9BAAA6658159}" sibTransId="{D003DBE6-AB3B-478D-86BA-F573151EFE03}"/>
    <dgm:cxn modelId="{A95BD83A-9FF1-4D59-B9DC-72E45651C05D}" srcId="{DCA7E3D9-7966-4A53-9187-04634267FF1E}" destId="{196A792E-7F24-49A1-8060-B27DF4C531ED}" srcOrd="5" destOrd="0" parTransId="{09994592-A430-4A22-851E-FE473BF9A8FC}" sibTransId="{7AFC9CD4-0DE1-4285-B351-CF479E16B782}"/>
    <dgm:cxn modelId="{FA2D513C-9227-4E58-92A2-30ED28788C72}" srcId="{DCA7E3D9-7966-4A53-9187-04634267FF1E}" destId="{C29600D5-A690-49BD-905A-ABBCDDDD1D27}" srcOrd="6" destOrd="0" parTransId="{0D744991-5292-45E1-A134-B3153D36F620}" sibTransId="{41F45E0A-B5F3-46C8-91BA-09956A93FB69}"/>
    <dgm:cxn modelId="{F8C0D542-F1C0-4BBC-B0D4-DAC7F953959B}" type="presOf" srcId="{0D78B1C4-0CB1-4F3C-9F6E-D45E5980D063}" destId="{F7174EC7-D51A-4B60-B620-7E0FCF143330}" srcOrd="0" destOrd="4" presId="urn:microsoft.com/office/officeart/2005/8/layout/hList1"/>
    <dgm:cxn modelId="{123B9563-1323-4D44-9A4B-83E5FB4ACB6C}" type="presOf" srcId="{C29600D5-A690-49BD-905A-ABBCDDDD1D27}" destId="{94734A3B-4855-4D35-9BB5-3AF9FD89601B}" srcOrd="0" destOrd="6" presId="urn:microsoft.com/office/officeart/2005/8/layout/hList1"/>
    <dgm:cxn modelId="{53E42244-5423-43E7-80C1-951EDA72D855}" srcId="{55A91888-F2CC-43CA-8BAB-322B0C33E07C}" destId="{10E06E0C-ED3B-40EF-9A6C-94A8CBCFA0C6}" srcOrd="3" destOrd="0" parTransId="{563C536B-AF24-408E-BAF1-399FAC6F6ED7}" sibTransId="{3D3AD444-FFCA-451F-A553-9CF505DCBD13}"/>
    <dgm:cxn modelId="{9AEB7665-4337-40FE-9E7A-4CA0B645E9B5}" srcId="{55A91888-F2CC-43CA-8BAB-322B0C33E07C}" destId="{17C75749-1178-4A5F-B17B-FE48D6D6AF14}" srcOrd="1" destOrd="0" parTransId="{D22F6E57-CF89-489A-9B2B-BE307B81E9A4}" sibTransId="{4D1FA944-BA26-4CCA-B44E-0BD01FED3B05}"/>
    <dgm:cxn modelId="{C08DB74B-7AEE-4491-958A-E15B30F42E9A}" type="presOf" srcId="{F63F9D46-8C29-417D-AC5F-DA83B5B52F42}" destId="{94734A3B-4855-4D35-9BB5-3AF9FD89601B}" srcOrd="0" destOrd="1" presId="urn:microsoft.com/office/officeart/2005/8/layout/hList1"/>
    <dgm:cxn modelId="{CAC0CB6E-E9E4-4B50-970D-63BC65F953AB}" type="presOf" srcId="{55A91888-F2CC-43CA-8BAB-322B0C33E07C}" destId="{770D41E0-FFD1-4713-9F8F-2FC222FA8BA9}" srcOrd="0" destOrd="0" presId="urn:microsoft.com/office/officeart/2005/8/layout/hList1"/>
    <dgm:cxn modelId="{C5E7976F-6BA9-4EC3-AED3-629B618D3C00}" type="presOf" srcId="{632E8FBF-72A6-4F8B-9BE5-D35BB659D19E}" destId="{94734A3B-4855-4D35-9BB5-3AF9FD89601B}" srcOrd="0" destOrd="0" presId="urn:microsoft.com/office/officeart/2005/8/layout/hList1"/>
    <dgm:cxn modelId="{9C816A79-608C-4CE9-9727-9BF041D3F341}" type="presOf" srcId="{17C75749-1178-4A5F-B17B-FE48D6D6AF14}" destId="{F7174EC7-D51A-4B60-B620-7E0FCF143330}" srcOrd="0" destOrd="1" presId="urn:microsoft.com/office/officeart/2005/8/layout/hList1"/>
    <dgm:cxn modelId="{5A61247B-DD45-4F3D-AF89-5AA42FEABBAF}" type="presOf" srcId="{F0F9BAF3-E0BF-430D-8D9B-4A15B19EAABB}" destId="{F7174EC7-D51A-4B60-B620-7E0FCF143330}" srcOrd="0" destOrd="5" presId="urn:microsoft.com/office/officeart/2005/8/layout/hList1"/>
    <dgm:cxn modelId="{9087457E-DD54-4AD6-AEDB-F4E33C7498BC}" srcId="{55A91888-F2CC-43CA-8BAB-322B0C33E07C}" destId="{07B7A919-E96A-47D2-A3D6-2EA11E21ACF3}" srcOrd="0" destOrd="0" parTransId="{45CD3E63-AF92-4399-9EC4-66C81E1B18C8}" sibTransId="{DC6FFF77-A9F4-492E-8308-EFE65BB2CB44}"/>
    <dgm:cxn modelId="{B760EF88-8CE4-4AAE-8E24-D5B7F7587D1F}" type="presOf" srcId="{10E06E0C-ED3B-40EF-9A6C-94A8CBCFA0C6}" destId="{F7174EC7-D51A-4B60-B620-7E0FCF143330}" srcOrd="0" destOrd="3" presId="urn:microsoft.com/office/officeart/2005/8/layout/hList1"/>
    <dgm:cxn modelId="{3BF53C8F-690A-49A4-B41D-BD57D6740457}" srcId="{A77A382A-DD68-4DAA-A000-756ABA19E55E}" destId="{55A91888-F2CC-43CA-8BAB-322B0C33E07C}" srcOrd="1" destOrd="0" parTransId="{9EB5D312-CC70-4C29-9894-85372E9EAF3D}" sibTransId="{3A248D91-8E27-4EC1-B587-7F086250FD1A}"/>
    <dgm:cxn modelId="{5F50D2A4-6C7F-4973-A624-DBE9A4F521EB}" type="presOf" srcId="{4B9A7798-A2E2-47C5-9635-1DADEA039A20}" destId="{94734A3B-4855-4D35-9BB5-3AF9FD89601B}" srcOrd="0" destOrd="4" presId="urn:microsoft.com/office/officeart/2005/8/layout/hList1"/>
    <dgm:cxn modelId="{96F87BBE-21CA-482E-B0FC-F8DCABECFB6B}" srcId="{DCA7E3D9-7966-4A53-9187-04634267FF1E}" destId="{4B9A7798-A2E2-47C5-9635-1DADEA039A20}" srcOrd="4" destOrd="0" parTransId="{2E9ABA8A-452C-4C8F-894C-C39DCF1F4CFD}" sibTransId="{DA935199-12E9-4AF6-97C8-765D6F776FE8}"/>
    <dgm:cxn modelId="{34EC60C0-603C-47CD-812E-A94B9807A34A}" srcId="{DCA7E3D9-7966-4A53-9187-04634267FF1E}" destId="{632E8FBF-72A6-4F8B-9BE5-D35BB659D19E}" srcOrd="0" destOrd="0" parTransId="{6FB69727-C3D6-4994-9D61-3B287DAAF043}" sibTransId="{3EAFE672-550B-4DE5-91DC-50E7B9B0C7EC}"/>
    <dgm:cxn modelId="{656DA4C3-EB39-4056-8B6D-F94A40001B90}" srcId="{DCA7E3D9-7966-4A53-9187-04634267FF1E}" destId="{F63F9D46-8C29-417D-AC5F-DA83B5B52F42}" srcOrd="1" destOrd="0" parTransId="{F5549A2A-29B2-4CF2-825A-F1A3AEE880F3}" sibTransId="{8EAA3708-8C5D-4665-80F0-6849B98DC473}"/>
    <dgm:cxn modelId="{16B6B7C5-3D39-4965-869A-47440FA9F3F3}" srcId="{DCA7E3D9-7966-4A53-9187-04634267FF1E}" destId="{4FB436C7-3F4E-4979-88D6-592B71C78CC9}" srcOrd="2" destOrd="0" parTransId="{1AED76A0-D4DA-42B2-B3DE-A4B5A62C01A3}" sibTransId="{FFB56257-0A49-44A8-8E9F-0A1C28938FDF}"/>
    <dgm:cxn modelId="{5C085FC7-CD42-4895-A50A-2B7A202530C8}" type="presOf" srcId="{5AF9B682-5F3A-44AE-AB44-3FFEC211A02A}" destId="{F7174EC7-D51A-4B60-B620-7E0FCF143330}" srcOrd="0" destOrd="2" presId="urn:microsoft.com/office/officeart/2005/8/layout/hList1"/>
    <dgm:cxn modelId="{14D5B9CF-D417-43A3-833F-6075AAC695F5}" srcId="{55A91888-F2CC-43CA-8BAB-322B0C33E07C}" destId="{5AF9B682-5F3A-44AE-AB44-3FFEC211A02A}" srcOrd="2" destOrd="0" parTransId="{0167A265-AECF-4AC6-A62A-A4B04F04940E}" sibTransId="{D9E34685-EC3A-48FB-8505-60A8ED8BB488}"/>
    <dgm:cxn modelId="{847702D2-1746-4680-B920-F20963CD667C}" type="presOf" srcId="{4FB436C7-3F4E-4979-88D6-592B71C78CC9}" destId="{94734A3B-4855-4D35-9BB5-3AF9FD89601B}" srcOrd="0" destOrd="2" presId="urn:microsoft.com/office/officeart/2005/8/layout/hList1"/>
    <dgm:cxn modelId="{0023E6D7-3998-48B8-8E23-B88C115DA695}" srcId="{55A91888-F2CC-43CA-8BAB-322B0C33E07C}" destId="{CDFFF387-E09C-4904-B339-DCE6B6FC447E}" srcOrd="6" destOrd="0" parTransId="{C7D90616-49C9-4AAC-BB25-E0CCFF058426}" sibTransId="{AD355B99-DD93-4248-AFDD-B04420AA90E7}"/>
    <dgm:cxn modelId="{461A7AD8-F98F-4A11-A756-6982AA2BAF5A}" type="presOf" srcId="{CDFFF387-E09C-4904-B339-DCE6B6FC447E}" destId="{F7174EC7-D51A-4B60-B620-7E0FCF143330}" srcOrd="0" destOrd="6" presId="urn:microsoft.com/office/officeart/2005/8/layout/hList1"/>
    <dgm:cxn modelId="{1CBC56D9-48DC-4F2C-B637-0C9F92494F19}" type="presOf" srcId="{07B7A919-E96A-47D2-A3D6-2EA11E21ACF3}" destId="{F7174EC7-D51A-4B60-B620-7E0FCF143330}" srcOrd="0" destOrd="0" presId="urn:microsoft.com/office/officeart/2005/8/layout/hList1"/>
    <dgm:cxn modelId="{27FF93DE-98F5-4FD2-BAB9-A48822AA99A5}" type="presOf" srcId="{A77A382A-DD68-4DAA-A000-756ABA19E55E}" destId="{0BFE7DBF-1D0E-421C-99E6-67837FDF75CD}" srcOrd="0" destOrd="0" presId="urn:microsoft.com/office/officeart/2005/8/layout/hList1"/>
    <dgm:cxn modelId="{D6CAAAED-BF62-4E89-89B2-B181EAC4BE36}" srcId="{A77A382A-DD68-4DAA-A000-756ABA19E55E}" destId="{DCA7E3D9-7966-4A53-9187-04634267FF1E}" srcOrd="0" destOrd="0" parTransId="{F2EF8217-A866-4F21-A070-016B126EF8FC}" sibTransId="{90D8B266-2695-43E9-8D82-D301AE47FE83}"/>
    <dgm:cxn modelId="{4F9883D3-98B3-4CA3-97AB-D812421BC038}" type="presParOf" srcId="{0BFE7DBF-1D0E-421C-99E6-67837FDF75CD}" destId="{341C8561-7BB0-4889-9A22-DD57CC795735}" srcOrd="0" destOrd="0" presId="urn:microsoft.com/office/officeart/2005/8/layout/hList1"/>
    <dgm:cxn modelId="{31127012-79C2-4C43-AAD0-AA7C3DF56CE9}" type="presParOf" srcId="{341C8561-7BB0-4889-9A22-DD57CC795735}" destId="{4390B7E0-6F3B-44BE-A9EC-ADA5C5B8229B}" srcOrd="0" destOrd="0" presId="urn:microsoft.com/office/officeart/2005/8/layout/hList1"/>
    <dgm:cxn modelId="{92C3C7E8-DB25-4E67-8AB3-2F8E09433376}" type="presParOf" srcId="{341C8561-7BB0-4889-9A22-DD57CC795735}" destId="{94734A3B-4855-4D35-9BB5-3AF9FD89601B}" srcOrd="1" destOrd="0" presId="urn:microsoft.com/office/officeart/2005/8/layout/hList1"/>
    <dgm:cxn modelId="{0DA53388-F61D-46C2-8A91-B51F1C65F36F}" type="presParOf" srcId="{0BFE7DBF-1D0E-421C-99E6-67837FDF75CD}" destId="{E312B1BC-0C9B-4F72-BF58-48F490C5EF80}" srcOrd="1" destOrd="0" presId="urn:microsoft.com/office/officeart/2005/8/layout/hList1"/>
    <dgm:cxn modelId="{C8A5E93C-9722-49BA-B4C8-9CB758EDD8CE}" type="presParOf" srcId="{0BFE7DBF-1D0E-421C-99E6-67837FDF75CD}" destId="{38366BAB-4107-4436-811C-8021F5D591A8}" srcOrd="2" destOrd="0" presId="urn:microsoft.com/office/officeart/2005/8/layout/hList1"/>
    <dgm:cxn modelId="{BBB3458C-D2C2-4ADF-BBAA-D9E1F921474F}" type="presParOf" srcId="{38366BAB-4107-4436-811C-8021F5D591A8}" destId="{770D41E0-FFD1-4713-9F8F-2FC222FA8BA9}" srcOrd="0" destOrd="0" presId="urn:microsoft.com/office/officeart/2005/8/layout/hList1"/>
    <dgm:cxn modelId="{E81BEB0C-5F38-401F-8B3E-233F83DECB07}" type="presParOf" srcId="{38366BAB-4107-4436-811C-8021F5D591A8}" destId="{F7174EC7-D51A-4B60-B620-7E0FCF14333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567FF-0EE1-4017-9058-CA82DDB2FE6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9C6788A-6E55-4908-A93D-22C0BEE50A00}">
      <dgm:prSet phldrT="[Text]"/>
      <dgm:spPr/>
      <dgm:t>
        <a:bodyPr/>
        <a:lstStyle/>
        <a:p>
          <a:r>
            <a:rPr lang="fr-FR" noProof="0" dirty="0"/>
            <a:t>Pré-Qualification </a:t>
          </a:r>
        </a:p>
        <a:p>
          <a:r>
            <a:rPr lang="fr-FR" noProof="0" dirty="0"/>
            <a:t>(ou post-qualification)</a:t>
          </a:r>
        </a:p>
      </dgm:t>
    </dgm:pt>
    <dgm:pt modelId="{8C504A7D-44F1-4DBB-8076-D8007C9EFBB8}" type="parTrans" cxnId="{692CF428-4131-403F-8C41-5BB897FE5D55}">
      <dgm:prSet/>
      <dgm:spPr/>
      <dgm:t>
        <a:bodyPr/>
        <a:lstStyle/>
        <a:p>
          <a:endParaRPr lang="en-US"/>
        </a:p>
      </dgm:t>
    </dgm:pt>
    <dgm:pt modelId="{2C15B456-91FE-4B7F-B911-90E73A669B60}" type="sibTrans" cxnId="{692CF428-4131-403F-8C41-5BB897FE5D55}">
      <dgm:prSet/>
      <dgm:spPr/>
      <dgm:t>
        <a:bodyPr/>
        <a:lstStyle/>
        <a:p>
          <a:endParaRPr lang="en-US"/>
        </a:p>
      </dgm:t>
    </dgm:pt>
    <dgm:pt modelId="{92249256-7D0D-439F-A7E5-84206C130FDB}">
      <dgm:prSet phldrT="[Text]"/>
      <dgm:spPr/>
      <dgm:t>
        <a:bodyPr/>
        <a:lstStyle/>
        <a:p>
          <a:r>
            <a:rPr lang="fr-FR" noProof="0" dirty="0"/>
            <a:t>Vérifier que les exigences de qualification techniques et financières sont remplies</a:t>
          </a:r>
        </a:p>
      </dgm:t>
    </dgm:pt>
    <dgm:pt modelId="{63C56F97-4006-4974-B269-EC8F752F4532}" type="parTrans" cxnId="{229DDD28-68F1-4FE4-B513-5CBA6AEE5012}">
      <dgm:prSet/>
      <dgm:spPr/>
      <dgm:t>
        <a:bodyPr/>
        <a:lstStyle/>
        <a:p>
          <a:endParaRPr lang="en-US"/>
        </a:p>
      </dgm:t>
    </dgm:pt>
    <dgm:pt modelId="{D0B80A5A-AD25-45D9-A277-A3CB467BDC99}" type="sibTrans" cxnId="{229DDD28-68F1-4FE4-B513-5CBA6AEE5012}">
      <dgm:prSet/>
      <dgm:spPr/>
      <dgm:t>
        <a:bodyPr/>
        <a:lstStyle/>
        <a:p>
          <a:endParaRPr lang="en-US"/>
        </a:p>
      </dgm:t>
    </dgm:pt>
    <dgm:pt modelId="{EA06EA46-3B52-4850-8A47-D34FFE00F88B}">
      <dgm:prSet phldrT="[Text]"/>
      <dgm:spPr/>
      <dgm:t>
        <a:bodyPr/>
        <a:lstStyle/>
        <a:p>
          <a:r>
            <a:rPr lang="fr-FR" noProof="0" dirty="0"/>
            <a:t>Toute entreprise ne passant pas les exigences est rejetée</a:t>
          </a:r>
        </a:p>
      </dgm:t>
    </dgm:pt>
    <dgm:pt modelId="{D59D6D69-D608-46CC-A4B1-CCA71B2E7C36}" type="parTrans" cxnId="{2251E7DB-CE8C-4311-B4C7-6598196A88BA}">
      <dgm:prSet/>
      <dgm:spPr/>
      <dgm:t>
        <a:bodyPr/>
        <a:lstStyle/>
        <a:p>
          <a:endParaRPr lang="en-US"/>
        </a:p>
      </dgm:t>
    </dgm:pt>
    <dgm:pt modelId="{8733951E-DDB9-4ADB-8110-A4E62A61EE14}" type="sibTrans" cxnId="{2251E7DB-CE8C-4311-B4C7-6598196A88BA}">
      <dgm:prSet/>
      <dgm:spPr/>
      <dgm:t>
        <a:bodyPr/>
        <a:lstStyle/>
        <a:p>
          <a:endParaRPr lang="en-US"/>
        </a:p>
      </dgm:t>
    </dgm:pt>
    <dgm:pt modelId="{94552F28-EF7F-4A3C-A2E4-53352686E28C}">
      <dgm:prSet phldrT="[Text]"/>
      <dgm:spPr/>
      <dgm:t>
        <a:bodyPr/>
        <a:lstStyle/>
        <a:p>
          <a:r>
            <a:rPr lang="fr-FR" noProof="0" dirty="0"/>
            <a:t>Sélection Initiale</a:t>
          </a:r>
        </a:p>
      </dgm:t>
    </dgm:pt>
    <dgm:pt modelId="{9AF1D59E-57E3-4A63-98D2-F2C64FAE9FF5}" type="parTrans" cxnId="{5110D400-6ADB-41DD-ABBE-5B85330F860B}">
      <dgm:prSet/>
      <dgm:spPr/>
      <dgm:t>
        <a:bodyPr/>
        <a:lstStyle/>
        <a:p>
          <a:endParaRPr lang="en-US"/>
        </a:p>
      </dgm:t>
    </dgm:pt>
    <dgm:pt modelId="{F6C3CAF2-5FBF-4EA1-8BBC-5117BF238BEE}" type="sibTrans" cxnId="{5110D400-6ADB-41DD-ABBE-5B85330F860B}">
      <dgm:prSet/>
      <dgm:spPr/>
      <dgm:t>
        <a:bodyPr/>
        <a:lstStyle/>
        <a:p>
          <a:endParaRPr lang="en-US"/>
        </a:p>
      </dgm:t>
    </dgm:pt>
    <dgm:pt modelId="{FB19C7AC-BF4F-4CB8-819A-F1D2FE4A7373}">
      <dgm:prSet phldrT="[Text]"/>
      <dgm:spPr/>
      <dgm:t>
        <a:bodyPr/>
        <a:lstStyle/>
        <a:p>
          <a:r>
            <a:rPr lang="fr-FR" noProof="0" dirty="0"/>
            <a:t>Classement sur la base de points attribués aux candidats</a:t>
          </a:r>
        </a:p>
      </dgm:t>
    </dgm:pt>
    <dgm:pt modelId="{12FDDDCC-48C9-4A8C-A5D2-71267C5607B9}" type="parTrans" cxnId="{006AC015-6A61-4A84-B924-D321A6AB1102}">
      <dgm:prSet/>
      <dgm:spPr/>
      <dgm:t>
        <a:bodyPr/>
        <a:lstStyle/>
        <a:p>
          <a:endParaRPr lang="en-US"/>
        </a:p>
      </dgm:t>
    </dgm:pt>
    <dgm:pt modelId="{28E546FA-5CBB-4D18-B418-D595EB14E1DF}" type="sibTrans" cxnId="{006AC015-6A61-4A84-B924-D321A6AB1102}">
      <dgm:prSet/>
      <dgm:spPr/>
      <dgm:t>
        <a:bodyPr/>
        <a:lstStyle/>
        <a:p>
          <a:endParaRPr lang="en-US"/>
        </a:p>
      </dgm:t>
    </dgm:pt>
    <dgm:pt modelId="{46532AD0-CB26-4311-A7CE-CCB09ACE10E8}">
      <dgm:prSet phldrT="[Text]"/>
      <dgm:spPr/>
      <dgm:t>
        <a:bodyPr/>
        <a:lstStyle/>
        <a:p>
          <a:r>
            <a:rPr lang="fr-FR" noProof="0" dirty="0"/>
            <a:t>Attention: la BM considère que la conformité (ou la non-conformité) est de nature substantielle</a:t>
          </a:r>
        </a:p>
      </dgm:t>
    </dgm:pt>
    <dgm:pt modelId="{71AC8618-0259-4279-8178-B20626AFC270}" type="parTrans" cxnId="{F7CA5637-5416-4CBC-9175-AAB15E989353}">
      <dgm:prSet/>
      <dgm:spPr/>
      <dgm:t>
        <a:bodyPr/>
        <a:lstStyle/>
        <a:p>
          <a:endParaRPr lang="fr-FR"/>
        </a:p>
      </dgm:t>
    </dgm:pt>
    <dgm:pt modelId="{F62C0AD2-A48F-4C93-BFF1-89BA5BBE986A}" type="sibTrans" cxnId="{F7CA5637-5416-4CBC-9175-AAB15E989353}">
      <dgm:prSet/>
      <dgm:spPr/>
      <dgm:t>
        <a:bodyPr/>
        <a:lstStyle/>
        <a:p>
          <a:endParaRPr lang="fr-FR"/>
        </a:p>
      </dgm:t>
    </dgm:pt>
    <dgm:pt modelId="{BE5D85D7-525A-4EE3-84FD-D1E7C7F7513A}">
      <dgm:prSet phldrT="[Text]"/>
      <dgm:spPr/>
      <dgm:t>
        <a:bodyPr/>
        <a:lstStyle/>
        <a:p>
          <a:r>
            <a:rPr lang="fr-FR" noProof="0" dirty="0"/>
            <a:t>Test binaire: passe/ne passe pas</a:t>
          </a:r>
        </a:p>
      </dgm:t>
    </dgm:pt>
    <dgm:pt modelId="{364260B8-358E-4FCF-8EDE-AF3E8EC3E398}" type="parTrans" cxnId="{3B2EC377-0363-4260-A1B1-FA0FFF343592}">
      <dgm:prSet/>
      <dgm:spPr/>
      <dgm:t>
        <a:bodyPr/>
        <a:lstStyle/>
        <a:p>
          <a:endParaRPr lang="fr-FR"/>
        </a:p>
      </dgm:t>
    </dgm:pt>
    <dgm:pt modelId="{4036FC6F-4731-45C7-85EE-39AA56E15898}" type="sibTrans" cxnId="{3B2EC377-0363-4260-A1B1-FA0FFF343592}">
      <dgm:prSet/>
      <dgm:spPr/>
      <dgm:t>
        <a:bodyPr/>
        <a:lstStyle/>
        <a:p>
          <a:endParaRPr lang="fr-FR"/>
        </a:p>
      </dgm:t>
    </dgm:pt>
    <dgm:pt modelId="{945518EC-E093-44B3-A99B-46598594EAAD}">
      <dgm:prSet phldrT="[Text]"/>
      <dgm:spPr/>
      <dgm:t>
        <a:bodyPr/>
        <a:lstStyle/>
        <a:p>
          <a:r>
            <a:rPr lang="fr-FR" noProof="0" dirty="0"/>
            <a:t>Possibilité d’exiger un nombre minimal de points</a:t>
          </a:r>
        </a:p>
      </dgm:t>
    </dgm:pt>
    <dgm:pt modelId="{2BBBD3BF-92B2-4A10-AE76-FC12E4C50B34}" type="parTrans" cxnId="{2FAC0255-874C-4721-AF66-93727A0F4778}">
      <dgm:prSet/>
      <dgm:spPr/>
      <dgm:t>
        <a:bodyPr/>
        <a:lstStyle/>
        <a:p>
          <a:endParaRPr lang="fr-FR"/>
        </a:p>
      </dgm:t>
    </dgm:pt>
    <dgm:pt modelId="{07B8FCF0-1C6E-461E-A3EC-6B5D17FA7562}" type="sibTrans" cxnId="{2FAC0255-874C-4721-AF66-93727A0F4778}">
      <dgm:prSet/>
      <dgm:spPr/>
      <dgm:t>
        <a:bodyPr/>
        <a:lstStyle/>
        <a:p>
          <a:endParaRPr lang="fr-FR"/>
        </a:p>
      </dgm:t>
    </dgm:pt>
    <dgm:pt modelId="{432722DA-B504-4CDE-BA63-84B76826AD4B}">
      <dgm:prSet phldrT="[Text]"/>
      <dgm:spPr/>
      <dgm:t>
        <a:bodyPr/>
        <a:lstStyle/>
        <a:p>
          <a:r>
            <a:rPr lang="fr-FR" noProof="0" dirty="0"/>
            <a:t>Favoriser un critère particulier: </a:t>
          </a:r>
          <a:r>
            <a:rPr lang="fr-FR" i="1" noProof="0" dirty="0"/>
            <a:t>nombre de contrats exécutés les 5 dernières années</a:t>
          </a:r>
        </a:p>
      </dgm:t>
    </dgm:pt>
    <dgm:pt modelId="{B44FADA4-3425-4D7E-A7CD-0405FC4EBBFA}" type="parTrans" cxnId="{F6298B66-6E61-45D6-86F7-E41831DA14BF}">
      <dgm:prSet/>
      <dgm:spPr/>
      <dgm:t>
        <a:bodyPr/>
        <a:lstStyle/>
        <a:p>
          <a:endParaRPr lang="fr-FR"/>
        </a:p>
      </dgm:t>
    </dgm:pt>
    <dgm:pt modelId="{2DC6B2E3-C7DB-4C9F-82FE-0058076FD524}" type="sibTrans" cxnId="{F6298B66-6E61-45D6-86F7-E41831DA14BF}">
      <dgm:prSet/>
      <dgm:spPr/>
      <dgm:t>
        <a:bodyPr/>
        <a:lstStyle/>
        <a:p>
          <a:endParaRPr lang="fr-FR"/>
        </a:p>
      </dgm:t>
    </dgm:pt>
    <dgm:pt modelId="{4E71CA82-8E32-4232-8C7E-F911ED3E09C2}">
      <dgm:prSet phldrT="[Text]"/>
      <dgm:spPr/>
      <dgm:t>
        <a:bodyPr/>
        <a:lstStyle/>
        <a:p>
          <a:r>
            <a:rPr lang="fr-FR" noProof="0" dirty="0"/>
            <a:t>Donner le nombre d’entreprises présélectionnés: </a:t>
          </a:r>
          <a:r>
            <a:rPr lang="fr-FR" i="1" noProof="0" dirty="0"/>
            <a:t>les 3 entreprises qui ont fourni le plus de vaccins ces 3 dernières années </a:t>
          </a:r>
        </a:p>
      </dgm:t>
    </dgm:pt>
    <dgm:pt modelId="{0ED41480-CAF5-4C7D-B027-0C94424A2C4C}" type="parTrans" cxnId="{49A81DA0-08AE-430E-B075-1055AC7ACFB1}">
      <dgm:prSet/>
      <dgm:spPr/>
      <dgm:t>
        <a:bodyPr/>
        <a:lstStyle/>
        <a:p>
          <a:endParaRPr lang="fr-FR"/>
        </a:p>
      </dgm:t>
    </dgm:pt>
    <dgm:pt modelId="{B391123E-E3BD-4261-BAF3-F970CA05D12E}" type="sibTrans" cxnId="{49A81DA0-08AE-430E-B075-1055AC7ACFB1}">
      <dgm:prSet/>
      <dgm:spPr/>
      <dgm:t>
        <a:bodyPr/>
        <a:lstStyle/>
        <a:p>
          <a:endParaRPr lang="fr-FR"/>
        </a:p>
      </dgm:t>
    </dgm:pt>
    <dgm:pt modelId="{7D7A5ADF-F448-4950-A7B9-2D6317A3BC1E}" type="pres">
      <dgm:prSet presAssocID="{E91567FF-0EE1-4017-9058-CA82DDB2FE60}" presName="Name0" presStyleCnt="0">
        <dgm:presLayoutVars>
          <dgm:dir/>
          <dgm:animLvl val="lvl"/>
          <dgm:resizeHandles val="exact"/>
        </dgm:presLayoutVars>
      </dgm:prSet>
      <dgm:spPr/>
    </dgm:pt>
    <dgm:pt modelId="{6F7B8B7B-4C60-42D6-BC56-761C8F786D75}" type="pres">
      <dgm:prSet presAssocID="{E9C6788A-6E55-4908-A93D-22C0BEE50A00}" presName="composite" presStyleCnt="0"/>
      <dgm:spPr/>
    </dgm:pt>
    <dgm:pt modelId="{4EEFC0E2-F8A1-4B4F-BCF3-4207983AD296}" type="pres">
      <dgm:prSet presAssocID="{E9C6788A-6E55-4908-A93D-22C0BEE50A00}" presName="parTx" presStyleLbl="alignNode1" presStyleIdx="0" presStyleCnt="2" custScaleX="107677">
        <dgm:presLayoutVars>
          <dgm:chMax val="0"/>
          <dgm:chPref val="0"/>
          <dgm:bulletEnabled val="1"/>
        </dgm:presLayoutVars>
      </dgm:prSet>
      <dgm:spPr/>
    </dgm:pt>
    <dgm:pt modelId="{F139E1D8-83A3-4026-958C-4AAAE76447CA}" type="pres">
      <dgm:prSet presAssocID="{E9C6788A-6E55-4908-A93D-22C0BEE50A00}" presName="desTx" presStyleLbl="alignAccFollowNode1" presStyleIdx="0" presStyleCnt="2" custScaleX="108067">
        <dgm:presLayoutVars>
          <dgm:bulletEnabled val="1"/>
        </dgm:presLayoutVars>
      </dgm:prSet>
      <dgm:spPr/>
    </dgm:pt>
    <dgm:pt modelId="{B0FA8372-C9D9-45C8-BF93-D22B306344A4}" type="pres">
      <dgm:prSet presAssocID="{2C15B456-91FE-4B7F-B911-90E73A669B60}" presName="space" presStyleCnt="0"/>
      <dgm:spPr/>
    </dgm:pt>
    <dgm:pt modelId="{3D4405DE-87C0-4877-8490-EFBCC3D42B04}" type="pres">
      <dgm:prSet presAssocID="{94552F28-EF7F-4A3C-A2E4-53352686E28C}" presName="composite" presStyleCnt="0"/>
      <dgm:spPr/>
    </dgm:pt>
    <dgm:pt modelId="{2D027ECE-5735-4B6B-ABBE-9A1CD69F8F20}" type="pres">
      <dgm:prSet presAssocID="{94552F28-EF7F-4A3C-A2E4-53352686E28C}" presName="parTx" presStyleLbl="alignNode1" presStyleIdx="1" presStyleCnt="2">
        <dgm:presLayoutVars>
          <dgm:chMax val="0"/>
          <dgm:chPref val="0"/>
          <dgm:bulletEnabled val="1"/>
        </dgm:presLayoutVars>
      </dgm:prSet>
      <dgm:spPr/>
    </dgm:pt>
    <dgm:pt modelId="{82EC608E-97BD-4269-A126-CE6399C65FEB}" type="pres">
      <dgm:prSet presAssocID="{94552F28-EF7F-4A3C-A2E4-53352686E28C}" presName="desTx" presStyleLbl="alignAccFollowNode1" presStyleIdx="1" presStyleCnt="2">
        <dgm:presLayoutVars>
          <dgm:bulletEnabled val="1"/>
        </dgm:presLayoutVars>
      </dgm:prSet>
      <dgm:spPr/>
    </dgm:pt>
  </dgm:ptLst>
  <dgm:cxnLst>
    <dgm:cxn modelId="{5110D400-6ADB-41DD-ABBE-5B85330F860B}" srcId="{E91567FF-0EE1-4017-9058-CA82DDB2FE60}" destId="{94552F28-EF7F-4A3C-A2E4-53352686E28C}" srcOrd="1" destOrd="0" parTransId="{9AF1D59E-57E3-4A63-98D2-F2C64FAE9FF5}" sibTransId="{F6C3CAF2-5FBF-4EA1-8BBC-5117BF238BEE}"/>
    <dgm:cxn modelId="{006AC015-6A61-4A84-B924-D321A6AB1102}" srcId="{94552F28-EF7F-4A3C-A2E4-53352686E28C}" destId="{FB19C7AC-BF4F-4CB8-819A-F1D2FE4A7373}" srcOrd="0" destOrd="0" parTransId="{12FDDDCC-48C9-4A8C-A5D2-71267C5607B9}" sibTransId="{28E546FA-5CBB-4D18-B418-D595EB14E1DF}"/>
    <dgm:cxn modelId="{229DDD28-68F1-4FE4-B513-5CBA6AEE5012}" srcId="{E9C6788A-6E55-4908-A93D-22C0BEE50A00}" destId="{92249256-7D0D-439F-A7E5-84206C130FDB}" srcOrd="0" destOrd="0" parTransId="{63C56F97-4006-4974-B269-EC8F752F4532}" sibTransId="{D0B80A5A-AD25-45D9-A277-A3CB467BDC99}"/>
    <dgm:cxn modelId="{692CF428-4131-403F-8C41-5BB897FE5D55}" srcId="{E91567FF-0EE1-4017-9058-CA82DDB2FE60}" destId="{E9C6788A-6E55-4908-A93D-22C0BEE50A00}" srcOrd="0" destOrd="0" parTransId="{8C504A7D-44F1-4DBB-8076-D8007C9EFBB8}" sibTransId="{2C15B456-91FE-4B7F-B911-90E73A669B60}"/>
    <dgm:cxn modelId="{F7CA5637-5416-4CBC-9175-AAB15E989353}" srcId="{E9C6788A-6E55-4908-A93D-22C0BEE50A00}" destId="{46532AD0-CB26-4311-A7CE-CCB09ACE10E8}" srcOrd="3" destOrd="0" parTransId="{71AC8618-0259-4279-8178-B20626AFC270}" sibTransId="{F62C0AD2-A48F-4C93-BFF1-89BA5BBE986A}"/>
    <dgm:cxn modelId="{F6298B66-6E61-45D6-86F7-E41831DA14BF}" srcId="{94552F28-EF7F-4A3C-A2E4-53352686E28C}" destId="{432722DA-B504-4CDE-BA63-84B76826AD4B}" srcOrd="2" destOrd="0" parTransId="{B44FADA4-3425-4D7E-A7CD-0405FC4EBBFA}" sibTransId="{2DC6B2E3-C7DB-4C9F-82FE-0058076FD524}"/>
    <dgm:cxn modelId="{825D6950-FFED-45FB-ACB2-DCC14538DAD3}" type="presOf" srcId="{FB19C7AC-BF4F-4CB8-819A-F1D2FE4A7373}" destId="{82EC608E-97BD-4269-A126-CE6399C65FEB}" srcOrd="0" destOrd="0" presId="urn:microsoft.com/office/officeart/2005/8/layout/hList1"/>
    <dgm:cxn modelId="{2FAC0255-874C-4721-AF66-93727A0F4778}" srcId="{94552F28-EF7F-4A3C-A2E4-53352686E28C}" destId="{945518EC-E093-44B3-A99B-46598594EAAD}" srcOrd="1" destOrd="0" parTransId="{2BBBD3BF-92B2-4A10-AE76-FC12E4C50B34}" sibTransId="{07B8FCF0-1C6E-461E-A3EC-6B5D17FA7562}"/>
    <dgm:cxn modelId="{3B2EC377-0363-4260-A1B1-FA0FFF343592}" srcId="{E9C6788A-6E55-4908-A93D-22C0BEE50A00}" destId="{BE5D85D7-525A-4EE3-84FD-D1E7C7F7513A}" srcOrd="2" destOrd="0" parTransId="{364260B8-358E-4FCF-8EDE-AF3E8EC3E398}" sibTransId="{4036FC6F-4731-45C7-85EE-39AA56E15898}"/>
    <dgm:cxn modelId="{C1A0F583-D47E-46E6-924C-4621E34E43CA}" type="presOf" srcId="{E91567FF-0EE1-4017-9058-CA82DDB2FE60}" destId="{7D7A5ADF-F448-4950-A7B9-2D6317A3BC1E}" srcOrd="0" destOrd="0" presId="urn:microsoft.com/office/officeart/2005/8/layout/hList1"/>
    <dgm:cxn modelId="{DBDC4F8A-6186-4558-B41E-007D1B29FABF}" type="presOf" srcId="{46532AD0-CB26-4311-A7CE-CCB09ACE10E8}" destId="{F139E1D8-83A3-4026-958C-4AAAE76447CA}" srcOrd="0" destOrd="3" presId="urn:microsoft.com/office/officeart/2005/8/layout/hList1"/>
    <dgm:cxn modelId="{006F9F92-A1BB-41EE-9FDD-C832046DAD98}" type="presOf" srcId="{432722DA-B504-4CDE-BA63-84B76826AD4B}" destId="{82EC608E-97BD-4269-A126-CE6399C65FEB}" srcOrd="0" destOrd="2" presId="urn:microsoft.com/office/officeart/2005/8/layout/hList1"/>
    <dgm:cxn modelId="{1247A994-BEFA-4762-90EA-C1C0C70737B4}" type="presOf" srcId="{4E71CA82-8E32-4232-8C7E-F911ED3E09C2}" destId="{82EC608E-97BD-4269-A126-CE6399C65FEB}" srcOrd="0" destOrd="3" presId="urn:microsoft.com/office/officeart/2005/8/layout/hList1"/>
    <dgm:cxn modelId="{7B613698-0CC4-423B-A801-1C9B689312B9}" type="presOf" srcId="{EA06EA46-3B52-4850-8A47-D34FFE00F88B}" destId="{F139E1D8-83A3-4026-958C-4AAAE76447CA}" srcOrd="0" destOrd="1" presId="urn:microsoft.com/office/officeart/2005/8/layout/hList1"/>
    <dgm:cxn modelId="{49A81DA0-08AE-430E-B075-1055AC7ACFB1}" srcId="{94552F28-EF7F-4A3C-A2E4-53352686E28C}" destId="{4E71CA82-8E32-4232-8C7E-F911ED3E09C2}" srcOrd="3" destOrd="0" parTransId="{0ED41480-CAF5-4C7D-B027-0C94424A2C4C}" sibTransId="{B391123E-E3BD-4261-BAF3-F970CA05D12E}"/>
    <dgm:cxn modelId="{B8C7A0A2-179F-456C-A4C5-A7729998AB43}" type="presOf" srcId="{94552F28-EF7F-4A3C-A2E4-53352686E28C}" destId="{2D027ECE-5735-4B6B-ABBE-9A1CD69F8F20}" srcOrd="0" destOrd="0" presId="urn:microsoft.com/office/officeart/2005/8/layout/hList1"/>
    <dgm:cxn modelId="{FC7C66A6-F062-4E59-8D97-9293807FA962}" type="presOf" srcId="{BE5D85D7-525A-4EE3-84FD-D1E7C7F7513A}" destId="{F139E1D8-83A3-4026-958C-4AAAE76447CA}" srcOrd="0" destOrd="2" presId="urn:microsoft.com/office/officeart/2005/8/layout/hList1"/>
    <dgm:cxn modelId="{020E33BF-28B7-4E20-A956-587D4FAE74EC}" type="presOf" srcId="{92249256-7D0D-439F-A7E5-84206C130FDB}" destId="{F139E1D8-83A3-4026-958C-4AAAE76447CA}" srcOrd="0" destOrd="0" presId="urn:microsoft.com/office/officeart/2005/8/layout/hList1"/>
    <dgm:cxn modelId="{2251E7DB-CE8C-4311-B4C7-6598196A88BA}" srcId="{E9C6788A-6E55-4908-A93D-22C0BEE50A00}" destId="{EA06EA46-3B52-4850-8A47-D34FFE00F88B}" srcOrd="1" destOrd="0" parTransId="{D59D6D69-D608-46CC-A4B1-CCA71B2E7C36}" sibTransId="{8733951E-DDB9-4ADB-8110-A4E62A61EE14}"/>
    <dgm:cxn modelId="{8688E9DE-78A9-4C58-988E-B0691D2394DB}" type="presOf" srcId="{945518EC-E093-44B3-A99B-46598594EAAD}" destId="{82EC608E-97BD-4269-A126-CE6399C65FEB}" srcOrd="0" destOrd="1" presId="urn:microsoft.com/office/officeart/2005/8/layout/hList1"/>
    <dgm:cxn modelId="{A20908E8-DBAC-409B-B08E-E36553EDCF91}" type="presOf" srcId="{E9C6788A-6E55-4908-A93D-22C0BEE50A00}" destId="{4EEFC0E2-F8A1-4B4F-BCF3-4207983AD296}" srcOrd="0" destOrd="0" presId="urn:microsoft.com/office/officeart/2005/8/layout/hList1"/>
    <dgm:cxn modelId="{9F3730FA-C263-4F86-8B1D-FDFFC39D59B3}" type="presParOf" srcId="{7D7A5ADF-F448-4950-A7B9-2D6317A3BC1E}" destId="{6F7B8B7B-4C60-42D6-BC56-761C8F786D75}" srcOrd="0" destOrd="0" presId="urn:microsoft.com/office/officeart/2005/8/layout/hList1"/>
    <dgm:cxn modelId="{7EE44638-6893-467D-8E6B-A715CDD8CAAF}" type="presParOf" srcId="{6F7B8B7B-4C60-42D6-BC56-761C8F786D75}" destId="{4EEFC0E2-F8A1-4B4F-BCF3-4207983AD296}" srcOrd="0" destOrd="0" presId="urn:microsoft.com/office/officeart/2005/8/layout/hList1"/>
    <dgm:cxn modelId="{9C90B96D-F50A-4AC2-9FA8-62383A1345D3}" type="presParOf" srcId="{6F7B8B7B-4C60-42D6-BC56-761C8F786D75}" destId="{F139E1D8-83A3-4026-958C-4AAAE76447CA}" srcOrd="1" destOrd="0" presId="urn:microsoft.com/office/officeart/2005/8/layout/hList1"/>
    <dgm:cxn modelId="{A80C0D03-4372-499C-9E22-FB45353DCF3A}" type="presParOf" srcId="{7D7A5ADF-F448-4950-A7B9-2D6317A3BC1E}" destId="{B0FA8372-C9D9-45C8-BF93-D22B306344A4}" srcOrd="1" destOrd="0" presId="urn:microsoft.com/office/officeart/2005/8/layout/hList1"/>
    <dgm:cxn modelId="{6F387C00-5926-49A1-B586-4ADD62699179}" type="presParOf" srcId="{7D7A5ADF-F448-4950-A7B9-2D6317A3BC1E}" destId="{3D4405DE-87C0-4877-8490-EFBCC3D42B04}" srcOrd="2" destOrd="0" presId="urn:microsoft.com/office/officeart/2005/8/layout/hList1"/>
    <dgm:cxn modelId="{F7D9F865-8EBE-49D2-B280-D4731E51F77D}" type="presParOf" srcId="{3D4405DE-87C0-4877-8490-EFBCC3D42B04}" destId="{2D027ECE-5735-4B6B-ABBE-9A1CD69F8F20}" srcOrd="0" destOrd="0" presId="urn:microsoft.com/office/officeart/2005/8/layout/hList1"/>
    <dgm:cxn modelId="{29BEF533-C1D1-48FC-B554-3D99AF6611A2}" type="presParOf" srcId="{3D4405DE-87C0-4877-8490-EFBCC3D42B04}" destId="{82EC608E-97BD-4269-A126-CE6399C65F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0B7E0-6F3B-44BE-A9EC-ADA5C5B8229B}">
      <dsp:nvSpPr>
        <dsp:cNvPr id="0" name=""/>
        <dsp:cNvSpPr/>
      </dsp:nvSpPr>
      <dsp:spPr>
        <a:xfrm>
          <a:off x="39" y="139591"/>
          <a:ext cx="3757686"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Appel à Propositions</a:t>
          </a:r>
        </a:p>
      </dsp:txBody>
      <dsp:txXfrm>
        <a:off x="39" y="139591"/>
        <a:ext cx="3757686" cy="460800"/>
      </dsp:txXfrm>
    </dsp:sp>
    <dsp:sp modelId="{94734A3B-4855-4D35-9BB5-3AF9FD89601B}">
      <dsp:nvSpPr>
        <dsp:cNvPr id="0" name=""/>
        <dsp:cNvSpPr/>
      </dsp:nvSpPr>
      <dsp:spPr>
        <a:xfrm>
          <a:off x="39" y="600392"/>
          <a:ext cx="3757686" cy="4040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noProof="0" dirty="0"/>
            <a:t>Large projet de distribution électrique dans un marché avec des capacités limités</a:t>
          </a:r>
        </a:p>
        <a:p>
          <a:pPr marL="171450" lvl="1" indent="-171450" algn="l" defTabSz="711200">
            <a:lnSpc>
              <a:spcPct val="90000"/>
            </a:lnSpc>
            <a:spcBef>
              <a:spcPct val="0"/>
            </a:spcBef>
            <a:spcAft>
              <a:spcPct val="15000"/>
            </a:spcAft>
            <a:buChar char="•"/>
          </a:pPr>
          <a:r>
            <a:rPr lang="fr-FR" sz="1600" kern="1200" noProof="0" dirty="0"/>
            <a:t>Equipements médicaux ou solutions médicales répondant à des situations médicales spécifiques (hôpitaux)</a:t>
          </a:r>
        </a:p>
        <a:p>
          <a:pPr marL="171450" lvl="1" indent="-171450" algn="l" defTabSz="711200">
            <a:lnSpc>
              <a:spcPct val="90000"/>
            </a:lnSpc>
            <a:spcBef>
              <a:spcPct val="0"/>
            </a:spcBef>
            <a:spcAft>
              <a:spcPct val="15000"/>
            </a:spcAft>
            <a:buChar char="•"/>
          </a:pPr>
          <a:r>
            <a:rPr lang="fr-FR" sz="1600" kern="1200" noProof="0" dirty="0"/>
            <a:t>Projet de métro souterrain ex: Zhengzhou, Nanchang</a:t>
          </a:r>
        </a:p>
        <a:p>
          <a:pPr marL="171450" lvl="1" indent="-171450" algn="l" defTabSz="711200">
            <a:lnSpc>
              <a:spcPct val="90000"/>
            </a:lnSpc>
            <a:spcBef>
              <a:spcPct val="0"/>
            </a:spcBef>
            <a:spcAft>
              <a:spcPct val="15000"/>
            </a:spcAft>
            <a:buChar char="•"/>
          </a:pPr>
          <a:r>
            <a:rPr lang="fr-FR" sz="1600" kern="1200" noProof="0" dirty="0"/>
            <a:t>Réseaux intégrés de transports – ex: Bhutan</a:t>
          </a:r>
        </a:p>
        <a:p>
          <a:pPr marL="171450" lvl="1" indent="-171450" algn="l" defTabSz="711200">
            <a:lnSpc>
              <a:spcPct val="90000"/>
            </a:lnSpc>
            <a:spcBef>
              <a:spcPct val="0"/>
            </a:spcBef>
            <a:spcAft>
              <a:spcPct val="15000"/>
            </a:spcAft>
            <a:buChar char="•"/>
          </a:pPr>
          <a:r>
            <a:rPr lang="fr-FR" sz="1600" kern="1200" noProof="0" dirty="0"/>
            <a:t>Création de matériel pour les programmes scolaires</a:t>
          </a:r>
        </a:p>
        <a:p>
          <a:pPr marL="171450" lvl="1" indent="-171450" algn="l" defTabSz="711200">
            <a:lnSpc>
              <a:spcPct val="90000"/>
            </a:lnSpc>
            <a:spcBef>
              <a:spcPct val="0"/>
            </a:spcBef>
            <a:spcAft>
              <a:spcPct val="15000"/>
            </a:spcAft>
            <a:buChar char="•"/>
          </a:pPr>
          <a:r>
            <a:rPr lang="fr-FR" sz="1600" kern="1200" noProof="0" dirty="0"/>
            <a:t>Centrales hydro-électriques</a:t>
          </a:r>
        </a:p>
        <a:p>
          <a:pPr marL="171450" lvl="1" indent="-171450" algn="l" defTabSz="711200">
            <a:lnSpc>
              <a:spcPct val="90000"/>
            </a:lnSpc>
            <a:spcBef>
              <a:spcPct val="0"/>
            </a:spcBef>
            <a:spcAft>
              <a:spcPct val="15000"/>
            </a:spcAft>
            <a:buChar char="•"/>
          </a:pPr>
          <a:r>
            <a:rPr lang="fr-FR" sz="1600" kern="1200" noProof="0" dirty="0">
              <a:solidFill>
                <a:srgbClr val="C00000"/>
              </a:solidFill>
            </a:rPr>
            <a:t>Systèmes d’information à développer ex: Système d’identification  (Bangladesh), </a:t>
          </a:r>
          <a:r>
            <a:rPr lang="fr-FR" sz="1600" kern="1200" noProof="0" dirty="0"/>
            <a:t>administration des impôts (Vietnam)</a:t>
          </a:r>
        </a:p>
      </dsp:txBody>
      <dsp:txXfrm>
        <a:off x="39" y="600392"/>
        <a:ext cx="3757686" cy="4040640"/>
      </dsp:txXfrm>
    </dsp:sp>
    <dsp:sp modelId="{770D41E0-FFD1-4713-9F8F-2FC222FA8BA9}">
      <dsp:nvSpPr>
        <dsp:cNvPr id="0" name=""/>
        <dsp:cNvSpPr/>
      </dsp:nvSpPr>
      <dsp:spPr>
        <a:xfrm>
          <a:off x="4283801" y="139591"/>
          <a:ext cx="3757686"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FR" sz="1600" kern="1200" noProof="0" dirty="0"/>
            <a:t>Appel d’Offres</a:t>
          </a:r>
        </a:p>
      </dsp:txBody>
      <dsp:txXfrm>
        <a:off x="4283801" y="139591"/>
        <a:ext cx="3757686" cy="460800"/>
      </dsp:txXfrm>
    </dsp:sp>
    <dsp:sp modelId="{F7174EC7-D51A-4B60-B620-7E0FCF143330}">
      <dsp:nvSpPr>
        <dsp:cNvPr id="0" name=""/>
        <dsp:cNvSpPr/>
      </dsp:nvSpPr>
      <dsp:spPr>
        <a:xfrm>
          <a:off x="4283801" y="600392"/>
          <a:ext cx="3757686" cy="4040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noProof="0" dirty="0"/>
            <a:t>Travaux de construction ou rénovation routière</a:t>
          </a:r>
        </a:p>
        <a:p>
          <a:pPr marL="171450" lvl="1" indent="-171450" algn="l" defTabSz="711200">
            <a:lnSpc>
              <a:spcPct val="90000"/>
            </a:lnSpc>
            <a:spcBef>
              <a:spcPct val="0"/>
            </a:spcBef>
            <a:spcAft>
              <a:spcPct val="15000"/>
            </a:spcAft>
            <a:buChar char="•"/>
          </a:pPr>
          <a:r>
            <a:rPr lang="fr-FR" sz="1600" kern="1200" noProof="0" dirty="0"/>
            <a:t>Médicaments</a:t>
          </a:r>
        </a:p>
        <a:p>
          <a:pPr marL="171450" lvl="1" indent="-171450" algn="l" defTabSz="711200">
            <a:lnSpc>
              <a:spcPct val="90000"/>
            </a:lnSpc>
            <a:spcBef>
              <a:spcPct val="0"/>
            </a:spcBef>
            <a:spcAft>
              <a:spcPct val="15000"/>
            </a:spcAft>
            <a:buChar char="•"/>
          </a:pPr>
          <a:r>
            <a:rPr lang="fr-FR" sz="1600" kern="1200" noProof="0" dirty="0"/>
            <a:t>Progiciels et équipement informatiques</a:t>
          </a:r>
        </a:p>
        <a:p>
          <a:pPr marL="171450" lvl="1" indent="-171450" algn="l" defTabSz="711200">
            <a:lnSpc>
              <a:spcPct val="90000"/>
            </a:lnSpc>
            <a:spcBef>
              <a:spcPct val="0"/>
            </a:spcBef>
            <a:spcAft>
              <a:spcPct val="15000"/>
            </a:spcAft>
            <a:buChar char="•"/>
          </a:pPr>
          <a:r>
            <a:rPr lang="fr-FR" sz="1600" kern="1200" noProof="0" dirty="0"/>
            <a:t>Equipements médicaux standard</a:t>
          </a:r>
        </a:p>
        <a:p>
          <a:pPr marL="171450" lvl="1" indent="-171450" algn="l" defTabSz="711200">
            <a:lnSpc>
              <a:spcPct val="90000"/>
            </a:lnSpc>
            <a:spcBef>
              <a:spcPct val="0"/>
            </a:spcBef>
            <a:spcAft>
              <a:spcPct val="15000"/>
            </a:spcAft>
            <a:buChar char="•"/>
          </a:pPr>
          <a:r>
            <a:rPr lang="fr-FR" sz="1600" kern="1200" noProof="0" dirty="0"/>
            <a:t>Equipements industriels</a:t>
          </a:r>
        </a:p>
        <a:p>
          <a:pPr marL="171450" lvl="1" indent="-171450" algn="l" defTabSz="711200">
            <a:lnSpc>
              <a:spcPct val="90000"/>
            </a:lnSpc>
            <a:spcBef>
              <a:spcPct val="0"/>
            </a:spcBef>
            <a:spcAft>
              <a:spcPct val="15000"/>
            </a:spcAft>
            <a:buChar char="•"/>
          </a:pPr>
          <a:r>
            <a:rPr lang="fr-FR" sz="1600" kern="1200" noProof="0" dirty="0"/>
            <a:t>Construction d’écoles</a:t>
          </a:r>
        </a:p>
        <a:p>
          <a:pPr marL="171450" lvl="1" indent="-171450" algn="l" defTabSz="711200">
            <a:lnSpc>
              <a:spcPct val="90000"/>
            </a:lnSpc>
            <a:spcBef>
              <a:spcPct val="0"/>
            </a:spcBef>
            <a:spcAft>
              <a:spcPct val="15000"/>
            </a:spcAft>
            <a:buChar char="•"/>
          </a:pPr>
          <a:r>
            <a:rPr lang="fr-FR" sz="1600" kern="1200" noProof="0" dirty="0"/>
            <a:t>Services aériens</a:t>
          </a:r>
        </a:p>
      </dsp:txBody>
      <dsp:txXfrm>
        <a:off x="4283801" y="600392"/>
        <a:ext cx="3757686" cy="4040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FC0E2-F8A1-4B4F-BCF3-4207983AD296}">
      <dsp:nvSpPr>
        <dsp:cNvPr id="0" name=""/>
        <dsp:cNvSpPr/>
      </dsp:nvSpPr>
      <dsp:spPr>
        <a:xfrm>
          <a:off x="8877" y="127749"/>
          <a:ext cx="4259814" cy="85906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noProof="0" dirty="0"/>
            <a:t>Pré-Qualification </a:t>
          </a:r>
        </a:p>
        <a:p>
          <a:pPr marL="0" lvl="0" indent="0" algn="ctr" defTabSz="889000">
            <a:lnSpc>
              <a:spcPct val="90000"/>
            </a:lnSpc>
            <a:spcBef>
              <a:spcPct val="0"/>
            </a:spcBef>
            <a:spcAft>
              <a:spcPct val="35000"/>
            </a:spcAft>
            <a:buNone/>
          </a:pPr>
          <a:r>
            <a:rPr lang="fr-FR" sz="2000" kern="1200" noProof="0" dirty="0"/>
            <a:t>(ou post-qualification)</a:t>
          </a:r>
        </a:p>
      </dsp:txBody>
      <dsp:txXfrm>
        <a:off x="8877" y="127749"/>
        <a:ext cx="4259814" cy="859061"/>
      </dsp:txXfrm>
    </dsp:sp>
    <dsp:sp modelId="{F139E1D8-83A3-4026-958C-4AAAE76447CA}">
      <dsp:nvSpPr>
        <dsp:cNvPr id="0" name=""/>
        <dsp:cNvSpPr/>
      </dsp:nvSpPr>
      <dsp:spPr>
        <a:xfrm>
          <a:off x="1163" y="986811"/>
          <a:ext cx="4275243" cy="36248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kern="1200" noProof="0" dirty="0"/>
            <a:t>Vérifier que les exigences de qualification techniques et financières sont remplies</a:t>
          </a:r>
        </a:p>
        <a:p>
          <a:pPr marL="228600" lvl="1" indent="-228600" algn="l" defTabSz="889000">
            <a:lnSpc>
              <a:spcPct val="90000"/>
            </a:lnSpc>
            <a:spcBef>
              <a:spcPct val="0"/>
            </a:spcBef>
            <a:spcAft>
              <a:spcPct val="15000"/>
            </a:spcAft>
            <a:buChar char="•"/>
          </a:pPr>
          <a:r>
            <a:rPr lang="fr-FR" sz="2000" kern="1200" noProof="0" dirty="0"/>
            <a:t>Toute entreprise ne passant pas les exigences est rejetée</a:t>
          </a:r>
        </a:p>
        <a:p>
          <a:pPr marL="228600" lvl="1" indent="-228600" algn="l" defTabSz="889000">
            <a:lnSpc>
              <a:spcPct val="90000"/>
            </a:lnSpc>
            <a:spcBef>
              <a:spcPct val="0"/>
            </a:spcBef>
            <a:spcAft>
              <a:spcPct val="15000"/>
            </a:spcAft>
            <a:buChar char="•"/>
          </a:pPr>
          <a:r>
            <a:rPr lang="fr-FR" sz="2000" kern="1200" noProof="0" dirty="0"/>
            <a:t>Test binaire: passe/ne passe pas</a:t>
          </a:r>
        </a:p>
        <a:p>
          <a:pPr marL="228600" lvl="1" indent="-228600" algn="l" defTabSz="889000">
            <a:lnSpc>
              <a:spcPct val="90000"/>
            </a:lnSpc>
            <a:spcBef>
              <a:spcPct val="0"/>
            </a:spcBef>
            <a:spcAft>
              <a:spcPct val="15000"/>
            </a:spcAft>
            <a:buChar char="•"/>
          </a:pPr>
          <a:r>
            <a:rPr lang="fr-FR" sz="2000" kern="1200" noProof="0" dirty="0"/>
            <a:t>Attention: la BM considère que la conformité (ou la non-conformité) est de nature substantielle</a:t>
          </a:r>
        </a:p>
      </dsp:txBody>
      <dsp:txXfrm>
        <a:off x="1163" y="986811"/>
        <a:ext cx="4275243" cy="3624840"/>
      </dsp:txXfrm>
    </dsp:sp>
    <dsp:sp modelId="{2D027ECE-5735-4B6B-ABBE-9A1CD69F8F20}">
      <dsp:nvSpPr>
        <dsp:cNvPr id="0" name=""/>
        <dsp:cNvSpPr/>
      </dsp:nvSpPr>
      <dsp:spPr>
        <a:xfrm>
          <a:off x="4830261" y="127749"/>
          <a:ext cx="3956104" cy="85906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noProof="0" dirty="0"/>
            <a:t>Sélection Initiale</a:t>
          </a:r>
        </a:p>
      </dsp:txBody>
      <dsp:txXfrm>
        <a:off x="4830261" y="127749"/>
        <a:ext cx="3956104" cy="859061"/>
      </dsp:txXfrm>
    </dsp:sp>
    <dsp:sp modelId="{82EC608E-97BD-4269-A126-CE6399C65FEB}">
      <dsp:nvSpPr>
        <dsp:cNvPr id="0" name=""/>
        <dsp:cNvSpPr/>
      </dsp:nvSpPr>
      <dsp:spPr>
        <a:xfrm>
          <a:off x="4830261" y="986811"/>
          <a:ext cx="3956104" cy="36248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kern="1200" noProof="0" dirty="0"/>
            <a:t>Classement sur la base de points attribués aux candidats</a:t>
          </a:r>
        </a:p>
        <a:p>
          <a:pPr marL="228600" lvl="1" indent="-228600" algn="l" defTabSz="889000">
            <a:lnSpc>
              <a:spcPct val="90000"/>
            </a:lnSpc>
            <a:spcBef>
              <a:spcPct val="0"/>
            </a:spcBef>
            <a:spcAft>
              <a:spcPct val="15000"/>
            </a:spcAft>
            <a:buChar char="•"/>
          </a:pPr>
          <a:r>
            <a:rPr lang="fr-FR" sz="2000" kern="1200" noProof="0" dirty="0"/>
            <a:t>Possibilité d’exiger un nombre minimal de points</a:t>
          </a:r>
        </a:p>
        <a:p>
          <a:pPr marL="228600" lvl="1" indent="-228600" algn="l" defTabSz="889000">
            <a:lnSpc>
              <a:spcPct val="90000"/>
            </a:lnSpc>
            <a:spcBef>
              <a:spcPct val="0"/>
            </a:spcBef>
            <a:spcAft>
              <a:spcPct val="15000"/>
            </a:spcAft>
            <a:buChar char="•"/>
          </a:pPr>
          <a:r>
            <a:rPr lang="fr-FR" sz="2000" kern="1200" noProof="0" dirty="0"/>
            <a:t>Favoriser un critère particulier: </a:t>
          </a:r>
          <a:r>
            <a:rPr lang="fr-FR" sz="2000" i="1" kern="1200" noProof="0" dirty="0"/>
            <a:t>nombre de contrats exécutés les 5 dernières années</a:t>
          </a:r>
        </a:p>
        <a:p>
          <a:pPr marL="228600" lvl="1" indent="-228600" algn="l" defTabSz="889000">
            <a:lnSpc>
              <a:spcPct val="90000"/>
            </a:lnSpc>
            <a:spcBef>
              <a:spcPct val="0"/>
            </a:spcBef>
            <a:spcAft>
              <a:spcPct val="15000"/>
            </a:spcAft>
            <a:buChar char="•"/>
          </a:pPr>
          <a:r>
            <a:rPr lang="fr-FR" sz="2000" kern="1200" noProof="0" dirty="0"/>
            <a:t>Donner le nombre d’entreprises présélectionnés: </a:t>
          </a:r>
          <a:r>
            <a:rPr lang="fr-FR" sz="2000" i="1" kern="1200" noProof="0" dirty="0"/>
            <a:t>les 3 entreprises qui ont fourni le plus de vaccins ces 3 dernières années </a:t>
          </a:r>
        </a:p>
      </dsp:txBody>
      <dsp:txXfrm>
        <a:off x="4830261" y="986811"/>
        <a:ext cx="3956104" cy="36248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1T21:03:17.94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1206 72,'0'-2,"-1"1,1 0,-1 0,1 0,-1 0,0 0,0 0,1 0,-1 0,0 1,0-1,0 0,0 0,0 1,0-1,0 0,0 1,0-1,0 1,0 0,0-1,-1 1,1 0,0-1,0 1,0 0,-3 0,-39-4,36 4,-48 0,41 1,0-1,0 0,0-1,1-1,-1 0,0-1,-25-8,22 4,-1 2,0 0,0 0,0 2,-1 0,1 1,-37 1,21 3,0 2,1 0,-49 15,53-9,1 1,-39 20,28-11,19-12,-1 0,1-2,-1 0,0-2,0 0,-1-1,1-1,-1-2,1 0,-34-4,41 1,0 0,1-1,-1 0,1-1,-14-8,-4-1,13 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1T21:03:23.88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2474 72,'-148'2,"-161"-4,277-2,-61-15,63 12,-1 1,-36-3,-51 7,72 3,0-2,-62-10,47 4,-1 2,0 3,-81 8,121-3,0 1,0 1,0 0,-26 12,28-10,1 0,-1-2,0 0,0-1,-31 2,-640-8,670 1,0-1,-28-6,18 2,13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27E26-2E3C-4FCF-B22B-C8F3EEB5CD38}"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7A0AE-0650-49C5-A049-DAC5DAAD23E4}" type="slidenum">
              <a:rPr lang="en-US" smtClean="0"/>
              <a:t>‹#›</a:t>
            </a:fld>
            <a:endParaRPr lang="en-US"/>
          </a:p>
        </p:txBody>
      </p:sp>
    </p:spTree>
    <p:extLst>
      <p:ext uri="{BB962C8B-B14F-4D97-AF65-F5344CB8AC3E}">
        <p14:creationId xmlns:p14="http://schemas.microsoft.com/office/powerpoint/2010/main" val="164793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CDEA4A6-D7F1-4D85-B001-7F01CCAD7C9E}" type="slidenum">
              <a:rPr lang="en-US" smtClean="0"/>
              <a:t>1</a:t>
            </a:fld>
            <a:endParaRPr lang="en-US"/>
          </a:p>
        </p:txBody>
      </p:sp>
    </p:spTree>
    <p:extLst>
      <p:ext uri="{BB962C8B-B14F-4D97-AF65-F5344CB8AC3E}">
        <p14:creationId xmlns:p14="http://schemas.microsoft.com/office/powerpoint/2010/main" val="646065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9876" name="Slide Number Placeholder 3"/>
          <p:cNvSpPr>
            <a:spLocks noGrp="1"/>
          </p:cNvSpPr>
          <p:nvPr>
            <p:ph type="sldNum" sz="quarter" idx="5"/>
          </p:nvPr>
        </p:nvSpPr>
        <p:spPr bwMode="auto">
          <a:noFill/>
          <a:ln>
            <a:miter lim="800000"/>
            <a:headEnd/>
            <a:tailEnd/>
          </a:ln>
        </p:spPr>
        <p:txBody>
          <a:bodyPr/>
          <a:lstStyle/>
          <a:p>
            <a:pPr eaLnBrk="0" hangingPunct="0">
              <a:buSzPct val="100000"/>
            </a:pPr>
            <a:fld id="{771AADEE-29F4-4326-8D68-E42BBB7525A0}" type="slidenum">
              <a:rPr lang="en-US" altLang="fr-FR">
                <a:solidFill>
                  <a:srgbClr val="000000"/>
                </a:solidFill>
              </a:rPr>
              <a:pPr eaLnBrk="0" hangingPunct="0">
                <a:buSzPct val="100000"/>
              </a:pPr>
              <a:t>22</a:t>
            </a:fld>
            <a:endParaRPr lang="en-US" altLang="fr-FR" dirty="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ln>
            <a:miter lim="800000"/>
            <a:headEnd/>
            <a:tailEnd/>
          </a:ln>
        </p:spPr>
        <p:txBody>
          <a:bodyPr/>
          <a:lstStyle/>
          <a:p>
            <a:pPr eaLnBrk="0" hangingPunct="0">
              <a:buSzPct val="100000"/>
            </a:pPr>
            <a:fld id="{F8743E5C-C3B2-4AD9-A97A-9916EB604515}" type="slidenum">
              <a:rPr lang="en-US" altLang="fr-FR">
                <a:solidFill>
                  <a:srgbClr val="000000"/>
                </a:solidFill>
              </a:rPr>
              <a:pPr eaLnBrk="0" hangingPunct="0">
                <a:buSzPct val="100000"/>
              </a:pPr>
              <a:t>23</a:t>
            </a:fld>
            <a:endParaRPr lang="en-US" altLang="fr-FR"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3972" name="Slide Number Placeholder 3"/>
          <p:cNvSpPr>
            <a:spLocks noGrp="1"/>
          </p:cNvSpPr>
          <p:nvPr>
            <p:ph type="sldNum" sz="quarter" idx="5"/>
          </p:nvPr>
        </p:nvSpPr>
        <p:spPr bwMode="auto">
          <a:noFill/>
          <a:ln>
            <a:miter lim="800000"/>
            <a:headEnd/>
            <a:tailEnd/>
          </a:ln>
        </p:spPr>
        <p:txBody>
          <a:bodyPr/>
          <a:lstStyle/>
          <a:p>
            <a:pPr eaLnBrk="0" hangingPunct="0">
              <a:buSzPct val="100000"/>
            </a:pPr>
            <a:fld id="{0AF4614A-D4B3-4D5B-85F8-900C6EA9A309}" type="slidenum">
              <a:rPr lang="en-US" altLang="fr-FR">
                <a:solidFill>
                  <a:srgbClr val="000000"/>
                </a:solidFill>
              </a:rPr>
              <a:pPr eaLnBrk="0" hangingPunct="0">
                <a:buSzPct val="100000"/>
              </a:pPr>
              <a:t>24</a:t>
            </a:fld>
            <a:endParaRPr lang="en-US" altLang="fr-FR"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6020" name="Slide Number Placeholder 3"/>
          <p:cNvSpPr>
            <a:spLocks noGrp="1"/>
          </p:cNvSpPr>
          <p:nvPr>
            <p:ph type="sldNum" sz="quarter" idx="5"/>
          </p:nvPr>
        </p:nvSpPr>
        <p:spPr bwMode="auto">
          <a:noFill/>
          <a:ln>
            <a:miter lim="800000"/>
            <a:headEnd/>
            <a:tailEnd/>
          </a:ln>
        </p:spPr>
        <p:txBody>
          <a:bodyPr/>
          <a:lstStyle/>
          <a:p>
            <a:pPr eaLnBrk="0" hangingPunct="0">
              <a:buSzPct val="100000"/>
            </a:pPr>
            <a:fld id="{F2952727-8D8A-4B2B-9D5B-B86DBE585D7A}" type="slidenum">
              <a:rPr lang="en-US" altLang="fr-FR">
                <a:solidFill>
                  <a:srgbClr val="000000"/>
                </a:solidFill>
              </a:rPr>
              <a:pPr eaLnBrk="0" hangingPunct="0">
                <a:buSzPct val="100000"/>
              </a:pPr>
              <a:t>25</a:t>
            </a:fld>
            <a:endParaRPr lang="en-US" altLang="fr-FR" dirty="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891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0" fontAlgn="base" latinLnBrk="0" hangingPunct="0">
              <a:lnSpc>
                <a:spcPct val="100000"/>
              </a:lnSpc>
              <a:spcBef>
                <a:spcPct val="0"/>
              </a:spcBef>
              <a:spcAft>
                <a:spcPct val="0"/>
              </a:spcAft>
              <a:buClrTx/>
              <a:buSzPct val="100000"/>
              <a:buFontTx/>
              <a:buNone/>
              <a:tabLst/>
              <a:defRPr/>
            </a:pPr>
            <a:fld id="{2C361524-A778-4DAA-B36F-8708AEC0CAAB}" type="slidenum">
              <a:rPr kumimoji="0" lang="en-US" altLang="fr-FR"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Pct val="100000"/>
                <a:buFontTx/>
                <a:buNone/>
                <a:tabLst/>
                <a:defRPr/>
              </a:pPr>
              <a:t>34</a:t>
            </a:fld>
            <a:endParaRPr kumimoji="0" lang="en-US" altLang="fr-FR" sz="12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0" fontAlgn="base" latinLnBrk="0" hangingPunct="0">
              <a:lnSpc>
                <a:spcPct val="100000"/>
              </a:lnSpc>
              <a:spcBef>
                <a:spcPct val="0"/>
              </a:spcBef>
              <a:spcAft>
                <a:spcPct val="0"/>
              </a:spcAft>
              <a:buClrTx/>
              <a:buSzPct val="100000"/>
              <a:buFontTx/>
              <a:buNone/>
              <a:tabLst/>
              <a:defRPr/>
            </a:pPr>
            <a:fld id="{1C6CD190-B34A-441B-99FB-B466EAFE4EB0}" type="slidenum">
              <a:rPr kumimoji="0" lang="en-US" altLang="fr-FR"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Pct val="100000"/>
                <a:buFontTx/>
                <a:buNone/>
                <a:tabLst/>
                <a:defRPr/>
              </a:pPr>
              <a:t>35</a:t>
            </a:fld>
            <a:endParaRPr kumimoji="0" lang="en-US" altLang="fr-FR" sz="12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3012"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0" fontAlgn="base" latinLnBrk="0" hangingPunct="0">
              <a:lnSpc>
                <a:spcPct val="100000"/>
              </a:lnSpc>
              <a:spcBef>
                <a:spcPct val="0"/>
              </a:spcBef>
              <a:spcAft>
                <a:spcPct val="0"/>
              </a:spcAft>
              <a:buClrTx/>
              <a:buSzPct val="100000"/>
              <a:buFontTx/>
              <a:buNone/>
              <a:tabLst/>
              <a:defRPr/>
            </a:pPr>
            <a:fld id="{96BCB443-7E98-49D5-B93B-BFE7EDAA9CB2}" type="slidenum">
              <a:rPr kumimoji="0" lang="en-US" altLang="fr-FR"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Pct val="100000"/>
                <a:buFontTx/>
                <a:buNone/>
                <a:tabLst/>
                <a:defRPr/>
              </a:pPr>
              <a:t>36</a:t>
            </a:fld>
            <a:endParaRPr kumimoji="0" lang="en-US" altLang="fr-FR" sz="12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0" fontAlgn="base" latinLnBrk="0" hangingPunct="0">
              <a:lnSpc>
                <a:spcPct val="100000"/>
              </a:lnSpc>
              <a:spcBef>
                <a:spcPct val="0"/>
              </a:spcBef>
              <a:spcAft>
                <a:spcPct val="0"/>
              </a:spcAft>
              <a:buClrTx/>
              <a:buSzPct val="100000"/>
              <a:buFontTx/>
              <a:buNone/>
              <a:tabLst/>
              <a:defRPr/>
            </a:pPr>
            <a:fld id="{BDEA19E8-31E9-4AB2-AA73-F05916178110}" type="slidenum">
              <a:rPr kumimoji="0" lang="en-US" altLang="fr-FR"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Pct val="100000"/>
                <a:buFontTx/>
                <a:buNone/>
                <a:tabLst/>
                <a:defRPr/>
              </a:pPr>
              <a:t>37</a:t>
            </a:fld>
            <a:endParaRPr kumimoji="0" lang="en-US" altLang="fr-FR"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0" fontAlgn="base" latinLnBrk="0" hangingPunct="0">
              <a:lnSpc>
                <a:spcPct val="100000"/>
              </a:lnSpc>
              <a:spcBef>
                <a:spcPct val="0"/>
              </a:spcBef>
              <a:spcAft>
                <a:spcPct val="0"/>
              </a:spcAft>
              <a:buClrTx/>
              <a:buSzPct val="100000"/>
              <a:buFontTx/>
              <a:buNone/>
              <a:tabLst/>
              <a:defRPr/>
            </a:pPr>
            <a:fld id="{610132D1-8F96-4F4A-B8EF-DFA32E4BCAFA}" type="slidenum">
              <a:rPr kumimoji="0" lang="en-US" altLang="fr-FR"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Pct val="100000"/>
                <a:buFontTx/>
                <a:buNone/>
                <a:tabLst/>
                <a:defRPr/>
              </a:pPr>
              <a:t>38</a:t>
            </a:fld>
            <a:endParaRPr kumimoji="0" lang="en-US" altLang="fr-FR"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0" fontAlgn="base" latinLnBrk="0" hangingPunct="0">
              <a:lnSpc>
                <a:spcPct val="100000"/>
              </a:lnSpc>
              <a:spcBef>
                <a:spcPct val="0"/>
              </a:spcBef>
              <a:spcAft>
                <a:spcPct val="0"/>
              </a:spcAft>
              <a:buClrTx/>
              <a:buSzPct val="100000"/>
              <a:buFontTx/>
              <a:buNone/>
              <a:tabLst/>
              <a:defRPr/>
            </a:pPr>
            <a:fld id="{1812A21E-A055-4951-BB17-CE9F22EC11AF}" type="slidenum">
              <a:rPr kumimoji="0" lang="en-US" altLang="fr-FR"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Pct val="100000"/>
                <a:buFontTx/>
                <a:buNone/>
                <a:tabLst/>
                <a:defRPr/>
              </a:pPr>
              <a:t>39</a:t>
            </a:fld>
            <a:endParaRPr kumimoji="0" lang="en-US" altLang="fr-FR"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F7A0AE-0650-49C5-A049-DAC5DAAD23E4}" type="slidenum">
              <a:rPr lang="en-US" smtClean="0"/>
              <a:t>3</a:t>
            </a:fld>
            <a:endParaRPr lang="en-US"/>
          </a:p>
        </p:txBody>
      </p:sp>
    </p:spTree>
    <p:extLst>
      <p:ext uri="{BB962C8B-B14F-4D97-AF65-F5344CB8AC3E}">
        <p14:creationId xmlns:p14="http://schemas.microsoft.com/office/powerpoint/2010/main" val="3345288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0" fontAlgn="base" latinLnBrk="0" hangingPunct="0">
              <a:lnSpc>
                <a:spcPct val="100000"/>
              </a:lnSpc>
              <a:spcBef>
                <a:spcPct val="0"/>
              </a:spcBef>
              <a:spcAft>
                <a:spcPct val="0"/>
              </a:spcAft>
              <a:buClrTx/>
              <a:buSzPct val="100000"/>
              <a:buFontTx/>
              <a:buNone/>
              <a:tabLst/>
              <a:defRPr/>
            </a:pPr>
            <a:fld id="{95B30820-6E29-4CC8-BF96-ACB420BF553E}" type="slidenum">
              <a:rPr kumimoji="0" lang="en-US" altLang="fr-FR" sz="18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Pct val="100000"/>
                <a:buFontTx/>
                <a:buNone/>
                <a:tabLst/>
                <a:defRPr/>
              </a:pPr>
              <a:t>40</a:t>
            </a:fld>
            <a:endParaRPr kumimoji="0" lang="en-US" altLang="fr-FR" sz="1800" b="0" i="0" u="none" strike="noStrike" kern="1200" cap="none" spc="0" normalizeH="0" baseline="0" noProof="0">
              <a:ln>
                <a:noFill/>
              </a:ln>
              <a:solidFill>
                <a:srgbClr val="000000"/>
              </a:solidFill>
              <a:effectLst/>
              <a:uLnTx/>
              <a:uFillTx/>
              <a:latin typeface="Calibri" pitchFamily="34" charset="0"/>
              <a:ea typeface="MS PGothic"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E32FBD-AEEE-4797-A892-3764AA4CCC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17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E32FBD-AEEE-4797-A892-3764AA4CCC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640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E32FBD-AEEE-4797-A892-3764AA4CCC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3989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E32FBD-AEEE-4797-A892-3764AA4CCC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234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F7A0AE-0650-49C5-A049-DAC5DAAD23E4}" type="slidenum">
              <a:rPr lang="en-US" smtClean="0"/>
              <a:t>17</a:t>
            </a:fld>
            <a:endParaRPr lang="en-US"/>
          </a:p>
        </p:txBody>
      </p:sp>
    </p:spTree>
    <p:extLst>
      <p:ext uri="{BB962C8B-B14F-4D97-AF65-F5344CB8AC3E}">
        <p14:creationId xmlns:p14="http://schemas.microsoft.com/office/powerpoint/2010/main" val="175121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E32FBD-AEEE-4797-A892-3764AA4CCC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054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7828" name="Slide Number Placeholder 3"/>
          <p:cNvSpPr>
            <a:spLocks noGrp="1"/>
          </p:cNvSpPr>
          <p:nvPr>
            <p:ph type="sldNum" sz="quarter" idx="5"/>
          </p:nvPr>
        </p:nvSpPr>
        <p:spPr bwMode="auto">
          <a:noFill/>
          <a:ln>
            <a:miter lim="800000"/>
            <a:headEnd/>
            <a:tailEnd/>
          </a:ln>
        </p:spPr>
        <p:txBody>
          <a:bodyPr/>
          <a:lstStyle/>
          <a:p>
            <a:pPr eaLnBrk="0" hangingPunct="0">
              <a:buSzPct val="100000"/>
            </a:pPr>
            <a:fld id="{18160CB6-742D-4768-9C57-609D064F874A}" type="slidenum">
              <a:rPr lang="en-US" altLang="fr-FR">
                <a:solidFill>
                  <a:srgbClr val="000000"/>
                </a:solidFill>
              </a:rPr>
              <a:pPr eaLnBrk="0" hangingPunct="0">
                <a:buSzPct val="100000"/>
              </a:pPr>
              <a:t>21</a:t>
            </a:fld>
            <a:endParaRPr lang="en-US" altLang="fr-F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8BE29-BFDF-457E-ACC3-0B161CED00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E3DB78-DBF9-46FE-86A7-5E3AA72BD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5F45D3-5FE6-44E4-90C8-5914BEB6AF12}"/>
              </a:ext>
            </a:extLst>
          </p:cNvPr>
          <p:cNvSpPr>
            <a:spLocks noGrp="1"/>
          </p:cNvSpPr>
          <p:nvPr>
            <p:ph type="dt" sz="half" idx="10"/>
          </p:nvPr>
        </p:nvSpPr>
        <p:spPr/>
        <p:txBody>
          <a:bodyPr/>
          <a:lstStyle/>
          <a:p>
            <a:fld id="{BE4D94F5-326A-4F02-BD1D-A9A9D0C5EE0D}" type="datetimeFigureOut">
              <a:rPr lang="en-US" smtClean="0"/>
              <a:t>5/2/2024</a:t>
            </a:fld>
            <a:endParaRPr lang="en-US"/>
          </a:p>
        </p:txBody>
      </p:sp>
      <p:sp>
        <p:nvSpPr>
          <p:cNvPr id="5" name="Footer Placeholder 4">
            <a:extLst>
              <a:ext uri="{FF2B5EF4-FFF2-40B4-BE49-F238E27FC236}">
                <a16:creationId xmlns:a16="http://schemas.microsoft.com/office/drawing/2014/main" id="{117F1056-9C03-4F9F-A487-D2146111A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C27F8-FAE2-4F75-86C0-9FCE9E936C87}"/>
              </a:ext>
            </a:extLst>
          </p:cNvPr>
          <p:cNvSpPr>
            <a:spLocks noGrp="1"/>
          </p:cNvSpPr>
          <p:nvPr>
            <p:ph type="sldNum" sz="quarter" idx="12"/>
          </p:nvPr>
        </p:nvSpPr>
        <p:spPr/>
        <p:txBody>
          <a:bodyPr/>
          <a:lstStyle/>
          <a:p>
            <a:fld id="{086F820F-295B-4048-8227-8DF4DDBE9BF0}" type="slidenum">
              <a:rPr lang="en-US" smtClean="0"/>
              <a:t>‹#›</a:t>
            </a:fld>
            <a:endParaRPr lang="en-US"/>
          </a:p>
        </p:txBody>
      </p:sp>
    </p:spTree>
    <p:extLst>
      <p:ext uri="{BB962C8B-B14F-4D97-AF65-F5344CB8AC3E}">
        <p14:creationId xmlns:p14="http://schemas.microsoft.com/office/powerpoint/2010/main" val="130643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5D08A-0E4A-4AC6-ABF8-D20D857B07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673FCC-60CD-46B8-A7D4-B87163C66A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64082-9965-4DE2-B353-AFFAAB65756F}"/>
              </a:ext>
            </a:extLst>
          </p:cNvPr>
          <p:cNvSpPr>
            <a:spLocks noGrp="1"/>
          </p:cNvSpPr>
          <p:nvPr>
            <p:ph type="dt" sz="half" idx="10"/>
          </p:nvPr>
        </p:nvSpPr>
        <p:spPr/>
        <p:txBody>
          <a:bodyPr/>
          <a:lstStyle/>
          <a:p>
            <a:fld id="{BE4D94F5-326A-4F02-BD1D-A9A9D0C5EE0D}" type="datetimeFigureOut">
              <a:rPr lang="en-US" smtClean="0"/>
              <a:t>5/2/2024</a:t>
            </a:fld>
            <a:endParaRPr lang="en-US"/>
          </a:p>
        </p:txBody>
      </p:sp>
      <p:sp>
        <p:nvSpPr>
          <p:cNvPr id="5" name="Footer Placeholder 4">
            <a:extLst>
              <a:ext uri="{FF2B5EF4-FFF2-40B4-BE49-F238E27FC236}">
                <a16:creationId xmlns:a16="http://schemas.microsoft.com/office/drawing/2014/main" id="{8D86834A-83E9-4B92-91BD-600A570D1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E1997B-BB40-49ED-9507-86D34DD46325}"/>
              </a:ext>
            </a:extLst>
          </p:cNvPr>
          <p:cNvSpPr>
            <a:spLocks noGrp="1"/>
          </p:cNvSpPr>
          <p:nvPr>
            <p:ph type="sldNum" sz="quarter" idx="12"/>
          </p:nvPr>
        </p:nvSpPr>
        <p:spPr/>
        <p:txBody>
          <a:bodyPr/>
          <a:lstStyle/>
          <a:p>
            <a:fld id="{086F820F-295B-4048-8227-8DF4DDBE9BF0}" type="slidenum">
              <a:rPr lang="en-US" smtClean="0"/>
              <a:t>‹#›</a:t>
            </a:fld>
            <a:endParaRPr lang="en-US"/>
          </a:p>
        </p:txBody>
      </p:sp>
    </p:spTree>
    <p:extLst>
      <p:ext uri="{BB962C8B-B14F-4D97-AF65-F5344CB8AC3E}">
        <p14:creationId xmlns:p14="http://schemas.microsoft.com/office/powerpoint/2010/main" val="4094724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2CA4F3-BE84-4A60-BC49-C917F0ACCF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5C8D9E-01E7-4AD4-8FCB-2C4F596776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2DBD6-3B7D-465F-BE37-A04CFFDC8629}"/>
              </a:ext>
            </a:extLst>
          </p:cNvPr>
          <p:cNvSpPr>
            <a:spLocks noGrp="1"/>
          </p:cNvSpPr>
          <p:nvPr>
            <p:ph type="dt" sz="half" idx="10"/>
          </p:nvPr>
        </p:nvSpPr>
        <p:spPr/>
        <p:txBody>
          <a:bodyPr/>
          <a:lstStyle/>
          <a:p>
            <a:fld id="{BE4D94F5-326A-4F02-BD1D-A9A9D0C5EE0D}" type="datetimeFigureOut">
              <a:rPr lang="en-US" smtClean="0"/>
              <a:t>5/2/2024</a:t>
            </a:fld>
            <a:endParaRPr lang="en-US"/>
          </a:p>
        </p:txBody>
      </p:sp>
      <p:sp>
        <p:nvSpPr>
          <p:cNvPr id="5" name="Footer Placeholder 4">
            <a:extLst>
              <a:ext uri="{FF2B5EF4-FFF2-40B4-BE49-F238E27FC236}">
                <a16:creationId xmlns:a16="http://schemas.microsoft.com/office/drawing/2014/main" id="{26ED1C88-59DC-4BFF-BF4A-C37429BEF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73281-23DA-42A0-9FDD-78CE76017277}"/>
              </a:ext>
            </a:extLst>
          </p:cNvPr>
          <p:cNvSpPr>
            <a:spLocks noGrp="1"/>
          </p:cNvSpPr>
          <p:nvPr>
            <p:ph type="sldNum" sz="quarter" idx="12"/>
          </p:nvPr>
        </p:nvSpPr>
        <p:spPr/>
        <p:txBody>
          <a:bodyPr/>
          <a:lstStyle/>
          <a:p>
            <a:fld id="{086F820F-295B-4048-8227-8DF4DDBE9BF0}" type="slidenum">
              <a:rPr lang="en-US" smtClean="0"/>
              <a:t>‹#›</a:t>
            </a:fld>
            <a:endParaRPr lang="en-US"/>
          </a:p>
        </p:txBody>
      </p:sp>
    </p:spTree>
    <p:extLst>
      <p:ext uri="{BB962C8B-B14F-4D97-AF65-F5344CB8AC3E}">
        <p14:creationId xmlns:p14="http://schemas.microsoft.com/office/powerpoint/2010/main" val="2040671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B609BB-032A-BAE9-D888-23027EF5CD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43" t="12157" r="41764" b="11176"/>
          <a:stretch/>
        </p:blipFill>
        <p:spPr>
          <a:xfrm>
            <a:off x="403414" y="995082"/>
            <a:ext cx="6038108" cy="4867836"/>
          </a:xfrm>
          <a:prstGeom prst="rect">
            <a:avLst/>
          </a:prstGeom>
        </p:spPr>
      </p:pic>
    </p:spTree>
    <p:extLst>
      <p:ext uri="{BB962C8B-B14F-4D97-AF65-F5344CB8AC3E}">
        <p14:creationId xmlns:p14="http://schemas.microsoft.com/office/powerpoint/2010/main" val="2598180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ransition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CA43BE-0316-A5E2-1215-C7AB5E667F06}"/>
              </a:ext>
            </a:extLst>
          </p:cNvPr>
          <p:cNvSpPr/>
          <p:nvPr userDrawn="1"/>
        </p:nvSpPr>
        <p:spPr>
          <a:xfrm>
            <a:off x="0" y="0"/>
            <a:ext cx="12192000" cy="6858000"/>
          </a:xfrm>
          <a:prstGeom prst="rect">
            <a:avLst/>
          </a:prstGeom>
          <a:solidFill>
            <a:srgbClr val="FABD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outdoor object&#10;&#10;Description automatically generated">
            <a:extLst>
              <a:ext uri="{FF2B5EF4-FFF2-40B4-BE49-F238E27FC236}">
                <a16:creationId xmlns:a16="http://schemas.microsoft.com/office/drawing/2014/main" id="{BF2DEB28-A3A4-74AA-DBE8-A7C39F94ABF4}"/>
              </a:ext>
            </a:extLst>
          </p:cNvPr>
          <p:cNvPicPr>
            <a:picLocks noChangeAspect="1"/>
          </p:cNvPicPr>
          <p:nvPr userDrawn="1"/>
        </p:nvPicPr>
        <p:blipFill>
          <a:blip r:embed="rId2">
            <a:alphaModFix amt="26000"/>
            <a:extLst>
              <a:ext uri="{28A0092B-C50C-407E-A947-70E740481C1C}">
                <a14:useLocalDpi xmlns:a14="http://schemas.microsoft.com/office/drawing/2010/main" val="0"/>
              </a:ext>
            </a:extLst>
          </a:blip>
          <a:stretch>
            <a:fillRect/>
          </a:stretch>
        </p:blipFill>
        <p:spPr>
          <a:xfrm>
            <a:off x="-1" y="0"/>
            <a:ext cx="9439835" cy="6387044"/>
          </a:xfrm>
          <a:prstGeom prst="rect">
            <a:avLst/>
          </a:prstGeom>
        </p:spPr>
      </p:pic>
      <p:sp>
        <p:nvSpPr>
          <p:cNvPr id="9" name="Rectangle 8">
            <a:extLst>
              <a:ext uri="{FF2B5EF4-FFF2-40B4-BE49-F238E27FC236}">
                <a16:creationId xmlns:a16="http://schemas.microsoft.com/office/drawing/2014/main" id="{A5C6FBC9-D109-E587-9062-C327A6923BF9}"/>
              </a:ext>
            </a:extLst>
          </p:cNvPr>
          <p:cNvSpPr/>
          <p:nvPr userDrawn="1"/>
        </p:nvSpPr>
        <p:spPr>
          <a:xfrm>
            <a:off x="0" y="0"/>
            <a:ext cx="282420" cy="1714500"/>
          </a:xfrm>
          <a:prstGeom prst="rect">
            <a:avLst/>
          </a:prstGeom>
          <a:solidFill>
            <a:srgbClr val="0A5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23330F-2F93-715A-38D2-34576B5679FD}"/>
              </a:ext>
            </a:extLst>
          </p:cNvPr>
          <p:cNvSpPr/>
          <p:nvPr userDrawn="1"/>
        </p:nvSpPr>
        <p:spPr>
          <a:xfrm>
            <a:off x="0" y="1714500"/>
            <a:ext cx="282420" cy="1714500"/>
          </a:xfrm>
          <a:prstGeom prst="rect">
            <a:avLst/>
          </a:prstGeom>
          <a:solidFill>
            <a:srgbClr val="08A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2F812C-3436-8C01-FC15-99496A6C8E6F}"/>
              </a:ext>
            </a:extLst>
          </p:cNvPr>
          <p:cNvSpPr/>
          <p:nvPr userDrawn="1"/>
        </p:nvSpPr>
        <p:spPr>
          <a:xfrm>
            <a:off x="0" y="3429000"/>
            <a:ext cx="282420" cy="1714500"/>
          </a:xfrm>
          <a:prstGeom prst="rect">
            <a:avLst/>
          </a:prstGeom>
          <a:solidFill>
            <a:srgbClr val="F2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1DBCB14-CE35-6BDA-0444-607B2D861B7C}"/>
              </a:ext>
            </a:extLst>
          </p:cNvPr>
          <p:cNvSpPr/>
          <p:nvPr userDrawn="1"/>
        </p:nvSpPr>
        <p:spPr>
          <a:xfrm>
            <a:off x="0" y="5143500"/>
            <a:ext cx="282420" cy="1714500"/>
          </a:xfrm>
          <a:prstGeom prst="rect">
            <a:avLst/>
          </a:prstGeom>
          <a:solidFill>
            <a:srgbClr val="FABD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17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B">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BAEC6D-0077-22C3-C5EA-13321EE496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01641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BAEC6D-0077-22C3-C5EA-13321EE496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77294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47269"/>
            <a:ext cx="10515600" cy="61751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364775"/>
            <a:ext cx="10515600" cy="481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2"/>
          </p:nvPr>
        </p:nvSpPr>
        <p:spPr>
          <a:xfrm>
            <a:off x="3973285" y="6266546"/>
            <a:ext cx="2743200" cy="365125"/>
          </a:xfrm>
          <a:prstGeom prst="rect">
            <a:avLst/>
          </a:prstGeom>
        </p:spPr>
        <p:txBody>
          <a:bodyPr/>
          <a:lstStyle/>
          <a:p>
            <a:pPr algn="ctr"/>
            <a:fld id="{FAA29671-56AE-4FCE-A387-1F9A11EBF766}" type="slidenum">
              <a:rPr lang="en-US" smtClean="0"/>
              <a:pPr algn="ctr"/>
              <a:t>‹#›</a:t>
            </a:fld>
            <a:endParaRPr lang="en-US" dirty="0"/>
          </a:p>
        </p:txBody>
      </p:sp>
    </p:spTree>
    <p:custDataLst>
      <p:tags r:id="rId1"/>
    </p:custDataLst>
    <p:extLst>
      <p:ext uri="{BB962C8B-B14F-4D97-AF65-F5344CB8AC3E}">
        <p14:creationId xmlns:p14="http://schemas.microsoft.com/office/powerpoint/2010/main" val="4163721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itleSlide">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66700" y="100016"/>
            <a:ext cx="7797800"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200">
                <a:solidFill>
                  <a:schemeClr val="bg1"/>
                </a:solidFill>
                <a:latin typeface="Articulate Narrow" panose="02000506040000020004" pitchFamily="2" charset="0"/>
              </a:rPr>
              <a:t>World Bank Procurement Framework 2016</a:t>
            </a:r>
          </a:p>
          <a:p>
            <a:r>
              <a:rPr lang="en-US" altLang="zh-CN" sz="2000">
                <a:solidFill>
                  <a:schemeClr val="bg1"/>
                </a:solidFill>
                <a:latin typeface="Articulate Narrow" panose="02000506040000020004" pitchFamily="2" charset="0"/>
              </a:rPr>
              <a:t>Training Program for Borrowers</a:t>
            </a:r>
          </a:p>
        </p:txBody>
      </p:sp>
      <p:sp>
        <p:nvSpPr>
          <p:cNvPr id="3" name="Text Box 3"/>
          <p:cNvSpPr txBox="1">
            <a:spLocks noChangeArrowheads="1"/>
          </p:cNvSpPr>
          <p:nvPr/>
        </p:nvSpPr>
        <p:spPr bwMode="auto">
          <a:xfrm>
            <a:off x="9804400" y="5089529"/>
            <a:ext cx="21505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en-US" sz="2200">
                <a:solidFill>
                  <a:srgbClr val="FFFFFF"/>
                </a:solidFill>
                <a:latin typeface="Arial Narrow" panose="020B0606020202030204" pitchFamily="34" charset="0"/>
                <a:ea typeface="MS PGothic" panose="020B0600070205080204" pitchFamily="34" charset="-128"/>
                <a:sym typeface="Arial" panose="020B0604020202020204" pitchFamily="34" charset="0"/>
              </a:rPr>
              <a:t>Session 1</a:t>
            </a:r>
          </a:p>
        </p:txBody>
      </p:sp>
      <p:sp>
        <p:nvSpPr>
          <p:cNvPr id="4" name="TextBox 23"/>
          <p:cNvSpPr>
            <a:spLocks noChangeArrowheads="1"/>
          </p:cNvSpPr>
          <p:nvPr/>
        </p:nvSpPr>
        <p:spPr bwMode="auto">
          <a:xfrm>
            <a:off x="3924304" y="5600704"/>
            <a:ext cx="8030633"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a:r>
              <a:rPr lang="en-US" altLang="en-US" sz="2000">
                <a:solidFill>
                  <a:schemeClr val="bg1"/>
                </a:solidFill>
                <a:latin typeface="Arial" panose="020B0604020202020204" pitchFamily="34" charset="0"/>
                <a:ea typeface="MS PGothic" panose="020B0600070205080204" pitchFamily="34" charset="-128"/>
                <a:sym typeface="Arial" panose="020B0604020202020204" pitchFamily="34" charset="0"/>
              </a:rPr>
              <a:t>Overview of Procurement Framework 2016</a:t>
            </a:r>
          </a:p>
        </p:txBody>
      </p:sp>
      <p:pic>
        <p:nvPicPr>
          <p:cNvPr id="5" name="Picture 5" descr="final"/>
          <p:cNvPicPr>
            <a:picLocks noChangeAspect="1" noChangeArrowheads="1"/>
          </p:cNvPicPr>
          <p:nvPr/>
        </p:nvPicPr>
        <p:blipFill>
          <a:blip r:embed="rId3" cstate="print">
            <a:extLst>
              <a:ext uri="{28A0092B-C50C-407E-A947-70E740481C1C}">
                <a14:useLocalDpi xmlns:a14="http://schemas.microsoft.com/office/drawing/2010/main" val="0"/>
              </a:ext>
            </a:extLst>
          </a:blip>
          <a:srcRect r="3345" b="13574"/>
          <a:stretch>
            <a:fillRect/>
          </a:stretch>
        </p:blipFill>
        <p:spPr bwMode="auto">
          <a:xfrm>
            <a:off x="-21167" y="-77788"/>
            <a:ext cx="12227984" cy="627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66701" y="122380"/>
            <a:ext cx="8348567" cy="830997"/>
          </a:xfrm>
          <a:prstGeom prst="rect">
            <a:avLst/>
          </a:prstGeom>
          <a:noFill/>
        </p:spPr>
        <p:txBody>
          <a:bodyPr wrap="none" lIns="91440" tIns="45720" rIns="91440" bIns="45720">
            <a:spAutoFit/>
          </a:bodyPr>
          <a:lstStyle/>
          <a:p>
            <a:r>
              <a:rPr lang="fr-FR" altLang="en-US" sz="2400" dirty="0">
                <a:solidFill>
                  <a:srgbClr val="002345"/>
                </a:solidFill>
                <a:latin typeface="Calibri" panose="020F0502020204030204" pitchFamily="34" charset="0"/>
                <a:ea typeface="MS PGothic" panose="020B0600070205080204" pitchFamily="34" charset="-128"/>
                <a:sym typeface="Calibri" panose="020F0502020204030204" pitchFamily="34" charset="0"/>
              </a:rPr>
              <a:t>Nouveau Cadre de Passation des Marchés de la Banque Mondiale</a:t>
            </a:r>
          </a:p>
          <a:p>
            <a:r>
              <a:rPr lang="fr-FR" altLang="en-US" sz="2400" dirty="0">
                <a:solidFill>
                  <a:srgbClr val="002345"/>
                </a:solidFill>
                <a:latin typeface="Calibri" panose="020F0502020204030204" pitchFamily="34" charset="0"/>
                <a:ea typeface="MS PGothic" panose="020B0600070205080204" pitchFamily="34" charset="-128"/>
                <a:sym typeface="Calibri" panose="020F0502020204030204" pitchFamily="34" charset="0"/>
              </a:rPr>
              <a:t>Programme de formation des Emprunteurs</a:t>
            </a:r>
          </a:p>
        </p:txBody>
      </p:sp>
      <p:sp>
        <p:nvSpPr>
          <p:cNvPr id="7" name="Rectangle 6"/>
          <p:cNvSpPr/>
          <p:nvPr/>
        </p:nvSpPr>
        <p:spPr>
          <a:xfrm>
            <a:off x="5538061" y="5195741"/>
            <a:ext cx="6794699" cy="707886"/>
          </a:xfrm>
          <a:prstGeom prst="rect">
            <a:avLst/>
          </a:prstGeom>
        </p:spPr>
        <p:txBody>
          <a:bodyPr wrap="square">
            <a:spAutoFit/>
          </a:bodyPr>
          <a:lstStyle/>
          <a:p>
            <a:pPr algn="l"/>
            <a:r>
              <a:rPr lang="fr-FR" altLang="en-US" sz="2000" noProof="0" dirty="0">
                <a:solidFill>
                  <a:schemeClr val="bg1"/>
                </a:solidFill>
                <a:latin typeface="Calibri" panose="020F0502020204030204" pitchFamily="34" charset="0"/>
                <a:ea typeface="MS PGothic" panose="020B0600070205080204" pitchFamily="34" charset="-128"/>
                <a:sym typeface="Calibri" panose="020F0502020204030204" pitchFamily="34" charset="0"/>
              </a:rPr>
              <a:t>Session : Méthodes</a:t>
            </a:r>
            <a:r>
              <a:rPr lang="fr-FR" altLang="en-US" sz="2000" baseline="0" noProof="0" dirty="0">
                <a:solidFill>
                  <a:schemeClr val="bg1"/>
                </a:solidFill>
                <a:latin typeface="Calibri" panose="020F0502020204030204" pitchFamily="34" charset="0"/>
                <a:ea typeface="MS PGothic" panose="020B0600070205080204" pitchFamily="34" charset="-128"/>
                <a:sym typeface="Calibri" panose="020F0502020204030204" pitchFamily="34" charset="0"/>
              </a:rPr>
              <a:t> de sélection pour les fournitures, les travaux et les services de non-consultants</a:t>
            </a:r>
            <a:endParaRPr lang="fr-FR" altLang="en-US" sz="2000" noProof="0" dirty="0">
              <a:solidFill>
                <a:schemeClr val="bg1"/>
              </a:solidFill>
              <a:latin typeface="Calibri" panose="020F0502020204030204" pitchFamily="34" charset="0"/>
              <a:ea typeface="MS PGothic" panose="020B0600070205080204" pitchFamily="34" charset="-128"/>
              <a:sym typeface="Calibri" panose="020F0502020204030204" pitchFamily="34" charset="0"/>
            </a:endParaRPr>
          </a:p>
        </p:txBody>
      </p:sp>
    </p:spTree>
    <p:custDataLst>
      <p:tags r:id="rId1"/>
    </p:custDataLst>
    <p:extLst>
      <p:ext uri="{BB962C8B-B14F-4D97-AF65-F5344CB8AC3E}">
        <p14:creationId xmlns:p14="http://schemas.microsoft.com/office/powerpoint/2010/main" val="401621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47265"/>
            <a:ext cx="10515600" cy="61751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427329"/>
            <a:ext cx="10515600" cy="481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4213225" y="6297613"/>
            <a:ext cx="2743200" cy="365125"/>
          </a:xfrm>
        </p:spPr>
        <p:txBody>
          <a:bodyPr/>
          <a:lstStyle>
            <a:lvl1pPr>
              <a:defRPr/>
            </a:lvl1pPr>
          </a:lstStyle>
          <a:p>
            <a:fld id="{4B666B97-B1A6-4918-98F9-9978B3F35C47}" type="slidenum">
              <a:rPr lang="en-US" altLang="en-US"/>
              <a:pPr/>
              <a:t>‹#›</a:t>
            </a:fld>
            <a:endParaRPr lang="en-US" altLang="en-US"/>
          </a:p>
        </p:txBody>
      </p:sp>
    </p:spTree>
    <p:extLst>
      <p:ext uri="{BB962C8B-B14F-4D97-AF65-F5344CB8AC3E}">
        <p14:creationId xmlns:p14="http://schemas.microsoft.com/office/powerpoint/2010/main" val="1822055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itleSlide">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66700" y="100013"/>
            <a:ext cx="7797800" cy="738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SzPct val="100000"/>
              <a:defRPr/>
            </a:pPr>
            <a:r>
              <a:rPr lang="en-US" altLang="fr-FR" sz="2200">
                <a:solidFill>
                  <a:srgbClr val="FFFFFF"/>
                </a:solidFill>
                <a:latin typeface="Articulate Narrow"/>
              </a:rPr>
              <a:t>Cadre de passation des marchés de la Banque mondiale 2016</a:t>
            </a:r>
          </a:p>
          <a:p>
            <a:pPr>
              <a:buSzPct val="100000"/>
              <a:defRPr/>
            </a:pPr>
            <a:r>
              <a:rPr lang="en-US" altLang="fr-FR" sz="2000">
                <a:solidFill>
                  <a:srgbClr val="FFFFFF"/>
                </a:solidFill>
                <a:latin typeface="Articulate Narrow"/>
              </a:rPr>
              <a:t>Programme de formation à l'intention des Emprunteurs</a:t>
            </a:r>
          </a:p>
        </p:txBody>
      </p:sp>
      <p:sp>
        <p:nvSpPr>
          <p:cNvPr id="3" name="Text Box 3"/>
          <p:cNvSpPr txBox="1">
            <a:spLocks noChangeArrowheads="1"/>
          </p:cNvSpPr>
          <p:nvPr/>
        </p:nvSpPr>
        <p:spPr bwMode="auto">
          <a:xfrm>
            <a:off x="9804400" y="5089525"/>
            <a:ext cx="21510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defRPr/>
            </a:pPr>
            <a:r>
              <a:rPr lang="en-US" altLang="fr-FR" sz="2200">
                <a:solidFill>
                  <a:srgbClr val="FFFFFF"/>
                </a:solidFill>
                <a:latin typeface="Arial Narrow" panose="020B0606020202030204" pitchFamily="34" charset="0"/>
                <a:sym typeface="Arial" panose="020B0604020202020204" pitchFamily="34" charset="0"/>
              </a:rPr>
              <a:t>Session 1</a:t>
            </a:r>
          </a:p>
        </p:txBody>
      </p:sp>
      <p:sp>
        <p:nvSpPr>
          <p:cNvPr id="4" name="TextBox 23"/>
          <p:cNvSpPr>
            <a:spLocks noChangeArrowheads="1"/>
          </p:cNvSpPr>
          <p:nvPr/>
        </p:nvSpPr>
        <p:spPr bwMode="auto">
          <a:xfrm>
            <a:off x="3924300" y="5600700"/>
            <a:ext cx="803116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defRPr/>
            </a:pPr>
            <a:r>
              <a:rPr lang="en-US" altLang="fr-FR" sz="2000">
                <a:solidFill>
                  <a:srgbClr val="FFFFFF"/>
                </a:solidFill>
                <a:latin typeface="Arial" panose="020B0604020202020204" pitchFamily="34" charset="0"/>
                <a:sym typeface="Arial" panose="020B0604020202020204" pitchFamily="34" charset="0"/>
              </a:rPr>
              <a:t>Présentation du cadre de passation des marchés 2016</a:t>
            </a:r>
          </a:p>
        </p:txBody>
      </p:sp>
      <p:pic>
        <p:nvPicPr>
          <p:cNvPr id="5" name="Picture 5" descr="final"/>
          <p:cNvPicPr>
            <a:picLocks noChangeAspect="1" noChangeArrowheads="1"/>
          </p:cNvPicPr>
          <p:nvPr/>
        </p:nvPicPr>
        <p:blipFill>
          <a:blip r:embed="rId2"/>
          <a:srcRect r="3345" b="13574"/>
          <a:stretch>
            <a:fillRect/>
          </a:stretch>
        </p:blipFill>
        <p:spPr bwMode="auto">
          <a:xfrm>
            <a:off x="-20638" y="-77788"/>
            <a:ext cx="12226926" cy="6273801"/>
          </a:xfrm>
          <a:prstGeom prst="rect">
            <a:avLst/>
          </a:prstGeom>
          <a:noFill/>
          <a:ln w="9525">
            <a:noFill/>
            <a:miter lim="800000"/>
            <a:headEnd/>
            <a:tailEnd/>
          </a:ln>
        </p:spPr>
      </p:pic>
      <p:sp>
        <p:nvSpPr>
          <p:cNvPr id="6" name="Rectangle 5"/>
          <p:cNvSpPr>
            <a:spLocks noChangeArrowheads="1"/>
          </p:cNvSpPr>
          <p:nvPr/>
        </p:nvSpPr>
        <p:spPr bwMode="auto">
          <a:xfrm>
            <a:off x="266700" y="122238"/>
            <a:ext cx="5575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SzPct val="100000"/>
              <a:defRPr/>
            </a:pPr>
            <a:r>
              <a:rPr lang="en-US" altLang="fr-FR" sz="2400">
                <a:solidFill>
                  <a:srgbClr val="002345"/>
                </a:solidFill>
                <a:sym typeface="Calibri" panose="020F0502020204030204" pitchFamily="34" charset="0"/>
              </a:rPr>
              <a:t>Cadre de passation des marchés de la Banque mondiale 2016 </a:t>
            </a:r>
          </a:p>
          <a:p>
            <a:pPr>
              <a:buSzPct val="100000"/>
              <a:defRPr/>
            </a:pPr>
            <a:r>
              <a:rPr lang="en-US" altLang="fr-FR" sz="2400">
                <a:solidFill>
                  <a:srgbClr val="002345"/>
                </a:solidFill>
                <a:sym typeface="Calibri" panose="020F0502020204030204" pitchFamily="34" charset="0"/>
              </a:rPr>
              <a:t>Programme de formation à l'intention des Emprunteurs</a:t>
            </a:r>
          </a:p>
        </p:txBody>
      </p:sp>
      <p:sp>
        <p:nvSpPr>
          <p:cNvPr id="7" name="Rectangle 6"/>
          <p:cNvSpPr>
            <a:spLocks noChangeArrowheads="1"/>
          </p:cNvSpPr>
          <p:nvPr/>
        </p:nvSpPr>
        <p:spPr bwMode="auto">
          <a:xfrm>
            <a:off x="5538788" y="5195888"/>
            <a:ext cx="679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SzPct val="100000"/>
              <a:defRPr/>
            </a:pPr>
            <a:r>
              <a:rPr lang="en-US" altLang="fr-FR" sz="2000">
                <a:solidFill>
                  <a:srgbClr val="FFFFFF"/>
                </a:solidFill>
                <a:sym typeface="Calibri" panose="020F0502020204030204" pitchFamily="34" charset="0"/>
              </a:rPr>
              <a:t>Session 4 : Cadre de passation des marchés 2016</a:t>
            </a:r>
          </a:p>
        </p:txBody>
      </p:sp>
    </p:spTree>
    <p:extLst>
      <p:ext uri="{BB962C8B-B14F-4D97-AF65-F5344CB8AC3E}">
        <p14:creationId xmlns:p14="http://schemas.microsoft.com/office/powerpoint/2010/main" val="285750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5D2AC-F2CF-4FD7-A4E7-6DD5690ACF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C37CA8-4A91-448D-8B17-248D124640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8555F9-6B84-4C14-A756-222F42279510}"/>
              </a:ext>
            </a:extLst>
          </p:cNvPr>
          <p:cNvSpPr>
            <a:spLocks noGrp="1"/>
          </p:cNvSpPr>
          <p:nvPr>
            <p:ph type="dt" sz="half" idx="10"/>
          </p:nvPr>
        </p:nvSpPr>
        <p:spPr/>
        <p:txBody>
          <a:bodyPr/>
          <a:lstStyle/>
          <a:p>
            <a:fld id="{BE4D94F5-326A-4F02-BD1D-A9A9D0C5EE0D}" type="datetimeFigureOut">
              <a:rPr lang="en-US" smtClean="0"/>
              <a:t>5/2/2024</a:t>
            </a:fld>
            <a:endParaRPr lang="en-US"/>
          </a:p>
        </p:txBody>
      </p:sp>
      <p:sp>
        <p:nvSpPr>
          <p:cNvPr id="5" name="Footer Placeholder 4">
            <a:extLst>
              <a:ext uri="{FF2B5EF4-FFF2-40B4-BE49-F238E27FC236}">
                <a16:creationId xmlns:a16="http://schemas.microsoft.com/office/drawing/2014/main" id="{4CB47B67-E5AA-4DF4-A0B3-118A46807A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5721E-0D38-4A89-A978-71470B7F73E3}"/>
              </a:ext>
            </a:extLst>
          </p:cNvPr>
          <p:cNvSpPr>
            <a:spLocks noGrp="1"/>
          </p:cNvSpPr>
          <p:nvPr>
            <p:ph type="sldNum" sz="quarter" idx="12"/>
          </p:nvPr>
        </p:nvSpPr>
        <p:spPr/>
        <p:txBody>
          <a:bodyPr/>
          <a:lstStyle/>
          <a:p>
            <a:fld id="{086F820F-295B-4048-8227-8DF4DDBE9BF0}" type="slidenum">
              <a:rPr lang="en-US" smtClean="0"/>
              <a:t>‹#›</a:t>
            </a:fld>
            <a:endParaRPr lang="en-US"/>
          </a:p>
        </p:txBody>
      </p:sp>
    </p:spTree>
    <p:extLst>
      <p:ext uri="{BB962C8B-B14F-4D97-AF65-F5344CB8AC3E}">
        <p14:creationId xmlns:p14="http://schemas.microsoft.com/office/powerpoint/2010/main" val="159081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308043" y="2006164"/>
            <a:ext cx="10972800" cy="715961"/>
          </a:xfrm>
          <a:prstGeom prst="rect">
            <a:avLst/>
          </a:prstGeom>
        </p:spPr>
        <p:txBody>
          <a:bodyPr>
            <a:normAutofit/>
          </a:bodyPr>
          <a:lstStyle>
            <a:lvl1pPr algn="l">
              <a:defRPr sz="3733">
                <a:solidFill>
                  <a:schemeClr val="tx1">
                    <a:lumMod val="65000"/>
                    <a:lumOff val="35000"/>
                  </a:schemeClr>
                </a:solidFill>
              </a:defRPr>
            </a:lvl1pPr>
          </a:lstStyle>
          <a:p>
            <a:r>
              <a:rPr lang="en-US"/>
              <a:t>Click to edit Master title style</a:t>
            </a:r>
          </a:p>
        </p:txBody>
      </p:sp>
      <p:sp>
        <p:nvSpPr>
          <p:cNvPr id="7" name="Text Placeholder 9"/>
          <p:cNvSpPr>
            <a:spLocks noGrp="1"/>
          </p:cNvSpPr>
          <p:nvPr>
            <p:ph type="body" sz="quarter" idx="13"/>
          </p:nvPr>
        </p:nvSpPr>
        <p:spPr>
          <a:xfrm>
            <a:off x="609600" y="835207"/>
            <a:ext cx="10972800" cy="508000"/>
          </a:xfrm>
          <a:prstGeom prst="rect">
            <a:avLst/>
          </a:prstGeom>
        </p:spPr>
        <p:txBody>
          <a:bodyPr>
            <a:noAutofit/>
          </a:bodyPr>
          <a:lstStyle>
            <a:lvl1pPr marL="0" indent="0">
              <a:buNone/>
              <a:defRPr sz="1867">
                <a:solidFill>
                  <a:schemeClr val="tx1">
                    <a:lumMod val="65000"/>
                    <a:lumOff val="35000"/>
                  </a:schemeClr>
                </a:solidFill>
              </a:defRPr>
            </a:lvl1pPr>
          </a:lstStyle>
          <a:p>
            <a:pPr lvl="0"/>
            <a:r>
              <a:rPr lang="en-US"/>
              <a:t>Edit Master text styles</a:t>
            </a:r>
          </a:p>
        </p:txBody>
      </p:sp>
      <p:sp>
        <p:nvSpPr>
          <p:cNvPr id="4" name="Date Placeholder 2"/>
          <p:cNvSpPr>
            <a:spLocks noGrp="1"/>
          </p:cNvSpPr>
          <p:nvPr>
            <p:ph type="dt" sz="half" idx="14"/>
          </p:nvPr>
        </p:nvSpPr>
        <p:spPr>
          <a:xfrm>
            <a:off x="4106863" y="6269038"/>
            <a:ext cx="2743200" cy="365125"/>
          </a:xfrm>
          <a:prstGeom prst="rect">
            <a:avLst/>
          </a:prstGeom>
        </p:spPr>
        <p:txBody>
          <a:bodyPr/>
          <a:lstStyle>
            <a:lvl1pPr algn="ctr">
              <a:defRPr>
                <a:solidFill>
                  <a:prstClr val="black">
                    <a:tint val="75000"/>
                  </a:prstClr>
                </a:solidFill>
                <a:ea typeface="+mn-ea"/>
              </a:defRPr>
            </a:lvl1pPr>
          </a:lstStyle>
          <a:p>
            <a:pPr>
              <a:defRPr/>
            </a:pPr>
            <a:endParaRPr lang="en-US"/>
          </a:p>
        </p:txBody>
      </p:sp>
    </p:spTree>
    <p:extLst>
      <p:ext uri="{BB962C8B-B14F-4D97-AF65-F5344CB8AC3E}">
        <p14:creationId xmlns:p14="http://schemas.microsoft.com/office/powerpoint/2010/main" val="393614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ADBAC-D124-4DF7-B4B6-6E5251E9E2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94AF65-BB10-42F3-AD3E-7D87873E9F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0D51BF-1FD4-4D1E-92E2-95C045616B98}"/>
              </a:ext>
            </a:extLst>
          </p:cNvPr>
          <p:cNvSpPr>
            <a:spLocks noGrp="1"/>
          </p:cNvSpPr>
          <p:nvPr>
            <p:ph type="dt" sz="half" idx="10"/>
          </p:nvPr>
        </p:nvSpPr>
        <p:spPr/>
        <p:txBody>
          <a:bodyPr/>
          <a:lstStyle/>
          <a:p>
            <a:fld id="{BE4D94F5-326A-4F02-BD1D-A9A9D0C5EE0D}" type="datetimeFigureOut">
              <a:rPr lang="en-US" smtClean="0"/>
              <a:t>5/2/2024</a:t>
            </a:fld>
            <a:endParaRPr lang="en-US"/>
          </a:p>
        </p:txBody>
      </p:sp>
      <p:sp>
        <p:nvSpPr>
          <p:cNvPr id="5" name="Footer Placeholder 4">
            <a:extLst>
              <a:ext uri="{FF2B5EF4-FFF2-40B4-BE49-F238E27FC236}">
                <a16:creationId xmlns:a16="http://schemas.microsoft.com/office/drawing/2014/main" id="{77B39101-F0FD-441B-BF3C-C17B18BA4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13918-B229-4725-8BE2-0A3DF7D4F9CE}"/>
              </a:ext>
            </a:extLst>
          </p:cNvPr>
          <p:cNvSpPr>
            <a:spLocks noGrp="1"/>
          </p:cNvSpPr>
          <p:nvPr>
            <p:ph type="sldNum" sz="quarter" idx="12"/>
          </p:nvPr>
        </p:nvSpPr>
        <p:spPr/>
        <p:txBody>
          <a:bodyPr/>
          <a:lstStyle/>
          <a:p>
            <a:fld id="{086F820F-295B-4048-8227-8DF4DDBE9BF0}" type="slidenum">
              <a:rPr lang="en-US" smtClean="0"/>
              <a:t>‹#›</a:t>
            </a:fld>
            <a:endParaRPr lang="en-US"/>
          </a:p>
        </p:txBody>
      </p:sp>
    </p:spTree>
    <p:extLst>
      <p:ext uri="{BB962C8B-B14F-4D97-AF65-F5344CB8AC3E}">
        <p14:creationId xmlns:p14="http://schemas.microsoft.com/office/powerpoint/2010/main" val="69532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3F31B-294D-42F9-B08D-E9BFE0D0C9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E83B1F-E54D-478E-9615-3629610934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3004EC-773C-4115-8B46-B8821BEE8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9787A7-4EFD-435C-974E-659BBCB7F7E5}"/>
              </a:ext>
            </a:extLst>
          </p:cNvPr>
          <p:cNvSpPr>
            <a:spLocks noGrp="1"/>
          </p:cNvSpPr>
          <p:nvPr>
            <p:ph type="dt" sz="half" idx="10"/>
          </p:nvPr>
        </p:nvSpPr>
        <p:spPr/>
        <p:txBody>
          <a:bodyPr/>
          <a:lstStyle/>
          <a:p>
            <a:fld id="{BE4D94F5-326A-4F02-BD1D-A9A9D0C5EE0D}" type="datetimeFigureOut">
              <a:rPr lang="en-US" smtClean="0"/>
              <a:t>5/2/2024</a:t>
            </a:fld>
            <a:endParaRPr lang="en-US"/>
          </a:p>
        </p:txBody>
      </p:sp>
      <p:sp>
        <p:nvSpPr>
          <p:cNvPr id="6" name="Footer Placeholder 5">
            <a:extLst>
              <a:ext uri="{FF2B5EF4-FFF2-40B4-BE49-F238E27FC236}">
                <a16:creationId xmlns:a16="http://schemas.microsoft.com/office/drawing/2014/main" id="{00710FF3-7409-463A-8498-92C02F807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042A16-BCBE-4E3C-AC2E-076794AA7949}"/>
              </a:ext>
            </a:extLst>
          </p:cNvPr>
          <p:cNvSpPr>
            <a:spLocks noGrp="1"/>
          </p:cNvSpPr>
          <p:nvPr>
            <p:ph type="sldNum" sz="quarter" idx="12"/>
          </p:nvPr>
        </p:nvSpPr>
        <p:spPr/>
        <p:txBody>
          <a:bodyPr/>
          <a:lstStyle/>
          <a:p>
            <a:fld id="{086F820F-295B-4048-8227-8DF4DDBE9BF0}" type="slidenum">
              <a:rPr lang="en-US" smtClean="0"/>
              <a:t>‹#›</a:t>
            </a:fld>
            <a:endParaRPr lang="en-US"/>
          </a:p>
        </p:txBody>
      </p:sp>
    </p:spTree>
    <p:extLst>
      <p:ext uri="{BB962C8B-B14F-4D97-AF65-F5344CB8AC3E}">
        <p14:creationId xmlns:p14="http://schemas.microsoft.com/office/powerpoint/2010/main" val="2141731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54839-5979-49E3-A646-E31CA7C010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CD2F13-8A7C-49DD-96DB-6F43D8C85A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A33283-8724-4D84-956F-2B6AED9EF4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3A0188-2DA5-4BC8-A01A-64BA4F23E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C7E05C-A367-4956-ABAC-C6D256B83E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BE3F43-6CA4-488F-A295-BAAA2FC1FD44}"/>
              </a:ext>
            </a:extLst>
          </p:cNvPr>
          <p:cNvSpPr>
            <a:spLocks noGrp="1"/>
          </p:cNvSpPr>
          <p:nvPr>
            <p:ph type="dt" sz="half" idx="10"/>
          </p:nvPr>
        </p:nvSpPr>
        <p:spPr/>
        <p:txBody>
          <a:bodyPr/>
          <a:lstStyle/>
          <a:p>
            <a:fld id="{BE4D94F5-326A-4F02-BD1D-A9A9D0C5EE0D}" type="datetimeFigureOut">
              <a:rPr lang="en-US" smtClean="0"/>
              <a:t>5/2/2024</a:t>
            </a:fld>
            <a:endParaRPr lang="en-US"/>
          </a:p>
        </p:txBody>
      </p:sp>
      <p:sp>
        <p:nvSpPr>
          <p:cNvPr id="8" name="Footer Placeholder 7">
            <a:extLst>
              <a:ext uri="{FF2B5EF4-FFF2-40B4-BE49-F238E27FC236}">
                <a16:creationId xmlns:a16="http://schemas.microsoft.com/office/drawing/2014/main" id="{43EFA0B0-869F-4D3B-A160-1767D37EB4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2ACFAE-CED8-465B-A3D0-8AC7AAF38BF3}"/>
              </a:ext>
            </a:extLst>
          </p:cNvPr>
          <p:cNvSpPr>
            <a:spLocks noGrp="1"/>
          </p:cNvSpPr>
          <p:nvPr>
            <p:ph type="sldNum" sz="quarter" idx="12"/>
          </p:nvPr>
        </p:nvSpPr>
        <p:spPr/>
        <p:txBody>
          <a:bodyPr/>
          <a:lstStyle/>
          <a:p>
            <a:fld id="{086F820F-295B-4048-8227-8DF4DDBE9BF0}" type="slidenum">
              <a:rPr lang="en-US" smtClean="0"/>
              <a:t>‹#›</a:t>
            </a:fld>
            <a:endParaRPr lang="en-US"/>
          </a:p>
        </p:txBody>
      </p:sp>
    </p:spTree>
    <p:extLst>
      <p:ext uri="{BB962C8B-B14F-4D97-AF65-F5344CB8AC3E}">
        <p14:creationId xmlns:p14="http://schemas.microsoft.com/office/powerpoint/2010/main" val="156241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7395C-6FA6-4AF7-A57D-C801D9D8E5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7D0E93-BEFE-4476-8F8F-0B34211FD5DE}"/>
              </a:ext>
            </a:extLst>
          </p:cNvPr>
          <p:cNvSpPr>
            <a:spLocks noGrp="1"/>
          </p:cNvSpPr>
          <p:nvPr>
            <p:ph type="dt" sz="half" idx="10"/>
          </p:nvPr>
        </p:nvSpPr>
        <p:spPr/>
        <p:txBody>
          <a:bodyPr/>
          <a:lstStyle/>
          <a:p>
            <a:fld id="{BE4D94F5-326A-4F02-BD1D-A9A9D0C5EE0D}" type="datetimeFigureOut">
              <a:rPr lang="en-US" smtClean="0"/>
              <a:t>5/2/2024</a:t>
            </a:fld>
            <a:endParaRPr lang="en-US"/>
          </a:p>
        </p:txBody>
      </p:sp>
      <p:sp>
        <p:nvSpPr>
          <p:cNvPr id="4" name="Footer Placeholder 3">
            <a:extLst>
              <a:ext uri="{FF2B5EF4-FFF2-40B4-BE49-F238E27FC236}">
                <a16:creationId xmlns:a16="http://schemas.microsoft.com/office/drawing/2014/main" id="{45F7BECC-C108-402E-87FE-5E4117826D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AF0E31-2CA0-4D79-90E8-5B9AE9EBC5AB}"/>
              </a:ext>
            </a:extLst>
          </p:cNvPr>
          <p:cNvSpPr>
            <a:spLocks noGrp="1"/>
          </p:cNvSpPr>
          <p:nvPr>
            <p:ph type="sldNum" sz="quarter" idx="12"/>
          </p:nvPr>
        </p:nvSpPr>
        <p:spPr/>
        <p:txBody>
          <a:bodyPr/>
          <a:lstStyle/>
          <a:p>
            <a:fld id="{086F820F-295B-4048-8227-8DF4DDBE9BF0}" type="slidenum">
              <a:rPr lang="en-US" smtClean="0"/>
              <a:t>‹#›</a:t>
            </a:fld>
            <a:endParaRPr lang="en-US"/>
          </a:p>
        </p:txBody>
      </p:sp>
    </p:spTree>
    <p:extLst>
      <p:ext uri="{BB962C8B-B14F-4D97-AF65-F5344CB8AC3E}">
        <p14:creationId xmlns:p14="http://schemas.microsoft.com/office/powerpoint/2010/main" val="267253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E6F5EB-8E69-4288-BBA4-34A97F8DD279}"/>
              </a:ext>
            </a:extLst>
          </p:cNvPr>
          <p:cNvSpPr>
            <a:spLocks noGrp="1"/>
          </p:cNvSpPr>
          <p:nvPr>
            <p:ph type="dt" sz="half" idx="10"/>
          </p:nvPr>
        </p:nvSpPr>
        <p:spPr/>
        <p:txBody>
          <a:bodyPr/>
          <a:lstStyle/>
          <a:p>
            <a:fld id="{BE4D94F5-326A-4F02-BD1D-A9A9D0C5EE0D}" type="datetimeFigureOut">
              <a:rPr lang="en-US" smtClean="0"/>
              <a:t>5/2/2024</a:t>
            </a:fld>
            <a:endParaRPr lang="en-US"/>
          </a:p>
        </p:txBody>
      </p:sp>
      <p:sp>
        <p:nvSpPr>
          <p:cNvPr id="3" name="Footer Placeholder 2">
            <a:extLst>
              <a:ext uri="{FF2B5EF4-FFF2-40B4-BE49-F238E27FC236}">
                <a16:creationId xmlns:a16="http://schemas.microsoft.com/office/drawing/2014/main" id="{22047A73-4DC8-450E-A8D7-138CF24D7D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46A156-E19B-4A3D-B21D-715764441D34}"/>
              </a:ext>
            </a:extLst>
          </p:cNvPr>
          <p:cNvSpPr>
            <a:spLocks noGrp="1"/>
          </p:cNvSpPr>
          <p:nvPr>
            <p:ph type="sldNum" sz="quarter" idx="12"/>
          </p:nvPr>
        </p:nvSpPr>
        <p:spPr/>
        <p:txBody>
          <a:bodyPr/>
          <a:lstStyle/>
          <a:p>
            <a:fld id="{086F820F-295B-4048-8227-8DF4DDBE9BF0}" type="slidenum">
              <a:rPr lang="en-US" smtClean="0"/>
              <a:t>‹#›</a:t>
            </a:fld>
            <a:endParaRPr lang="en-US"/>
          </a:p>
        </p:txBody>
      </p:sp>
    </p:spTree>
    <p:extLst>
      <p:ext uri="{BB962C8B-B14F-4D97-AF65-F5344CB8AC3E}">
        <p14:creationId xmlns:p14="http://schemas.microsoft.com/office/powerpoint/2010/main" val="1885960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3B8E1-EC24-4C25-85C5-2803A27E52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7AAE42-3C79-4B30-86A9-C5E996ECCD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FE666C-B63C-4400-8578-D939139F3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279710-9E59-4AF2-A040-BAEBA10FAA84}"/>
              </a:ext>
            </a:extLst>
          </p:cNvPr>
          <p:cNvSpPr>
            <a:spLocks noGrp="1"/>
          </p:cNvSpPr>
          <p:nvPr>
            <p:ph type="dt" sz="half" idx="10"/>
          </p:nvPr>
        </p:nvSpPr>
        <p:spPr/>
        <p:txBody>
          <a:bodyPr/>
          <a:lstStyle/>
          <a:p>
            <a:fld id="{BE4D94F5-326A-4F02-BD1D-A9A9D0C5EE0D}" type="datetimeFigureOut">
              <a:rPr lang="en-US" smtClean="0"/>
              <a:t>5/2/2024</a:t>
            </a:fld>
            <a:endParaRPr lang="en-US"/>
          </a:p>
        </p:txBody>
      </p:sp>
      <p:sp>
        <p:nvSpPr>
          <p:cNvPr id="6" name="Footer Placeholder 5">
            <a:extLst>
              <a:ext uri="{FF2B5EF4-FFF2-40B4-BE49-F238E27FC236}">
                <a16:creationId xmlns:a16="http://schemas.microsoft.com/office/drawing/2014/main" id="{B3BAB15A-9E7B-464E-B4BB-5A9946E8F7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3C026-1052-4467-B8D9-BF167F785D2C}"/>
              </a:ext>
            </a:extLst>
          </p:cNvPr>
          <p:cNvSpPr>
            <a:spLocks noGrp="1"/>
          </p:cNvSpPr>
          <p:nvPr>
            <p:ph type="sldNum" sz="quarter" idx="12"/>
          </p:nvPr>
        </p:nvSpPr>
        <p:spPr/>
        <p:txBody>
          <a:bodyPr/>
          <a:lstStyle/>
          <a:p>
            <a:fld id="{086F820F-295B-4048-8227-8DF4DDBE9BF0}" type="slidenum">
              <a:rPr lang="en-US" smtClean="0"/>
              <a:t>‹#›</a:t>
            </a:fld>
            <a:endParaRPr lang="en-US"/>
          </a:p>
        </p:txBody>
      </p:sp>
    </p:spTree>
    <p:extLst>
      <p:ext uri="{BB962C8B-B14F-4D97-AF65-F5344CB8AC3E}">
        <p14:creationId xmlns:p14="http://schemas.microsoft.com/office/powerpoint/2010/main" val="3307219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9666-3565-430C-8E21-DB637DE713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E454CB-B5EC-476B-B722-24255F197F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38FA66-1975-477F-828C-11A60D5D1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15D4DF-4B84-4280-9E9E-D3219622E440}"/>
              </a:ext>
            </a:extLst>
          </p:cNvPr>
          <p:cNvSpPr>
            <a:spLocks noGrp="1"/>
          </p:cNvSpPr>
          <p:nvPr>
            <p:ph type="dt" sz="half" idx="10"/>
          </p:nvPr>
        </p:nvSpPr>
        <p:spPr/>
        <p:txBody>
          <a:bodyPr/>
          <a:lstStyle/>
          <a:p>
            <a:fld id="{BE4D94F5-326A-4F02-BD1D-A9A9D0C5EE0D}" type="datetimeFigureOut">
              <a:rPr lang="en-US" smtClean="0"/>
              <a:t>5/2/2024</a:t>
            </a:fld>
            <a:endParaRPr lang="en-US"/>
          </a:p>
        </p:txBody>
      </p:sp>
      <p:sp>
        <p:nvSpPr>
          <p:cNvPr id="6" name="Footer Placeholder 5">
            <a:extLst>
              <a:ext uri="{FF2B5EF4-FFF2-40B4-BE49-F238E27FC236}">
                <a16:creationId xmlns:a16="http://schemas.microsoft.com/office/drawing/2014/main" id="{6899E946-AA1D-407A-BEA4-83B4AC79B0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51DBB4-2364-41E7-8615-6A4F405D48DB}"/>
              </a:ext>
            </a:extLst>
          </p:cNvPr>
          <p:cNvSpPr>
            <a:spLocks noGrp="1"/>
          </p:cNvSpPr>
          <p:nvPr>
            <p:ph type="sldNum" sz="quarter" idx="12"/>
          </p:nvPr>
        </p:nvSpPr>
        <p:spPr/>
        <p:txBody>
          <a:bodyPr/>
          <a:lstStyle/>
          <a:p>
            <a:fld id="{086F820F-295B-4048-8227-8DF4DDBE9BF0}" type="slidenum">
              <a:rPr lang="en-US" smtClean="0"/>
              <a:t>‹#›</a:t>
            </a:fld>
            <a:endParaRPr lang="en-US"/>
          </a:p>
        </p:txBody>
      </p:sp>
    </p:spTree>
    <p:extLst>
      <p:ext uri="{BB962C8B-B14F-4D97-AF65-F5344CB8AC3E}">
        <p14:creationId xmlns:p14="http://schemas.microsoft.com/office/powerpoint/2010/main" val="29479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7.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tags" Target="../tags/tag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71A70-8DAB-4AD0-9F3A-B06E26C785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B9346A-9B75-48BF-BF4D-FCFF18D588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FF04F0-8C7C-4A5C-BB44-34FEEDBEC7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D94F5-326A-4F02-BD1D-A9A9D0C5EE0D}" type="datetimeFigureOut">
              <a:rPr lang="en-US" smtClean="0"/>
              <a:t>5/2/2024</a:t>
            </a:fld>
            <a:endParaRPr lang="en-US"/>
          </a:p>
        </p:txBody>
      </p:sp>
      <p:sp>
        <p:nvSpPr>
          <p:cNvPr id="5" name="Footer Placeholder 4">
            <a:extLst>
              <a:ext uri="{FF2B5EF4-FFF2-40B4-BE49-F238E27FC236}">
                <a16:creationId xmlns:a16="http://schemas.microsoft.com/office/drawing/2014/main" id="{DB6CE434-99EF-4A4A-AFDA-91F9A86450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A5CFAA-D530-4246-8562-1B9229C334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F820F-295B-4048-8227-8DF4DDBE9BF0}" type="slidenum">
              <a:rPr lang="en-US" smtClean="0"/>
              <a:t>‹#›</a:t>
            </a:fld>
            <a:endParaRPr lang="en-US"/>
          </a:p>
        </p:txBody>
      </p:sp>
    </p:spTree>
    <p:extLst>
      <p:ext uri="{BB962C8B-B14F-4D97-AF65-F5344CB8AC3E}">
        <p14:creationId xmlns:p14="http://schemas.microsoft.com/office/powerpoint/2010/main" val="100800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852833" y="1816100"/>
            <a:ext cx="482600" cy="376238"/>
            <a:chOff x="0" y="0"/>
            <a:chExt cx="358" cy="371"/>
          </a:xfrm>
        </p:grpSpPr>
        <p:sp>
          <p:nvSpPr>
            <p:cNvPr id="1027" name="Freeform 17"/>
            <p:cNvSpPr>
              <a:spLocks noEditPoints="1" noChangeArrowheads="1"/>
            </p:cNvSpPr>
            <p:nvPr userDrawn="1"/>
          </p:nvSpPr>
          <p:spPr bwMode="auto">
            <a:xfrm>
              <a:off x="0" y="0"/>
              <a:ext cx="358" cy="371"/>
            </a:xfrm>
            <a:custGeom>
              <a:avLst/>
              <a:gdLst>
                <a:gd name="T0" fmla="*/ 1251 w 2861"/>
                <a:gd name="T1" fmla="*/ 2756 h 2972"/>
                <a:gd name="T2" fmla="*/ 1671 w 2861"/>
                <a:gd name="T3" fmla="*/ 2691 h 2972"/>
                <a:gd name="T4" fmla="*/ 1507 w 2861"/>
                <a:gd name="T5" fmla="*/ 2228 h 2972"/>
                <a:gd name="T6" fmla="*/ 1043 w 2861"/>
                <a:gd name="T7" fmla="*/ 2454 h 2972"/>
                <a:gd name="T8" fmla="*/ 1587 w 2861"/>
                <a:gd name="T9" fmla="*/ 2217 h 2972"/>
                <a:gd name="T10" fmla="*/ 2231 w 2861"/>
                <a:gd name="T11" fmla="*/ 2051 h 2972"/>
                <a:gd name="T12" fmla="*/ 2104 w 2861"/>
                <a:gd name="T13" fmla="*/ 2498 h 2972"/>
                <a:gd name="T14" fmla="*/ 2400 w 2861"/>
                <a:gd name="T15" fmla="*/ 2265 h 2972"/>
                <a:gd name="T16" fmla="*/ 440 w 2861"/>
                <a:gd name="T17" fmla="*/ 2236 h 2972"/>
                <a:gd name="T18" fmla="*/ 709 w 2861"/>
                <a:gd name="T19" fmla="*/ 2515 h 2972"/>
                <a:gd name="T20" fmla="*/ 689 w 2861"/>
                <a:gd name="T21" fmla="*/ 2068 h 2972"/>
                <a:gd name="T22" fmla="*/ 1990 w 2861"/>
                <a:gd name="T23" fmla="*/ 1954 h 2972"/>
                <a:gd name="T24" fmla="*/ 912 w 2861"/>
                <a:gd name="T25" fmla="*/ 1862 h 2972"/>
                <a:gd name="T26" fmla="*/ 2298 w 2861"/>
                <a:gd name="T27" fmla="*/ 1722 h 2972"/>
                <a:gd name="T28" fmla="*/ 834 w 2861"/>
                <a:gd name="T29" fmla="*/ 2028 h 2972"/>
                <a:gd name="T30" fmla="*/ 2185 w 2861"/>
                <a:gd name="T31" fmla="*/ 1486 h 2972"/>
                <a:gd name="T32" fmla="*/ 807 w 2861"/>
                <a:gd name="T33" fmla="*/ 1495 h 2972"/>
                <a:gd name="T34" fmla="*/ 2421 w 2861"/>
                <a:gd name="T35" fmla="*/ 1748 h 2972"/>
                <a:gd name="T36" fmla="*/ 2699 w 2861"/>
                <a:gd name="T37" fmla="*/ 1448 h 2972"/>
                <a:gd name="T38" fmla="*/ 304 w 2861"/>
                <a:gd name="T39" fmla="*/ 1207 h 2972"/>
                <a:gd name="T40" fmla="*/ 181 w 2861"/>
                <a:gd name="T41" fmla="*/ 1638 h 2972"/>
                <a:gd name="T42" fmla="*/ 555 w 2861"/>
                <a:gd name="T43" fmla="*/ 1421 h 2972"/>
                <a:gd name="T44" fmla="*/ 2298 w 2861"/>
                <a:gd name="T45" fmla="*/ 1249 h 2972"/>
                <a:gd name="T46" fmla="*/ 497 w 2861"/>
                <a:gd name="T47" fmla="*/ 1084 h 2972"/>
                <a:gd name="T48" fmla="*/ 1867 w 2861"/>
                <a:gd name="T49" fmla="*/ 1024 h 2972"/>
                <a:gd name="T50" fmla="*/ 898 w 2861"/>
                <a:gd name="T51" fmla="*/ 924 h 2972"/>
                <a:gd name="T52" fmla="*/ 1123 w 2861"/>
                <a:gd name="T53" fmla="*/ 923 h 2972"/>
                <a:gd name="T54" fmla="*/ 886 w 2861"/>
                <a:gd name="T55" fmla="*/ 1806 h 2972"/>
                <a:gd name="T56" fmla="*/ 1741 w 2861"/>
                <a:gd name="T57" fmla="*/ 2048 h 2972"/>
                <a:gd name="T58" fmla="*/ 1968 w 2861"/>
                <a:gd name="T59" fmla="*/ 1163 h 2972"/>
                <a:gd name="T60" fmla="*/ 1220 w 2861"/>
                <a:gd name="T61" fmla="*/ 843 h 2972"/>
                <a:gd name="T62" fmla="*/ 1542 w 2861"/>
                <a:gd name="T63" fmla="*/ 640 h 2972"/>
                <a:gd name="T64" fmla="*/ 1014 w 2861"/>
                <a:gd name="T65" fmla="*/ 602 h 2972"/>
                <a:gd name="T66" fmla="*/ 1125 w 2861"/>
                <a:gd name="T67" fmla="*/ 546 h 2972"/>
                <a:gd name="T68" fmla="*/ 2124 w 2861"/>
                <a:gd name="T69" fmla="*/ 896 h 2972"/>
                <a:gd name="T70" fmla="*/ 2370 w 2861"/>
                <a:gd name="T71" fmla="*/ 605 h 2972"/>
                <a:gd name="T72" fmla="*/ 671 w 2861"/>
                <a:gd name="T73" fmla="*/ 460 h 2972"/>
                <a:gd name="T74" fmla="*/ 439 w 2861"/>
                <a:gd name="T75" fmla="*/ 777 h 2972"/>
                <a:gd name="T76" fmla="*/ 909 w 2861"/>
                <a:gd name="T77" fmla="*/ 569 h 2972"/>
                <a:gd name="T78" fmla="*/ 1225 w 2861"/>
                <a:gd name="T79" fmla="*/ 271 h 2972"/>
                <a:gd name="T80" fmla="*/ 1615 w 2861"/>
                <a:gd name="T81" fmla="*/ 495 h 2972"/>
                <a:gd name="T82" fmla="*/ 1430 w 2861"/>
                <a:gd name="T83" fmla="*/ 164 h 2972"/>
                <a:gd name="T84" fmla="*/ 1615 w 2861"/>
                <a:gd name="T85" fmla="*/ 57 h 2972"/>
                <a:gd name="T86" fmla="*/ 2006 w 2861"/>
                <a:gd name="T87" fmla="*/ 333 h 2972"/>
                <a:gd name="T88" fmla="*/ 2441 w 2861"/>
                <a:gd name="T89" fmla="*/ 431 h 2972"/>
                <a:gd name="T90" fmla="*/ 2552 w 2861"/>
                <a:gd name="T91" fmla="*/ 797 h 2972"/>
                <a:gd name="T92" fmla="*/ 2752 w 2861"/>
                <a:gd name="T93" fmla="*/ 1217 h 2972"/>
                <a:gd name="T94" fmla="*/ 2860 w 2861"/>
                <a:gd name="T95" fmla="*/ 1490 h 2972"/>
                <a:gd name="T96" fmla="*/ 2618 w 2861"/>
                <a:gd name="T97" fmla="*/ 1878 h 2972"/>
                <a:gd name="T98" fmla="*/ 2526 w 2861"/>
                <a:gd name="T99" fmla="*/ 2394 h 2972"/>
                <a:gd name="T100" fmla="*/ 2408 w 2861"/>
                <a:gd name="T101" fmla="*/ 2569 h 2972"/>
                <a:gd name="T102" fmla="*/ 1854 w 2861"/>
                <a:gd name="T103" fmla="*/ 2648 h 2972"/>
                <a:gd name="T104" fmla="*/ 1439 w 2861"/>
                <a:gd name="T105" fmla="*/ 2971 h 2972"/>
                <a:gd name="T106" fmla="*/ 1083 w 2861"/>
                <a:gd name="T107" fmla="*/ 2772 h 2972"/>
                <a:gd name="T108" fmla="*/ 589 w 2861"/>
                <a:gd name="T109" fmla="*/ 2634 h 2972"/>
                <a:gd name="T110" fmla="*/ 416 w 2861"/>
                <a:gd name="T111" fmla="*/ 2530 h 2972"/>
                <a:gd name="T112" fmla="*/ 318 w 2861"/>
                <a:gd name="T113" fmla="*/ 2093 h 2972"/>
                <a:gd name="T114" fmla="*/ 47 w 2861"/>
                <a:gd name="T115" fmla="*/ 1672 h 2972"/>
                <a:gd name="T116" fmla="*/ 1 w 2861"/>
                <a:gd name="T117" fmla="*/ 1476 h 2972"/>
                <a:gd name="T118" fmla="*/ 310 w 2861"/>
                <a:gd name="T119" fmla="*/ 1045 h 2972"/>
                <a:gd name="T120" fmla="*/ 370 w 2861"/>
                <a:gd name="T121" fmla="*/ 507 h 2972"/>
                <a:gd name="T122" fmla="*/ 540 w 2861"/>
                <a:gd name="T123" fmla="*/ 356 h 2972"/>
                <a:gd name="T124" fmla="*/ 1052 w 2861"/>
                <a:gd name="T125" fmla="*/ 251 h 29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61"/>
                <a:gd name="T190" fmla="*/ 0 h 2972"/>
                <a:gd name="T191" fmla="*/ 2861 w 2861"/>
                <a:gd name="T192" fmla="*/ 2972 h 29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61" h="2972">
                  <a:moveTo>
                    <a:pt x="1430" y="2348"/>
                  </a:moveTo>
                  <a:lnTo>
                    <a:pt x="1368" y="2395"/>
                  </a:lnTo>
                  <a:lnTo>
                    <a:pt x="1303" y="2440"/>
                  </a:lnTo>
                  <a:lnTo>
                    <a:pt x="1237" y="2483"/>
                  </a:lnTo>
                  <a:lnTo>
                    <a:pt x="1191" y="2510"/>
                  </a:lnTo>
                  <a:lnTo>
                    <a:pt x="1146" y="2534"/>
                  </a:lnTo>
                  <a:lnTo>
                    <a:pt x="1099" y="2558"/>
                  </a:lnTo>
                  <a:lnTo>
                    <a:pt x="1129" y="2607"/>
                  </a:lnTo>
                  <a:lnTo>
                    <a:pt x="1162" y="2656"/>
                  </a:lnTo>
                  <a:lnTo>
                    <a:pt x="1190" y="2691"/>
                  </a:lnTo>
                  <a:lnTo>
                    <a:pt x="1219" y="2726"/>
                  </a:lnTo>
                  <a:lnTo>
                    <a:pt x="1251" y="2756"/>
                  </a:lnTo>
                  <a:lnTo>
                    <a:pt x="1284" y="2783"/>
                  </a:lnTo>
                  <a:lnTo>
                    <a:pt x="1319" y="2807"/>
                  </a:lnTo>
                  <a:lnTo>
                    <a:pt x="1355" y="2825"/>
                  </a:lnTo>
                  <a:lnTo>
                    <a:pt x="1392" y="2838"/>
                  </a:lnTo>
                  <a:lnTo>
                    <a:pt x="1430" y="2844"/>
                  </a:lnTo>
                  <a:lnTo>
                    <a:pt x="1468" y="2838"/>
                  </a:lnTo>
                  <a:lnTo>
                    <a:pt x="1506" y="2825"/>
                  </a:lnTo>
                  <a:lnTo>
                    <a:pt x="1541" y="2807"/>
                  </a:lnTo>
                  <a:lnTo>
                    <a:pt x="1576" y="2783"/>
                  </a:lnTo>
                  <a:lnTo>
                    <a:pt x="1610" y="2756"/>
                  </a:lnTo>
                  <a:lnTo>
                    <a:pt x="1641" y="2726"/>
                  </a:lnTo>
                  <a:lnTo>
                    <a:pt x="1671" y="2691"/>
                  </a:lnTo>
                  <a:lnTo>
                    <a:pt x="1699" y="2656"/>
                  </a:lnTo>
                  <a:lnTo>
                    <a:pt x="1731" y="2607"/>
                  </a:lnTo>
                  <a:lnTo>
                    <a:pt x="1762" y="2557"/>
                  </a:lnTo>
                  <a:lnTo>
                    <a:pt x="1687" y="2519"/>
                  </a:lnTo>
                  <a:lnTo>
                    <a:pt x="1614" y="2476"/>
                  </a:lnTo>
                  <a:lnTo>
                    <a:pt x="1521" y="2415"/>
                  </a:lnTo>
                  <a:lnTo>
                    <a:pt x="1430" y="2348"/>
                  </a:lnTo>
                  <a:close/>
                  <a:moveTo>
                    <a:pt x="1220" y="2129"/>
                  </a:moveTo>
                  <a:lnTo>
                    <a:pt x="1290" y="2180"/>
                  </a:lnTo>
                  <a:lnTo>
                    <a:pt x="1362" y="2228"/>
                  </a:lnTo>
                  <a:lnTo>
                    <a:pt x="1434" y="2273"/>
                  </a:lnTo>
                  <a:lnTo>
                    <a:pt x="1507" y="2228"/>
                  </a:lnTo>
                  <a:lnTo>
                    <a:pt x="1576" y="2180"/>
                  </a:lnTo>
                  <a:lnTo>
                    <a:pt x="1645" y="2129"/>
                  </a:lnTo>
                  <a:lnTo>
                    <a:pt x="1533" y="2133"/>
                  </a:lnTo>
                  <a:lnTo>
                    <a:pt x="1421" y="2134"/>
                  </a:lnTo>
                  <a:lnTo>
                    <a:pt x="1321" y="2132"/>
                  </a:lnTo>
                  <a:lnTo>
                    <a:pt x="1220" y="2129"/>
                  </a:lnTo>
                  <a:close/>
                  <a:moveTo>
                    <a:pt x="908" y="2105"/>
                  </a:moveTo>
                  <a:lnTo>
                    <a:pt x="929" y="2173"/>
                  </a:lnTo>
                  <a:lnTo>
                    <a:pt x="951" y="2240"/>
                  </a:lnTo>
                  <a:lnTo>
                    <a:pt x="976" y="2306"/>
                  </a:lnTo>
                  <a:lnTo>
                    <a:pt x="1008" y="2381"/>
                  </a:lnTo>
                  <a:lnTo>
                    <a:pt x="1043" y="2454"/>
                  </a:lnTo>
                  <a:lnTo>
                    <a:pt x="1120" y="2428"/>
                  </a:lnTo>
                  <a:lnTo>
                    <a:pt x="1196" y="2397"/>
                  </a:lnTo>
                  <a:lnTo>
                    <a:pt x="1288" y="2354"/>
                  </a:lnTo>
                  <a:lnTo>
                    <a:pt x="1379" y="2306"/>
                  </a:lnTo>
                  <a:lnTo>
                    <a:pt x="1275" y="2218"/>
                  </a:lnTo>
                  <a:lnTo>
                    <a:pt x="1174" y="2127"/>
                  </a:lnTo>
                  <a:lnTo>
                    <a:pt x="1042" y="2118"/>
                  </a:lnTo>
                  <a:lnTo>
                    <a:pt x="908" y="2105"/>
                  </a:lnTo>
                  <a:close/>
                  <a:moveTo>
                    <a:pt x="1953" y="2104"/>
                  </a:moveTo>
                  <a:lnTo>
                    <a:pt x="1819" y="2118"/>
                  </a:lnTo>
                  <a:lnTo>
                    <a:pt x="1685" y="2127"/>
                  </a:lnTo>
                  <a:lnTo>
                    <a:pt x="1587" y="2217"/>
                  </a:lnTo>
                  <a:lnTo>
                    <a:pt x="1486" y="2303"/>
                  </a:lnTo>
                  <a:lnTo>
                    <a:pt x="1571" y="2347"/>
                  </a:lnTo>
                  <a:lnTo>
                    <a:pt x="1657" y="2387"/>
                  </a:lnTo>
                  <a:lnTo>
                    <a:pt x="1740" y="2419"/>
                  </a:lnTo>
                  <a:lnTo>
                    <a:pt x="1821" y="2447"/>
                  </a:lnTo>
                  <a:lnTo>
                    <a:pt x="1854" y="2377"/>
                  </a:lnTo>
                  <a:lnTo>
                    <a:pt x="1885" y="2306"/>
                  </a:lnTo>
                  <a:lnTo>
                    <a:pt x="1921" y="2205"/>
                  </a:lnTo>
                  <a:lnTo>
                    <a:pt x="1953" y="2104"/>
                  </a:lnTo>
                  <a:close/>
                  <a:moveTo>
                    <a:pt x="2383" y="2002"/>
                  </a:moveTo>
                  <a:lnTo>
                    <a:pt x="2308" y="2029"/>
                  </a:lnTo>
                  <a:lnTo>
                    <a:pt x="2231" y="2051"/>
                  </a:lnTo>
                  <a:lnTo>
                    <a:pt x="2160" y="2068"/>
                  </a:lnTo>
                  <a:lnTo>
                    <a:pt x="2088" y="2083"/>
                  </a:lnTo>
                  <a:lnTo>
                    <a:pt x="2018" y="2095"/>
                  </a:lnTo>
                  <a:lnTo>
                    <a:pt x="2005" y="2176"/>
                  </a:lnTo>
                  <a:lnTo>
                    <a:pt x="1990" y="2256"/>
                  </a:lnTo>
                  <a:lnTo>
                    <a:pt x="1972" y="2336"/>
                  </a:lnTo>
                  <a:lnTo>
                    <a:pt x="1952" y="2406"/>
                  </a:lnTo>
                  <a:lnTo>
                    <a:pt x="1930" y="2475"/>
                  </a:lnTo>
                  <a:lnTo>
                    <a:pt x="1978" y="2486"/>
                  </a:lnTo>
                  <a:lnTo>
                    <a:pt x="2027" y="2493"/>
                  </a:lnTo>
                  <a:lnTo>
                    <a:pt x="2066" y="2497"/>
                  </a:lnTo>
                  <a:lnTo>
                    <a:pt x="2104" y="2498"/>
                  </a:lnTo>
                  <a:lnTo>
                    <a:pt x="2143" y="2497"/>
                  </a:lnTo>
                  <a:lnTo>
                    <a:pt x="2179" y="2494"/>
                  </a:lnTo>
                  <a:lnTo>
                    <a:pt x="2214" y="2487"/>
                  </a:lnTo>
                  <a:lnTo>
                    <a:pt x="2247" y="2476"/>
                  </a:lnTo>
                  <a:lnTo>
                    <a:pt x="2278" y="2463"/>
                  </a:lnTo>
                  <a:lnTo>
                    <a:pt x="2306" y="2446"/>
                  </a:lnTo>
                  <a:lnTo>
                    <a:pt x="2332" y="2424"/>
                  </a:lnTo>
                  <a:lnTo>
                    <a:pt x="2352" y="2398"/>
                  </a:lnTo>
                  <a:lnTo>
                    <a:pt x="2369" y="2369"/>
                  </a:lnTo>
                  <a:lnTo>
                    <a:pt x="2383" y="2336"/>
                  </a:lnTo>
                  <a:lnTo>
                    <a:pt x="2393" y="2302"/>
                  </a:lnTo>
                  <a:lnTo>
                    <a:pt x="2400" y="2265"/>
                  </a:lnTo>
                  <a:lnTo>
                    <a:pt x="2404" y="2226"/>
                  </a:lnTo>
                  <a:lnTo>
                    <a:pt x="2405" y="2186"/>
                  </a:lnTo>
                  <a:lnTo>
                    <a:pt x="2404" y="2147"/>
                  </a:lnTo>
                  <a:lnTo>
                    <a:pt x="2400" y="2106"/>
                  </a:lnTo>
                  <a:lnTo>
                    <a:pt x="2393" y="2054"/>
                  </a:lnTo>
                  <a:lnTo>
                    <a:pt x="2383" y="2002"/>
                  </a:lnTo>
                  <a:close/>
                  <a:moveTo>
                    <a:pt x="468" y="2002"/>
                  </a:moveTo>
                  <a:lnTo>
                    <a:pt x="456" y="2058"/>
                  </a:lnTo>
                  <a:lnTo>
                    <a:pt x="446" y="2113"/>
                  </a:lnTo>
                  <a:lnTo>
                    <a:pt x="442" y="2155"/>
                  </a:lnTo>
                  <a:lnTo>
                    <a:pt x="439" y="2196"/>
                  </a:lnTo>
                  <a:lnTo>
                    <a:pt x="440" y="2236"/>
                  </a:lnTo>
                  <a:lnTo>
                    <a:pt x="443" y="2275"/>
                  </a:lnTo>
                  <a:lnTo>
                    <a:pt x="449" y="2313"/>
                  </a:lnTo>
                  <a:lnTo>
                    <a:pt x="459" y="2350"/>
                  </a:lnTo>
                  <a:lnTo>
                    <a:pt x="472" y="2383"/>
                  </a:lnTo>
                  <a:lnTo>
                    <a:pt x="488" y="2416"/>
                  </a:lnTo>
                  <a:lnTo>
                    <a:pt x="509" y="2444"/>
                  </a:lnTo>
                  <a:lnTo>
                    <a:pt x="536" y="2466"/>
                  </a:lnTo>
                  <a:lnTo>
                    <a:pt x="566" y="2483"/>
                  </a:lnTo>
                  <a:lnTo>
                    <a:pt x="600" y="2496"/>
                  </a:lnTo>
                  <a:lnTo>
                    <a:pt x="635" y="2506"/>
                  </a:lnTo>
                  <a:lnTo>
                    <a:pt x="671" y="2512"/>
                  </a:lnTo>
                  <a:lnTo>
                    <a:pt x="709" y="2515"/>
                  </a:lnTo>
                  <a:lnTo>
                    <a:pt x="748" y="2515"/>
                  </a:lnTo>
                  <a:lnTo>
                    <a:pt x="787" y="2513"/>
                  </a:lnTo>
                  <a:lnTo>
                    <a:pt x="826" y="2509"/>
                  </a:lnTo>
                  <a:lnTo>
                    <a:pt x="880" y="2498"/>
                  </a:lnTo>
                  <a:lnTo>
                    <a:pt x="934" y="2487"/>
                  </a:lnTo>
                  <a:lnTo>
                    <a:pt x="909" y="2412"/>
                  </a:lnTo>
                  <a:lnTo>
                    <a:pt x="888" y="2336"/>
                  </a:lnTo>
                  <a:lnTo>
                    <a:pt x="870" y="2257"/>
                  </a:lnTo>
                  <a:lnTo>
                    <a:pt x="856" y="2176"/>
                  </a:lnTo>
                  <a:lnTo>
                    <a:pt x="844" y="2096"/>
                  </a:lnTo>
                  <a:lnTo>
                    <a:pt x="766" y="2084"/>
                  </a:lnTo>
                  <a:lnTo>
                    <a:pt x="689" y="2068"/>
                  </a:lnTo>
                  <a:lnTo>
                    <a:pt x="613" y="2050"/>
                  </a:lnTo>
                  <a:lnTo>
                    <a:pt x="539" y="2027"/>
                  </a:lnTo>
                  <a:lnTo>
                    <a:pt x="468" y="2002"/>
                  </a:lnTo>
                  <a:close/>
                  <a:moveTo>
                    <a:pt x="2020" y="1783"/>
                  </a:moveTo>
                  <a:lnTo>
                    <a:pt x="1944" y="1866"/>
                  </a:lnTo>
                  <a:lnTo>
                    <a:pt x="1867" y="1949"/>
                  </a:lnTo>
                  <a:lnTo>
                    <a:pt x="1794" y="2022"/>
                  </a:lnTo>
                  <a:lnTo>
                    <a:pt x="1719" y="2095"/>
                  </a:lnTo>
                  <a:lnTo>
                    <a:pt x="1804" y="2080"/>
                  </a:lnTo>
                  <a:lnTo>
                    <a:pt x="1888" y="2061"/>
                  </a:lnTo>
                  <a:lnTo>
                    <a:pt x="1970" y="2039"/>
                  </a:lnTo>
                  <a:lnTo>
                    <a:pt x="1990" y="1954"/>
                  </a:lnTo>
                  <a:lnTo>
                    <a:pt x="2007" y="1869"/>
                  </a:lnTo>
                  <a:lnTo>
                    <a:pt x="2020" y="1783"/>
                  </a:lnTo>
                  <a:close/>
                  <a:moveTo>
                    <a:pt x="841" y="1782"/>
                  </a:moveTo>
                  <a:lnTo>
                    <a:pt x="855" y="1871"/>
                  </a:lnTo>
                  <a:lnTo>
                    <a:pt x="871" y="1958"/>
                  </a:lnTo>
                  <a:lnTo>
                    <a:pt x="892" y="2045"/>
                  </a:lnTo>
                  <a:lnTo>
                    <a:pt x="976" y="2067"/>
                  </a:lnTo>
                  <a:lnTo>
                    <a:pt x="1060" y="2085"/>
                  </a:lnTo>
                  <a:lnTo>
                    <a:pt x="1145" y="2099"/>
                  </a:lnTo>
                  <a:lnTo>
                    <a:pt x="1064" y="2020"/>
                  </a:lnTo>
                  <a:lnTo>
                    <a:pt x="986" y="1940"/>
                  </a:lnTo>
                  <a:lnTo>
                    <a:pt x="912" y="1862"/>
                  </a:lnTo>
                  <a:lnTo>
                    <a:pt x="841" y="1782"/>
                  </a:lnTo>
                  <a:close/>
                  <a:moveTo>
                    <a:pt x="2216" y="1543"/>
                  </a:moveTo>
                  <a:lnTo>
                    <a:pt x="2134" y="1649"/>
                  </a:lnTo>
                  <a:lnTo>
                    <a:pt x="2047" y="1751"/>
                  </a:lnTo>
                  <a:lnTo>
                    <a:pt x="2039" y="1886"/>
                  </a:lnTo>
                  <a:lnTo>
                    <a:pt x="2028" y="2021"/>
                  </a:lnTo>
                  <a:lnTo>
                    <a:pt x="2114" y="1991"/>
                  </a:lnTo>
                  <a:lnTo>
                    <a:pt x="2201" y="1956"/>
                  </a:lnTo>
                  <a:lnTo>
                    <a:pt x="2278" y="1920"/>
                  </a:lnTo>
                  <a:lnTo>
                    <a:pt x="2351" y="1882"/>
                  </a:lnTo>
                  <a:lnTo>
                    <a:pt x="2326" y="1802"/>
                  </a:lnTo>
                  <a:lnTo>
                    <a:pt x="2298" y="1722"/>
                  </a:lnTo>
                  <a:lnTo>
                    <a:pt x="2259" y="1632"/>
                  </a:lnTo>
                  <a:lnTo>
                    <a:pt x="2216" y="1543"/>
                  </a:lnTo>
                  <a:close/>
                  <a:moveTo>
                    <a:pt x="641" y="1539"/>
                  </a:moveTo>
                  <a:lnTo>
                    <a:pt x="595" y="1633"/>
                  </a:lnTo>
                  <a:lnTo>
                    <a:pt x="553" y="1730"/>
                  </a:lnTo>
                  <a:lnTo>
                    <a:pt x="524" y="1809"/>
                  </a:lnTo>
                  <a:lnTo>
                    <a:pt x="497" y="1889"/>
                  </a:lnTo>
                  <a:lnTo>
                    <a:pt x="568" y="1925"/>
                  </a:lnTo>
                  <a:lnTo>
                    <a:pt x="641" y="1958"/>
                  </a:lnTo>
                  <a:lnTo>
                    <a:pt x="704" y="1983"/>
                  </a:lnTo>
                  <a:lnTo>
                    <a:pt x="769" y="2007"/>
                  </a:lnTo>
                  <a:lnTo>
                    <a:pt x="834" y="2028"/>
                  </a:lnTo>
                  <a:lnTo>
                    <a:pt x="821" y="1890"/>
                  </a:lnTo>
                  <a:lnTo>
                    <a:pt x="813" y="1751"/>
                  </a:lnTo>
                  <a:lnTo>
                    <a:pt x="726" y="1647"/>
                  </a:lnTo>
                  <a:lnTo>
                    <a:pt x="641" y="1539"/>
                  </a:lnTo>
                  <a:close/>
                  <a:moveTo>
                    <a:pt x="2049" y="1268"/>
                  </a:moveTo>
                  <a:lnTo>
                    <a:pt x="2052" y="1381"/>
                  </a:lnTo>
                  <a:lnTo>
                    <a:pt x="2054" y="1495"/>
                  </a:lnTo>
                  <a:lnTo>
                    <a:pt x="2052" y="1600"/>
                  </a:lnTo>
                  <a:lnTo>
                    <a:pt x="2049" y="1705"/>
                  </a:lnTo>
                  <a:lnTo>
                    <a:pt x="2097" y="1633"/>
                  </a:lnTo>
                  <a:lnTo>
                    <a:pt x="2143" y="1561"/>
                  </a:lnTo>
                  <a:lnTo>
                    <a:pt x="2185" y="1486"/>
                  </a:lnTo>
                  <a:lnTo>
                    <a:pt x="2143" y="1411"/>
                  </a:lnTo>
                  <a:lnTo>
                    <a:pt x="2097" y="1339"/>
                  </a:lnTo>
                  <a:lnTo>
                    <a:pt x="2049" y="1268"/>
                  </a:lnTo>
                  <a:close/>
                  <a:moveTo>
                    <a:pt x="811" y="1263"/>
                  </a:moveTo>
                  <a:lnTo>
                    <a:pt x="761" y="1335"/>
                  </a:lnTo>
                  <a:lnTo>
                    <a:pt x="714" y="1409"/>
                  </a:lnTo>
                  <a:lnTo>
                    <a:pt x="670" y="1486"/>
                  </a:lnTo>
                  <a:lnTo>
                    <a:pt x="714" y="1562"/>
                  </a:lnTo>
                  <a:lnTo>
                    <a:pt x="761" y="1637"/>
                  </a:lnTo>
                  <a:lnTo>
                    <a:pt x="811" y="1710"/>
                  </a:lnTo>
                  <a:lnTo>
                    <a:pt x="808" y="1602"/>
                  </a:lnTo>
                  <a:lnTo>
                    <a:pt x="807" y="1495"/>
                  </a:lnTo>
                  <a:lnTo>
                    <a:pt x="808" y="1380"/>
                  </a:lnTo>
                  <a:lnTo>
                    <a:pt x="811" y="1263"/>
                  </a:lnTo>
                  <a:close/>
                  <a:moveTo>
                    <a:pt x="2455" y="1153"/>
                  </a:moveTo>
                  <a:lnTo>
                    <a:pt x="2421" y="1225"/>
                  </a:lnTo>
                  <a:lnTo>
                    <a:pt x="2384" y="1295"/>
                  </a:lnTo>
                  <a:lnTo>
                    <a:pt x="2344" y="1360"/>
                  </a:lnTo>
                  <a:lnTo>
                    <a:pt x="2303" y="1424"/>
                  </a:lnTo>
                  <a:lnTo>
                    <a:pt x="2260" y="1486"/>
                  </a:lnTo>
                  <a:lnTo>
                    <a:pt x="2303" y="1549"/>
                  </a:lnTo>
                  <a:lnTo>
                    <a:pt x="2344" y="1612"/>
                  </a:lnTo>
                  <a:lnTo>
                    <a:pt x="2384" y="1677"/>
                  </a:lnTo>
                  <a:lnTo>
                    <a:pt x="2421" y="1748"/>
                  </a:lnTo>
                  <a:lnTo>
                    <a:pt x="2455" y="1820"/>
                  </a:lnTo>
                  <a:lnTo>
                    <a:pt x="2495" y="1791"/>
                  </a:lnTo>
                  <a:lnTo>
                    <a:pt x="2535" y="1760"/>
                  </a:lnTo>
                  <a:lnTo>
                    <a:pt x="2569" y="1731"/>
                  </a:lnTo>
                  <a:lnTo>
                    <a:pt x="2600" y="1699"/>
                  </a:lnTo>
                  <a:lnTo>
                    <a:pt x="2628" y="1667"/>
                  </a:lnTo>
                  <a:lnTo>
                    <a:pt x="2653" y="1633"/>
                  </a:lnTo>
                  <a:lnTo>
                    <a:pt x="2674" y="1598"/>
                  </a:lnTo>
                  <a:lnTo>
                    <a:pt x="2689" y="1561"/>
                  </a:lnTo>
                  <a:lnTo>
                    <a:pt x="2699" y="1525"/>
                  </a:lnTo>
                  <a:lnTo>
                    <a:pt x="2703" y="1486"/>
                  </a:lnTo>
                  <a:lnTo>
                    <a:pt x="2699" y="1448"/>
                  </a:lnTo>
                  <a:lnTo>
                    <a:pt x="2689" y="1410"/>
                  </a:lnTo>
                  <a:lnTo>
                    <a:pt x="2674" y="1374"/>
                  </a:lnTo>
                  <a:lnTo>
                    <a:pt x="2653" y="1339"/>
                  </a:lnTo>
                  <a:lnTo>
                    <a:pt x="2628" y="1305"/>
                  </a:lnTo>
                  <a:lnTo>
                    <a:pt x="2600" y="1272"/>
                  </a:lnTo>
                  <a:lnTo>
                    <a:pt x="2569" y="1242"/>
                  </a:lnTo>
                  <a:lnTo>
                    <a:pt x="2535" y="1211"/>
                  </a:lnTo>
                  <a:lnTo>
                    <a:pt x="2495" y="1182"/>
                  </a:lnTo>
                  <a:lnTo>
                    <a:pt x="2455" y="1153"/>
                  </a:lnTo>
                  <a:close/>
                  <a:moveTo>
                    <a:pt x="399" y="1141"/>
                  </a:moveTo>
                  <a:lnTo>
                    <a:pt x="351" y="1174"/>
                  </a:lnTo>
                  <a:lnTo>
                    <a:pt x="304" y="1207"/>
                  </a:lnTo>
                  <a:lnTo>
                    <a:pt x="270" y="1237"/>
                  </a:lnTo>
                  <a:lnTo>
                    <a:pt x="237" y="1267"/>
                  </a:lnTo>
                  <a:lnTo>
                    <a:pt x="208" y="1300"/>
                  </a:lnTo>
                  <a:lnTo>
                    <a:pt x="181" y="1335"/>
                  </a:lnTo>
                  <a:lnTo>
                    <a:pt x="159" y="1371"/>
                  </a:lnTo>
                  <a:lnTo>
                    <a:pt x="142" y="1407"/>
                  </a:lnTo>
                  <a:lnTo>
                    <a:pt x="130" y="1446"/>
                  </a:lnTo>
                  <a:lnTo>
                    <a:pt x="123" y="1486"/>
                  </a:lnTo>
                  <a:lnTo>
                    <a:pt x="129" y="1526"/>
                  </a:lnTo>
                  <a:lnTo>
                    <a:pt x="141" y="1564"/>
                  </a:lnTo>
                  <a:lnTo>
                    <a:pt x="159" y="1602"/>
                  </a:lnTo>
                  <a:lnTo>
                    <a:pt x="181" y="1638"/>
                  </a:lnTo>
                  <a:lnTo>
                    <a:pt x="208" y="1672"/>
                  </a:lnTo>
                  <a:lnTo>
                    <a:pt x="237" y="1705"/>
                  </a:lnTo>
                  <a:lnTo>
                    <a:pt x="269" y="1736"/>
                  </a:lnTo>
                  <a:lnTo>
                    <a:pt x="304" y="1765"/>
                  </a:lnTo>
                  <a:lnTo>
                    <a:pt x="351" y="1799"/>
                  </a:lnTo>
                  <a:lnTo>
                    <a:pt x="399" y="1831"/>
                  </a:lnTo>
                  <a:lnTo>
                    <a:pt x="433" y="1758"/>
                  </a:lnTo>
                  <a:lnTo>
                    <a:pt x="471" y="1687"/>
                  </a:lnTo>
                  <a:lnTo>
                    <a:pt x="512" y="1618"/>
                  </a:lnTo>
                  <a:lnTo>
                    <a:pt x="555" y="1551"/>
                  </a:lnTo>
                  <a:lnTo>
                    <a:pt x="601" y="1486"/>
                  </a:lnTo>
                  <a:lnTo>
                    <a:pt x="555" y="1421"/>
                  </a:lnTo>
                  <a:lnTo>
                    <a:pt x="512" y="1354"/>
                  </a:lnTo>
                  <a:lnTo>
                    <a:pt x="471" y="1285"/>
                  </a:lnTo>
                  <a:lnTo>
                    <a:pt x="433" y="1215"/>
                  </a:lnTo>
                  <a:lnTo>
                    <a:pt x="399" y="1141"/>
                  </a:lnTo>
                  <a:close/>
                  <a:moveTo>
                    <a:pt x="2026" y="951"/>
                  </a:moveTo>
                  <a:lnTo>
                    <a:pt x="2035" y="1041"/>
                  </a:lnTo>
                  <a:lnTo>
                    <a:pt x="2042" y="1131"/>
                  </a:lnTo>
                  <a:lnTo>
                    <a:pt x="2047" y="1222"/>
                  </a:lnTo>
                  <a:lnTo>
                    <a:pt x="2134" y="1323"/>
                  </a:lnTo>
                  <a:lnTo>
                    <a:pt x="2216" y="1429"/>
                  </a:lnTo>
                  <a:lnTo>
                    <a:pt x="2259" y="1340"/>
                  </a:lnTo>
                  <a:lnTo>
                    <a:pt x="2298" y="1249"/>
                  </a:lnTo>
                  <a:lnTo>
                    <a:pt x="2326" y="1171"/>
                  </a:lnTo>
                  <a:lnTo>
                    <a:pt x="2351" y="1090"/>
                  </a:lnTo>
                  <a:lnTo>
                    <a:pt x="2278" y="1051"/>
                  </a:lnTo>
                  <a:lnTo>
                    <a:pt x="2201" y="1016"/>
                  </a:lnTo>
                  <a:lnTo>
                    <a:pt x="2114" y="982"/>
                  </a:lnTo>
                  <a:lnTo>
                    <a:pt x="2026" y="951"/>
                  </a:lnTo>
                  <a:close/>
                  <a:moveTo>
                    <a:pt x="835" y="943"/>
                  </a:moveTo>
                  <a:lnTo>
                    <a:pt x="770" y="965"/>
                  </a:lnTo>
                  <a:lnTo>
                    <a:pt x="704" y="988"/>
                  </a:lnTo>
                  <a:lnTo>
                    <a:pt x="641" y="1014"/>
                  </a:lnTo>
                  <a:lnTo>
                    <a:pt x="568" y="1048"/>
                  </a:lnTo>
                  <a:lnTo>
                    <a:pt x="497" y="1084"/>
                  </a:lnTo>
                  <a:lnTo>
                    <a:pt x="524" y="1163"/>
                  </a:lnTo>
                  <a:lnTo>
                    <a:pt x="553" y="1243"/>
                  </a:lnTo>
                  <a:lnTo>
                    <a:pt x="595" y="1339"/>
                  </a:lnTo>
                  <a:lnTo>
                    <a:pt x="641" y="1433"/>
                  </a:lnTo>
                  <a:lnTo>
                    <a:pt x="696" y="1361"/>
                  </a:lnTo>
                  <a:lnTo>
                    <a:pt x="754" y="1291"/>
                  </a:lnTo>
                  <a:lnTo>
                    <a:pt x="812" y="1223"/>
                  </a:lnTo>
                  <a:lnTo>
                    <a:pt x="821" y="1083"/>
                  </a:lnTo>
                  <a:lnTo>
                    <a:pt x="835" y="943"/>
                  </a:lnTo>
                  <a:close/>
                  <a:moveTo>
                    <a:pt x="1719" y="877"/>
                  </a:moveTo>
                  <a:lnTo>
                    <a:pt x="1794" y="951"/>
                  </a:lnTo>
                  <a:lnTo>
                    <a:pt x="1867" y="1024"/>
                  </a:lnTo>
                  <a:lnTo>
                    <a:pt x="1942" y="1105"/>
                  </a:lnTo>
                  <a:lnTo>
                    <a:pt x="2017" y="1186"/>
                  </a:lnTo>
                  <a:lnTo>
                    <a:pt x="2002" y="1100"/>
                  </a:lnTo>
                  <a:lnTo>
                    <a:pt x="1984" y="1016"/>
                  </a:lnTo>
                  <a:lnTo>
                    <a:pt x="1963" y="933"/>
                  </a:lnTo>
                  <a:lnTo>
                    <a:pt x="1883" y="911"/>
                  </a:lnTo>
                  <a:lnTo>
                    <a:pt x="1802" y="892"/>
                  </a:lnTo>
                  <a:lnTo>
                    <a:pt x="1719" y="877"/>
                  </a:lnTo>
                  <a:close/>
                  <a:moveTo>
                    <a:pt x="1145" y="873"/>
                  </a:moveTo>
                  <a:lnTo>
                    <a:pt x="1062" y="887"/>
                  </a:lnTo>
                  <a:lnTo>
                    <a:pt x="980" y="903"/>
                  </a:lnTo>
                  <a:lnTo>
                    <a:pt x="898" y="924"/>
                  </a:lnTo>
                  <a:lnTo>
                    <a:pt x="877" y="1010"/>
                  </a:lnTo>
                  <a:lnTo>
                    <a:pt x="859" y="1098"/>
                  </a:lnTo>
                  <a:lnTo>
                    <a:pt x="845" y="1186"/>
                  </a:lnTo>
                  <a:lnTo>
                    <a:pt x="914" y="1109"/>
                  </a:lnTo>
                  <a:lnTo>
                    <a:pt x="986" y="1032"/>
                  </a:lnTo>
                  <a:lnTo>
                    <a:pt x="1064" y="953"/>
                  </a:lnTo>
                  <a:lnTo>
                    <a:pt x="1145" y="873"/>
                  </a:lnTo>
                  <a:close/>
                  <a:moveTo>
                    <a:pt x="1421" y="854"/>
                  </a:moveTo>
                  <a:lnTo>
                    <a:pt x="1343" y="855"/>
                  </a:lnTo>
                  <a:lnTo>
                    <a:pt x="1266" y="859"/>
                  </a:lnTo>
                  <a:lnTo>
                    <a:pt x="1188" y="868"/>
                  </a:lnTo>
                  <a:lnTo>
                    <a:pt x="1123" y="923"/>
                  </a:lnTo>
                  <a:lnTo>
                    <a:pt x="1057" y="982"/>
                  </a:lnTo>
                  <a:lnTo>
                    <a:pt x="996" y="1043"/>
                  </a:lnTo>
                  <a:lnTo>
                    <a:pt x="941" y="1102"/>
                  </a:lnTo>
                  <a:lnTo>
                    <a:pt x="889" y="1163"/>
                  </a:lnTo>
                  <a:lnTo>
                    <a:pt x="839" y="1226"/>
                  </a:lnTo>
                  <a:lnTo>
                    <a:pt x="829" y="1315"/>
                  </a:lnTo>
                  <a:lnTo>
                    <a:pt x="823" y="1405"/>
                  </a:lnTo>
                  <a:lnTo>
                    <a:pt x="821" y="1495"/>
                  </a:lnTo>
                  <a:lnTo>
                    <a:pt x="822" y="1578"/>
                  </a:lnTo>
                  <a:lnTo>
                    <a:pt x="827" y="1660"/>
                  </a:lnTo>
                  <a:lnTo>
                    <a:pt x="835" y="1741"/>
                  </a:lnTo>
                  <a:lnTo>
                    <a:pt x="886" y="1806"/>
                  </a:lnTo>
                  <a:lnTo>
                    <a:pt x="939" y="1869"/>
                  </a:lnTo>
                  <a:lnTo>
                    <a:pt x="996" y="1930"/>
                  </a:lnTo>
                  <a:lnTo>
                    <a:pt x="1057" y="1991"/>
                  </a:lnTo>
                  <a:lnTo>
                    <a:pt x="1122" y="2049"/>
                  </a:lnTo>
                  <a:lnTo>
                    <a:pt x="1188" y="2105"/>
                  </a:lnTo>
                  <a:lnTo>
                    <a:pt x="1266" y="2112"/>
                  </a:lnTo>
                  <a:lnTo>
                    <a:pt x="1343" y="2117"/>
                  </a:lnTo>
                  <a:lnTo>
                    <a:pt x="1421" y="2118"/>
                  </a:lnTo>
                  <a:lnTo>
                    <a:pt x="1508" y="2116"/>
                  </a:lnTo>
                  <a:lnTo>
                    <a:pt x="1594" y="2110"/>
                  </a:lnTo>
                  <a:lnTo>
                    <a:pt x="1680" y="2101"/>
                  </a:lnTo>
                  <a:lnTo>
                    <a:pt x="1741" y="2048"/>
                  </a:lnTo>
                  <a:lnTo>
                    <a:pt x="1800" y="1995"/>
                  </a:lnTo>
                  <a:lnTo>
                    <a:pt x="1856" y="1937"/>
                  </a:lnTo>
                  <a:lnTo>
                    <a:pt x="1916" y="1873"/>
                  </a:lnTo>
                  <a:lnTo>
                    <a:pt x="1971" y="1806"/>
                  </a:lnTo>
                  <a:lnTo>
                    <a:pt x="2026" y="1736"/>
                  </a:lnTo>
                  <a:lnTo>
                    <a:pt x="2033" y="1656"/>
                  </a:lnTo>
                  <a:lnTo>
                    <a:pt x="2038" y="1576"/>
                  </a:lnTo>
                  <a:lnTo>
                    <a:pt x="2039" y="1495"/>
                  </a:lnTo>
                  <a:lnTo>
                    <a:pt x="2037" y="1407"/>
                  </a:lnTo>
                  <a:lnTo>
                    <a:pt x="2031" y="1319"/>
                  </a:lnTo>
                  <a:lnTo>
                    <a:pt x="2021" y="1231"/>
                  </a:lnTo>
                  <a:lnTo>
                    <a:pt x="1968" y="1163"/>
                  </a:lnTo>
                  <a:lnTo>
                    <a:pt x="1914" y="1097"/>
                  </a:lnTo>
                  <a:lnTo>
                    <a:pt x="1855" y="1034"/>
                  </a:lnTo>
                  <a:lnTo>
                    <a:pt x="1800" y="978"/>
                  </a:lnTo>
                  <a:lnTo>
                    <a:pt x="1741" y="923"/>
                  </a:lnTo>
                  <a:lnTo>
                    <a:pt x="1680" y="872"/>
                  </a:lnTo>
                  <a:lnTo>
                    <a:pt x="1594" y="863"/>
                  </a:lnTo>
                  <a:lnTo>
                    <a:pt x="1508" y="856"/>
                  </a:lnTo>
                  <a:lnTo>
                    <a:pt x="1421" y="854"/>
                  </a:lnTo>
                  <a:close/>
                  <a:moveTo>
                    <a:pt x="1434" y="699"/>
                  </a:moveTo>
                  <a:lnTo>
                    <a:pt x="1362" y="743"/>
                  </a:lnTo>
                  <a:lnTo>
                    <a:pt x="1290" y="791"/>
                  </a:lnTo>
                  <a:lnTo>
                    <a:pt x="1220" y="843"/>
                  </a:lnTo>
                  <a:lnTo>
                    <a:pt x="1321" y="840"/>
                  </a:lnTo>
                  <a:lnTo>
                    <a:pt x="1421" y="839"/>
                  </a:lnTo>
                  <a:lnTo>
                    <a:pt x="1533" y="840"/>
                  </a:lnTo>
                  <a:lnTo>
                    <a:pt x="1644" y="843"/>
                  </a:lnTo>
                  <a:lnTo>
                    <a:pt x="1576" y="791"/>
                  </a:lnTo>
                  <a:lnTo>
                    <a:pt x="1507" y="744"/>
                  </a:lnTo>
                  <a:lnTo>
                    <a:pt x="1434" y="699"/>
                  </a:lnTo>
                  <a:close/>
                  <a:moveTo>
                    <a:pt x="1811" y="529"/>
                  </a:moveTo>
                  <a:lnTo>
                    <a:pt x="1733" y="555"/>
                  </a:lnTo>
                  <a:lnTo>
                    <a:pt x="1657" y="585"/>
                  </a:lnTo>
                  <a:lnTo>
                    <a:pt x="1599" y="611"/>
                  </a:lnTo>
                  <a:lnTo>
                    <a:pt x="1542" y="640"/>
                  </a:lnTo>
                  <a:lnTo>
                    <a:pt x="1486" y="669"/>
                  </a:lnTo>
                  <a:lnTo>
                    <a:pt x="1553" y="726"/>
                  </a:lnTo>
                  <a:lnTo>
                    <a:pt x="1620" y="785"/>
                  </a:lnTo>
                  <a:lnTo>
                    <a:pt x="1684" y="845"/>
                  </a:lnTo>
                  <a:lnTo>
                    <a:pt x="1815" y="853"/>
                  </a:lnTo>
                  <a:lnTo>
                    <a:pt x="1946" y="867"/>
                  </a:lnTo>
                  <a:lnTo>
                    <a:pt x="1916" y="775"/>
                  </a:lnTo>
                  <a:lnTo>
                    <a:pt x="1883" y="685"/>
                  </a:lnTo>
                  <a:lnTo>
                    <a:pt x="1848" y="606"/>
                  </a:lnTo>
                  <a:lnTo>
                    <a:pt x="1811" y="529"/>
                  </a:lnTo>
                  <a:close/>
                  <a:moveTo>
                    <a:pt x="1054" y="520"/>
                  </a:moveTo>
                  <a:lnTo>
                    <a:pt x="1014" y="602"/>
                  </a:lnTo>
                  <a:lnTo>
                    <a:pt x="978" y="685"/>
                  </a:lnTo>
                  <a:lnTo>
                    <a:pt x="944" y="774"/>
                  </a:lnTo>
                  <a:lnTo>
                    <a:pt x="915" y="866"/>
                  </a:lnTo>
                  <a:lnTo>
                    <a:pt x="1002" y="856"/>
                  </a:lnTo>
                  <a:lnTo>
                    <a:pt x="1088" y="850"/>
                  </a:lnTo>
                  <a:lnTo>
                    <a:pt x="1175" y="846"/>
                  </a:lnTo>
                  <a:lnTo>
                    <a:pt x="1242" y="784"/>
                  </a:lnTo>
                  <a:lnTo>
                    <a:pt x="1310" y="724"/>
                  </a:lnTo>
                  <a:lnTo>
                    <a:pt x="1380" y="666"/>
                  </a:lnTo>
                  <a:lnTo>
                    <a:pt x="1289" y="619"/>
                  </a:lnTo>
                  <a:lnTo>
                    <a:pt x="1196" y="575"/>
                  </a:lnTo>
                  <a:lnTo>
                    <a:pt x="1125" y="546"/>
                  </a:lnTo>
                  <a:lnTo>
                    <a:pt x="1054" y="520"/>
                  </a:lnTo>
                  <a:close/>
                  <a:moveTo>
                    <a:pt x="2104" y="473"/>
                  </a:moveTo>
                  <a:lnTo>
                    <a:pt x="2066" y="475"/>
                  </a:lnTo>
                  <a:lnTo>
                    <a:pt x="2027" y="478"/>
                  </a:lnTo>
                  <a:lnTo>
                    <a:pt x="1977" y="487"/>
                  </a:lnTo>
                  <a:lnTo>
                    <a:pt x="1927" y="496"/>
                  </a:lnTo>
                  <a:lnTo>
                    <a:pt x="1952" y="575"/>
                  </a:lnTo>
                  <a:lnTo>
                    <a:pt x="1973" y="653"/>
                  </a:lnTo>
                  <a:lnTo>
                    <a:pt x="1990" y="728"/>
                  </a:lnTo>
                  <a:lnTo>
                    <a:pt x="2005" y="802"/>
                  </a:lnTo>
                  <a:lnTo>
                    <a:pt x="2017" y="877"/>
                  </a:lnTo>
                  <a:lnTo>
                    <a:pt x="2124" y="896"/>
                  </a:lnTo>
                  <a:lnTo>
                    <a:pt x="2231" y="920"/>
                  </a:lnTo>
                  <a:lnTo>
                    <a:pt x="2308" y="943"/>
                  </a:lnTo>
                  <a:lnTo>
                    <a:pt x="2383" y="969"/>
                  </a:lnTo>
                  <a:lnTo>
                    <a:pt x="2393" y="918"/>
                  </a:lnTo>
                  <a:lnTo>
                    <a:pt x="2400" y="866"/>
                  </a:lnTo>
                  <a:lnTo>
                    <a:pt x="2404" y="825"/>
                  </a:lnTo>
                  <a:lnTo>
                    <a:pt x="2405" y="785"/>
                  </a:lnTo>
                  <a:lnTo>
                    <a:pt x="2404" y="746"/>
                  </a:lnTo>
                  <a:lnTo>
                    <a:pt x="2400" y="708"/>
                  </a:lnTo>
                  <a:lnTo>
                    <a:pt x="2394" y="671"/>
                  </a:lnTo>
                  <a:lnTo>
                    <a:pt x="2384" y="636"/>
                  </a:lnTo>
                  <a:lnTo>
                    <a:pt x="2370" y="605"/>
                  </a:lnTo>
                  <a:lnTo>
                    <a:pt x="2353" y="575"/>
                  </a:lnTo>
                  <a:lnTo>
                    <a:pt x="2333" y="548"/>
                  </a:lnTo>
                  <a:lnTo>
                    <a:pt x="2307" y="526"/>
                  </a:lnTo>
                  <a:lnTo>
                    <a:pt x="2279" y="510"/>
                  </a:lnTo>
                  <a:lnTo>
                    <a:pt x="2247" y="495"/>
                  </a:lnTo>
                  <a:lnTo>
                    <a:pt x="2214" y="486"/>
                  </a:lnTo>
                  <a:lnTo>
                    <a:pt x="2179" y="478"/>
                  </a:lnTo>
                  <a:lnTo>
                    <a:pt x="2143" y="474"/>
                  </a:lnTo>
                  <a:lnTo>
                    <a:pt x="2104" y="473"/>
                  </a:lnTo>
                  <a:close/>
                  <a:moveTo>
                    <a:pt x="748" y="457"/>
                  </a:moveTo>
                  <a:lnTo>
                    <a:pt x="709" y="457"/>
                  </a:lnTo>
                  <a:lnTo>
                    <a:pt x="671" y="460"/>
                  </a:lnTo>
                  <a:lnTo>
                    <a:pt x="635" y="467"/>
                  </a:lnTo>
                  <a:lnTo>
                    <a:pt x="600" y="476"/>
                  </a:lnTo>
                  <a:lnTo>
                    <a:pt x="566" y="490"/>
                  </a:lnTo>
                  <a:lnTo>
                    <a:pt x="536" y="507"/>
                  </a:lnTo>
                  <a:lnTo>
                    <a:pt x="509" y="529"/>
                  </a:lnTo>
                  <a:lnTo>
                    <a:pt x="488" y="557"/>
                  </a:lnTo>
                  <a:lnTo>
                    <a:pt x="472" y="589"/>
                  </a:lnTo>
                  <a:lnTo>
                    <a:pt x="459" y="623"/>
                  </a:lnTo>
                  <a:lnTo>
                    <a:pt x="449" y="659"/>
                  </a:lnTo>
                  <a:lnTo>
                    <a:pt x="443" y="697"/>
                  </a:lnTo>
                  <a:lnTo>
                    <a:pt x="440" y="737"/>
                  </a:lnTo>
                  <a:lnTo>
                    <a:pt x="439" y="777"/>
                  </a:lnTo>
                  <a:lnTo>
                    <a:pt x="442" y="818"/>
                  </a:lnTo>
                  <a:lnTo>
                    <a:pt x="446" y="859"/>
                  </a:lnTo>
                  <a:lnTo>
                    <a:pt x="456" y="915"/>
                  </a:lnTo>
                  <a:lnTo>
                    <a:pt x="468" y="971"/>
                  </a:lnTo>
                  <a:lnTo>
                    <a:pt x="539" y="945"/>
                  </a:lnTo>
                  <a:lnTo>
                    <a:pt x="613" y="922"/>
                  </a:lnTo>
                  <a:lnTo>
                    <a:pt x="689" y="905"/>
                  </a:lnTo>
                  <a:lnTo>
                    <a:pt x="767" y="889"/>
                  </a:lnTo>
                  <a:lnTo>
                    <a:pt x="845" y="875"/>
                  </a:lnTo>
                  <a:lnTo>
                    <a:pt x="863" y="764"/>
                  </a:lnTo>
                  <a:lnTo>
                    <a:pt x="886" y="653"/>
                  </a:lnTo>
                  <a:lnTo>
                    <a:pt x="909" y="569"/>
                  </a:lnTo>
                  <a:lnTo>
                    <a:pt x="937" y="486"/>
                  </a:lnTo>
                  <a:lnTo>
                    <a:pt x="882" y="474"/>
                  </a:lnTo>
                  <a:lnTo>
                    <a:pt x="826" y="464"/>
                  </a:lnTo>
                  <a:lnTo>
                    <a:pt x="787" y="459"/>
                  </a:lnTo>
                  <a:lnTo>
                    <a:pt x="748" y="457"/>
                  </a:lnTo>
                  <a:close/>
                  <a:moveTo>
                    <a:pt x="1430" y="164"/>
                  </a:moveTo>
                  <a:lnTo>
                    <a:pt x="1393" y="167"/>
                  </a:lnTo>
                  <a:lnTo>
                    <a:pt x="1358" y="178"/>
                  </a:lnTo>
                  <a:lnTo>
                    <a:pt x="1322" y="194"/>
                  </a:lnTo>
                  <a:lnTo>
                    <a:pt x="1288" y="215"/>
                  </a:lnTo>
                  <a:lnTo>
                    <a:pt x="1256" y="242"/>
                  </a:lnTo>
                  <a:lnTo>
                    <a:pt x="1225" y="271"/>
                  </a:lnTo>
                  <a:lnTo>
                    <a:pt x="1194" y="303"/>
                  </a:lnTo>
                  <a:lnTo>
                    <a:pt x="1166" y="338"/>
                  </a:lnTo>
                  <a:lnTo>
                    <a:pt x="1138" y="379"/>
                  </a:lnTo>
                  <a:lnTo>
                    <a:pt x="1111" y="420"/>
                  </a:lnTo>
                  <a:lnTo>
                    <a:pt x="1174" y="453"/>
                  </a:lnTo>
                  <a:lnTo>
                    <a:pt x="1237" y="489"/>
                  </a:lnTo>
                  <a:lnTo>
                    <a:pt x="1303" y="532"/>
                  </a:lnTo>
                  <a:lnTo>
                    <a:pt x="1368" y="577"/>
                  </a:lnTo>
                  <a:lnTo>
                    <a:pt x="1430" y="625"/>
                  </a:lnTo>
                  <a:lnTo>
                    <a:pt x="1490" y="579"/>
                  </a:lnTo>
                  <a:lnTo>
                    <a:pt x="1551" y="536"/>
                  </a:lnTo>
                  <a:lnTo>
                    <a:pt x="1615" y="495"/>
                  </a:lnTo>
                  <a:lnTo>
                    <a:pt x="1681" y="456"/>
                  </a:lnTo>
                  <a:lnTo>
                    <a:pt x="1751" y="421"/>
                  </a:lnTo>
                  <a:lnTo>
                    <a:pt x="1723" y="379"/>
                  </a:lnTo>
                  <a:lnTo>
                    <a:pt x="1694" y="338"/>
                  </a:lnTo>
                  <a:lnTo>
                    <a:pt x="1666" y="303"/>
                  </a:lnTo>
                  <a:lnTo>
                    <a:pt x="1636" y="271"/>
                  </a:lnTo>
                  <a:lnTo>
                    <a:pt x="1604" y="242"/>
                  </a:lnTo>
                  <a:lnTo>
                    <a:pt x="1571" y="215"/>
                  </a:lnTo>
                  <a:lnTo>
                    <a:pt x="1538" y="194"/>
                  </a:lnTo>
                  <a:lnTo>
                    <a:pt x="1503" y="178"/>
                  </a:lnTo>
                  <a:lnTo>
                    <a:pt x="1466" y="167"/>
                  </a:lnTo>
                  <a:lnTo>
                    <a:pt x="1430" y="164"/>
                  </a:lnTo>
                  <a:close/>
                  <a:moveTo>
                    <a:pt x="1423" y="0"/>
                  </a:moveTo>
                  <a:lnTo>
                    <a:pt x="1425" y="0"/>
                  </a:lnTo>
                  <a:lnTo>
                    <a:pt x="1428" y="1"/>
                  </a:lnTo>
                  <a:lnTo>
                    <a:pt x="1430" y="1"/>
                  </a:lnTo>
                  <a:lnTo>
                    <a:pt x="1432" y="1"/>
                  </a:lnTo>
                  <a:lnTo>
                    <a:pt x="1435" y="0"/>
                  </a:lnTo>
                  <a:lnTo>
                    <a:pt x="1437" y="0"/>
                  </a:lnTo>
                  <a:lnTo>
                    <a:pt x="1437" y="2"/>
                  </a:lnTo>
                  <a:lnTo>
                    <a:pt x="1484" y="7"/>
                  </a:lnTo>
                  <a:lnTo>
                    <a:pt x="1529" y="19"/>
                  </a:lnTo>
                  <a:lnTo>
                    <a:pt x="1573" y="35"/>
                  </a:lnTo>
                  <a:lnTo>
                    <a:pt x="1615" y="57"/>
                  </a:lnTo>
                  <a:lnTo>
                    <a:pt x="1652" y="81"/>
                  </a:lnTo>
                  <a:lnTo>
                    <a:pt x="1689" y="112"/>
                  </a:lnTo>
                  <a:lnTo>
                    <a:pt x="1723" y="144"/>
                  </a:lnTo>
                  <a:lnTo>
                    <a:pt x="1754" y="179"/>
                  </a:lnTo>
                  <a:lnTo>
                    <a:pt x="1782" y="214"/>
                  </a:lnTo>
                  <a:lnTo>
                    <a:pt x="1807" y="251"/>
                  </a:lnTo>
                  <a:lnTo>
                    <a:pt x="1832" y="290"/>
                  </a:lnTo>
                  <a:lnTo>
                    <a:pt x="1854" y="329"/>
                  </a:lnTo>
                  <a:lnTo>
                    <a:pt x="1875" y="369"/>
                  </a:lnTo>
                  <a:lnTo>
                    <a:pt x="1917" y="355"/>
                  </a:lnTo>
                  <a:lnTo>
                    <a:pt x="1961" y="342"/>
                  </a:lnTo>
                  <a:lnTo>
                    <a:pt x="2006" y="333"/>
                  </a:lnTo>
                  <a:lnTo>
                    <a:pt x="2060" y="324"/>
                  </a:lnTo>
                  <a:lnTo>
                    <a:pt x="2115" y="320"/>
                  </a:lnTo>
                  <a:lnTo>
                    <a:pt x="2173" y="321"/>
                  </a:lnTo>
                  <a:lnTo>
                    <a:pt x="2230" y="329"/>
                  </a:lnTo>
                  <a:lnTo>
                    <a:pt x="2268" y="336"/>
                  </a:lnTo>
                  <a:lnTo>
                    <a:pt x="2304" y="347"/>
                  </a:lnTo>
                  <a:lnTo>
                    <a:pt x="2340" y="363"/>
                  </a:lnTo>
                  <a:lnTo>
                    <a:pt x="2374" y="382"/>
                  </a:lnTo>
                  <a:lnTo>
                    <a:pt x="2408" y="404"/>
                  </a:lnTo>
                  <a:lnTo>
                    <a:pt x="2438" y="429"/>
                  </a:lnTo>
                  <a:lnTo>
                    <a:pt x="2439" y="428"/>
                  </a:lnTo>
                  <a:lnTo>
                    <a:pt x="2441" y="431"/>
                  </a:lnTo>
                  <a:lnTo>
                    <a:pt x="2443" y="433"/>
                  </a:lnTo>
                  <a:lnTo>
                    <a:pt x="2449" y="438"/>
                  </a:lnTo>
                  <a:lnTo>
                    <a:pt x="2448" y="440"/>
                  </a:lnTo>
                  <a:lnTo>
                    <a:pt x="2472" y="471"/>
                  </a:lnTo>
                  <a:lnTo>
                    <a:pt x="2493" y="506"/>
                  </a:lnTo>
                  <a:lnTo>
                    <a:pt x="2512" y="541"/>
                  </a:lnTo>
                  <a:lnTo>
                    <a:pt x="2526" y="579"/>
                  </a:lnTo>
                  <a:lnTo>
                    <a:pt x="2537" y="617"/>
                  </a:lnTo>
                  <a:lnTo>
                    <a:pt x="2545" y="654"/>
                  </a:lnTo>
                  <a:lnTo>
                    <a:pt x="2551" y="702"/>
                  </a:lnTo>
                  <a:lnTo>
                    <a:pt x="2553" y="751"/>
                  </a:lnTo>
                  <a:lnTo>
                    <a:pt x="2552" y="797"/>
                  </a:lnTo>
                  <a:lnTo>
                    <a:pt x="2548" y="843"/>
                  </a:lnTo>
                  <a:lnTo>
                    <a:pt x="2541" y="888"/>
                  </a:lnTo>
                  <a:lnTo>
                    <a:pt x="2531" y="935"/>
                  </a:lnTo>
                  <a:lnTo>
                    <a:pt x="2519" y="980"/>
                  </a:lnTo>
                  <a:lnTo>
                    <a:pt x="2505" y="1025"/>
                  </a:lnTo>
                  <a:lnTo>
                    <a:pt x="2544" y="1046"/>
                  </a:lnTo>
                  <a:lnTo>
                    <a:pt x="2582" y="1069"/>
                  </a:lnTo>
                  <a:lnTo>
                    <a:pt x="2618" y="1093"/>
                  </a:lnTo>
                  <a:lnTo>
                    <a:pt x="2655" y="1120"/>
                  </a:lnTo>
                  <a:lnTo>
                    <a:pt x="2689" y="1150"/>
                  </a:lnTo>
                  <a:lnTo>
                    <a:pt x="2721" y="1182"/>
                  </a:lnTo>
                  <a:lnTo>
                    <a:pt x="2752" y="1217"/>
                  </a:lnTo>
                  <a:lnTo>
                    <a:pt x="2781" y="1255"/>
                  </a:lnTo>
                  <a:lnTo>
                    <a:pt x="2805" y="1294"/>
                  </a:lnTo>
                  <a:lnTo>
                    <a:pt x="2826" y="1338"/>
                  </a:lnTo>
                  <a:lnTo>
                    <a:pt x="2842" y="1383"/>
                  </a:lnTo>
                  <a:lnTo>
                    <a:pt x="2853" y="1431"/>
                  </a:lnTo>
                  <a:lnTo>
                    <a:pt x="2859" y="1478"/>
                  </a:lnTo>
                  <a:lnTo>
                    <a:pt x="2861" y="1478"/>
                  </a:lnTo>
                  <a:lnTo>
                    <a:pt x="2860" y="1482"/>
                  </a:lnTo>
                  <a:lnTo>
                    <a:pt x="2860" y="1484"/>
                  </a:lnTo>
                  <a:lnTo>
                    <a:pt x="2860" y="1486"/>
                  </a:lnTo>
                  <a:lnTo>
                    <a:pt x="2860" y="1488"/>
                  </a:lnTo>
                  <a:lnTo>
                    <a:pt x="2860" y="1490"/>
                  </a:lnTo>
                  <a:lnTo>
                    <a:pt x="2861" y="1493"/>
                  </a:lnTo>
                  <a:lnTo>
                    <a:pt x="2859" y="1493"/>
                  </a:lnTo>
                  <a:lnTo>
                    <a:pt x="2853" y="1541"/>
                  </a:lnTo>
                  <a:lnTo>
                    <a:pt x="2842" y="1588"/>
                  </a:lnTo>
                  <a:lnTo>
                    <a:pt x="2826" y="1634"/>
                  </a:lnTo>
                  <a:lnTo>
                    <a:pt x="2806" y="1677"/>
                  </a:lnTo>
                  <a:lnTo>
                    <a:pt x="2781" y="1716"/>
                  </a:lnTo>
                  <a:lnTo>
                    <a:pt x="2752" y="1755"/>
                  </a:lnTo>
                  <a:lnTo>
                    <a:pt x="2721" y="1791"/>
                  </a:lnTo>
                  <a:lnTo>
                    <a:pt x="2689" y="1822"/>
                  </a:lnTo>
                  <a:lnTo>
                    <a:pt x="2655" y="1851"/>
                  </a:lnTo>
                  <a:lnTo>
                    <a:pt x="2618" y="1878"/>
                  </a:lnTo>
                  <a:lnTo>
                    <a:pt x="2582" y="1904"/>
                  </a:lnTo>
                  <a:lnTo>
                    <a:pt x="2544" y="1927"/>
                  </a:lnTo>
                  <a:lnTo>
                    <a:pt x="2505" y="1948"/>
                  </a:lnTo>
                  <a:lnTo>
                    <a:pt x="2519" y="1993"/>
                  </a:lnTo>
                  <a:lnTo>
                    <a:pt x="2531" y="2038"/>
                  </a:lnTo>
                  <a:lnTo>
                    <a:pt x="2540" y="2084"/>
                  </a:lnTo>
                  <a:lnTo>
                    <a:pt x="2548" y="2140"/>
                  </a:lnTo>
                  <a:lnTo>
                    <a:pt x="2552" y="2198"/>
                  </a:lnTo>
                  <a:lnTo>
                    <a:pt x="2551" y="2258"/>
                  </a:lnTo>
                  <a:lnTo>
                    <a:pt x="2545" y="2318"/>
                  </a:lnTo>
                  <a:lnTo>
                    <a:pt x="2537" y="2356"/>
                  </a:lnTo>
                  <a:lnTo>
                    <a:pt x="2526" y="2394"/>
                  </a:lnTo>
                  <a:lnTo>
                    <a:pt x="2512" y="2431"/>
                  </a:lnTo>
                  <a:lnTo>
                    <a:pt x="2493" y="2467"/>
                  </a:lnTo>
                  <a:lnTo>
                    <a:pt x="2472" y="2502"/>
                  </a:lnTo>
                  <a:lnTo>
                    <a:pt x="2448" y="2533"/>
                  </a:lnTo>
                  <a:lnTo>
                    <a:pt x="2449" y="2534"/>
                  </a:lnTo>
                  <a:lnTo>
                    <a:pt x="2446" y="2536"/>
                  </a:lnTo>
                  <a:lnTo>
                    <a:pt x="2443" y="2538"/>
                  </a:lnTo>
                  <a:lnTo>
                    <a:pt x="2442" y="2540"/>
                  </a:lnTo>
                  <a:lnTo>
                    <a:pt x="2440" y="2542"/>
                  </a:lnTo>
                  <a:lnTo>
                    <a:pt x="2439" y="2545"/>
                  </a:lnTo>
                  <a:lnTo>
                    <a:pt x="2438" y="2544"/>
                  </a:lnTo>
                  <a:lnTo>
                    <a:pt x="2408" y="2569"/>
                  </a:lnTo>
                  <a:lnTo>
                    <a:pt x="2374" y="2591"/>
                  </a:lnTo>
                  <a:lnTo>
                    <a:pt x="2340" y="2609"/>
                  </a:lnTo>
                  <a:lnTo>
                    <a:pt x="2304" y="2625"/>
                  </a:lnTo>
                  <a:lnTo>
                    <a:pt x="2268" y="2636"/>
                  </a:lnTo>
                  <a:lnTo>
                    <a:pt x="2230" y="2644"/>
                  </a:lnTo>
                  <a:lnTo>
                    <a:pt x="2173" y="2650"/>
                  </a:lnTo>
                  <a:lnTo>
                    <a:pt x="2115" y="2652"/>
                  </a:lnTo>
                  <a:lnTo>
                    <a:pt x="2060" y="2648"/>
                  </a:lnTo>
                  <a:lnTo>
                    <a:pt x="2006" y="2639"/>
                  </a:lnTo>
                  <a:lnTo>
                    <a:pt x="1940" y="2624"/>
                  </a:lnTo>
                  <a:lnTo>
                    <a:pt x="1877" y="2604"/>
                  </a:lnTo>
                  <a:lnTo>
                    <a:pt x="1854" y="2648"/>
                  </a:lnTo>
                  <a:lnTo>
                    <a:pt x="1830" y="2692"/>
                  </a:lnTo>
                  <a:lnTo>
                    <a:pt x="1803" y="2735"/>
                  </a:lnTo>
                  <a:lnTo>
                    <a:pt x="1777" y="2772"/>
                  </a:lnTo>
                  <a:lnTo>
                    <a:pt x="1749" y="2806"/>
                  </a:lnTo>
                  <a:lnTo>
                    <a:pt x="1717" y="2840"/>
                  </a:lnTo>
                  <a:lnTo>
                    <a:pt x="1683" y="2871"/>
                  </a:lnTo>
                  <a:lnTo>
                    <a:pt x="1646" y="2900"/>
                  </a:lnTo>
                  <a:lnTo>
                    <a:pt x="1610" y="2923"/>
                  </a:lnTo>
                  <a:lnTo>
                    <a:pt x="1570" y="2943"/>
                  </a:lnTo>
                  <a:lnTo>
                    <a:pt x="1528" y="2957"/>
                  </a:lnTo>
                  <a:lnTo>
                    <a:pt x="1485" y="2967"/>
                  </a:lnTo>
                  <a:lnTo>
                    <a:pt x="1439" y="2971"/>
                  </a:lnTo>
                  <a:lnTo>
                    <a:pt x="1439" y="2972"/>
                  </a:lnTo>
                  <a:lnTo>
                    <a:pt x="1420" y="2972"/>
                  </a:lnTo>
                  <a:lnTo>
                    <a:pt x="1420" y="2971"/>
                  </a:lnTo>
                  <a:lnTo>
                    <a:pt x="1376" y="2967"/>
                  </a:lnTo>
                  <a:lnTo>
                    <a:pt x="1332" y="2957"/>
                  </a:lnTo>
                  <a:lnTo>
                    <a:pt x="1290" y="2943"/>
                  </a:lnTo>
                  <a:lnTo>
                    <a:pt x="1251" y="2923"/>
                  </a:lnTo>
                  <a:lnTo>
                    <a:pt x="1213" y="2900"/>
                  </a:lnTo>
                  <a:lnTo>
                    <a:pt x="1177" y="2871"/>
                  </a:lnTo>
                  <a:lnTo>
                    <a:pt x="1143" y="2840"/>
                  </a:lnTo>
                  <a:lnTo>
                    <a:pt x="1112" y="2806"/>
                  </a:lnTo>
                  <a:lnTo>
                    <a:pt x="1083" y="2772"/>
                  </a:lnTo>
                  <a:lnTo>
                    <a:pt x="1057" y="2735"/>
                  </a:lnTo>
                  <a:lnTo>
                    <a:pt x="1030" y="2692"/>
                  </a:lnTo>
                  <a:lnTo>
                    <a:pt x="1006" y="2649"/>
                  </a:lnTo>
                  <a:lnTo>
                    <a:pt x="984" y="2605"/>
                  </a:lnTo>
                  <a:lnTo>
                    <a:pt x="938" y="2619"/>
                  </a:lnTo>
                  <a:lnTo>
                    <a:pt x="893" y="2631"/>
                  </a:lnTo>
                  <a:lnTo>
                    <a:pt x="846" y="2641"/>
                  </a:lnTo>
                  <a:lnTo>
                    <a:pt x="792" y="2649"/>
                  </a:lnTo>
                  <a:lnTo>
                    <a:pt x="737" y="2652"/>
                  </a:lnTo>
                  <a:lnTo>
                    <a:pt x="680" y="2650"/>
                  </a:lnTo>
                  <a:lnTo>
                    <a:pt x="624" y="2642"/>
                  </a:lnTo>
                  <a:lnTo>
                    <a:pt x="589" y="2634"/>
                  </a:lnTo>
                  <a:lnTo>
                    <a:pt x="554" y="2622"/>
                  </a:lnTo>
                  <a:lnTo>
                    <a:pt x="520" y="2607"/>
                  </a:lnTo>
                  <a:lnTo>
                    <a:pt x="488" y="2589"/>
                  </a:lnTo>
                  <a:lnTo>
                    <a:pt x="458" y="2567"/>
                  </a:lnTo>
                  <a:lnTo>
                    <a:pt x="428" y="2540"/>
                  </a:lnTo>
                  <a:lnTo>
                    <a:pt x="427" y="2541"/>
                  </a:lnTo>
                  <a:lnTo>
                    <a:pt x="425" y="2539"/>
                  </a:lnTo>
                  <a:lnTo>
                    <a:pt x="423" y="2537"/>
                  </a:lnTo>
                  <a:lnTo>
                    <a:pt x="421" y="2535"/>
                  </a:lnTo>
                  <a:lnTo>
                    <a:pt x="419" y="2533"/>
                  </a:lnTo>
                  <a:lnTo>
                    <a:pt x="418" y="2532"/>
                  </a:lnTo>
                  <a:lnTo>
                    <a:pt x="416" y="2530"/>
                  </a:lnTo>
                  <a:lnTo>
                    <a:pt x="414" y="2528"/>
                  </a:lnTo>
                  <a:lnTo>
                    <a:pt x="415" y="2527"/>
                  </a:lnTo>
                  <a:lnTo>
                    <a:pt x="391" y="2497"/>
                  </a:lnTo>
                  <a:lnTo>
                    <a:pt x="370" y="2465"/>
                  </a:lnTo>
                  <a:lnTo>
                    <a:pt x="352" y="2431"/>
                  </a:lnTo>
                  <a:lnTo>
                    <a:pt x="337" y="2397"/>
                  </a:lnTo>
                  <a:lnTo>
                    <a:pt x="326" y="2361"/>
                  </a:lnTo>
                  <a:lnTo>
                    <a:pt x="317" y="2325"/>
                  </a:lnTo>
                  <a:lnTo>
                    <a:pt x="309" y="2266"/>
                  </a:lnTo>
                  <a:lnTo>
                    <a:pt x="308" y="2207"/>
                  </a:lnTo>
                  <a:lnTo>
                    <a:pt x="311" y="2150"/>
                  </a:lnTo>
                  <a:lnTo>
                    <a:pt x="318" y="2093"/>
                  </a:lnTo>
                  <a:lnTo>
                    <a:pt x="328" y="2045"/>
                  </a:lnTo>
                  <a:lnTo>
                    <a:pt x="340" y="1997"/>
                  </a:lnTo>
                  <a:lnTo>
                    <a:pt x="354" y="1951"/>
                  </a:lnTo>
                  <a:lnTo>
                    <a:pt x="310" y="1928"/>
                  </a:lnTo>
                  <a:lnTo>
                    <a:pt x="269" y="1902"/>
                  </a:lnTo>
                  <a:lnTo>
                    <a:pt x="228" y="1873"/>
                  </a:lnTo>
                  <a:lnTo>
                    <a:pt x="194" y="1846"/>
                  </a:lnTo>
                  <a:lnTo>
                    <a:pt x="159" y="1817"/>
                  </a:lnTo>
                  <a:lnTo>
                    <a:pt x="127" y="1784"/>
                  </a:lnTo>
                  <a:lnTo>
                    <a:pt x="98" y="1749"/>
                  </a:lnTo>
                  <a:lnTo>
                    <a:pt x="71" y="1711"/>
                  </a:lnTo>
                  <a:lnTo>
                    <a:pt x="47" y="1672"/>
                  </a:lnTo>
                  <a:lnTo>
                    <a:pt x="29" y="1631"/>
                  </a:lnTo>
                  <a:lnTo>
                    <a:pt x="15" y="1587"/>
                  </a:lnTo>
                  <a:lnTo>
                    <a:pt x="5" y="1542"/>
                  </a:lnTo>
                  <a:lnTo>
                    <a:pt x="1" y="1495"/>
                  </a:lnTo>
                  <a:lnTo>
                    <a:pt x="0" y="1495"/>
                  </a:lnTo>
                  <a:lnTo>
                    <a:pt x="0" y="1492"/>
                  </a:lnTo>
                  <a:lnTo>
                    <a:pt x="1" y="1489"/>
                  </a:lnTo>
                  <a:lnTo>
                    <a:pt x="1" y="1486"/>
                  </a:lnTo>
                  <a:lnTo>
                    <a:pt x="1" y="1483"/>
                  </a:lnTo>
                  <a:lnTo>
                    <a:pt x="0" y="1479"/>
                  </a:lnTo>
                  <a:lnTo>
                    <a:pt x="0" y="1476"/>
                  </a:lnTo>
                  <a:lnTo>
                    <a:pt x="1" y="1476"/>
                  </a:lnTo>
                  <a:lnTo>
                    <a:pt x="5" y="1429"/>
                  </a:lnTo>
                  <a:lnTo>
                    <a:pt x="14" y="1384"/>
                  </a:lnTo>
                  <a:lnTo>
                    <a:pt x="28" y="1340"/>
                  </a:lnTo>
                  <a:lnTo>
                    <a:pt x="47" y="1299"/>
                  </a:lnTo>
                  <a:lnTo>
                    <a:pt x="70" y="1262"/>
                  </a:lnTo>
                  <a:lnTo>
                    <a:pt x="97" y="1223"/>
                  </a:lnTo>
                  <a:lnTo>
                    <a:pt x="127" y="1187"/>
                  </a:lnTo>
                  <a:lnTo>
                    <a:pt x="158" y="1155"/>
                  </a:lnTo>
                  <a:lnTo>
                    <a:pt x="192" y="1126"/>
                  </a:lnTo>
                  <a:lnTo>
                    <a:pt x="227" y="1098"/>
                  </a:lnTo>
                  <a:lnTo>
                    <a:pt x="268" y="1070"/>
                  </a:lnTo>
                  <a:lnTo>
                    <a:pt x="310" y="1045"/>
                  </a:lnTo>
                  <a:lnTo>
                    <a:pt x="354" y="1021"/>
                  </a:lnTo>
                  <a:lnTo>
                    <a:pt x="340" y="975"/>
                  </a:lnTo>
                  <a:lnTo>
                    <a:pt x="328" y="928"/>
                  </a:lnTo>
                  <a:lnTo>
                    <a:pt x="318" y="878"/>
                  </a:lnTo>
                  <a:lnTo>
                    <a:pt x="310" y="823"/>
                  </a:lnTo>
                  <a:lnTo>
                    <a:pt x="307" y="765"/>
                  </a:lnTo>
                  <a:lnTo>
                    <a:pt x="309" y="707"/>
                  </a:lnTo>
                  <a:lnTo>
                    <a:pt x="317" y="648"/>
                  </a:lnTo>
                  <a:lnTo>
                    <a:pt x="326" y="611"/>
                  </a:lnTo>
                  <a:lnTo>
                    <a:pt x="337" y="576"/>
                  </a:lnTo>
                  <a:lnTo>
                    <a:pt x="352" y="541"/>
                  </a:lnTo>
                  <a:lnTo>
                    <a:pt x="370" y="507"/>
                  </a:lnTo>
                  <a:lnTo>
                    <a:pt x="391" y="475"/>
                  </a:lnTo>
                  <a:lnTo>
                    <a:pt x="414" y="446"/>
                  </a:lnTo>
                  <a:lnTo>
                    <a:pt x="413" y="445"/>
                  </a:lnTo>
                  <a:lnTo>
                    <a:pt x="416" y="442"/>
                  </a:lnTo>
                  <a:lnTo>
                    <a:pt x="419" y="440"/>
                  </a:lnTo>
                  <a:lnTo>
                    <a:pt x="421" y="437"/>
                  </a:lnTo>
                  <a:lnTo>
                    <a:pt x="423" y="435"/>
                  </a:lnTo>
                  <a:lnTo>
                    <a:pt x="425" y="433"/>
                  </a:lnTo>
                  <a:lnTo>
                    <a:pt x="427" y="431"/>
                  </a:lnTo>
                  <a:lnTo>
                    <a:pt x="463" y="401"/>
                  </a:lnTo>
                  <a:lnTo>
                    <a:pt x="500" y="376"/>
                  </a:lnTo>
                  <a:lnTo>
                    <a:pt x="540" y="356"/>
                  </a:lnTo>
                  <a:lnTo>
                    <a:pt x="582" y="340"/>
                  </a:lnTo>
                  <a:lnTo>
                    <a:pt x="624" y="330"/>
                  </a:lnTo>
                  <a:lnTo>
                    <a:pt x="680" y="322"/>
                  </a:lnTo>
                  <a:lnTo>
                    <a:pt x="737" y="320"/>
                  </a:lnTo>
                  <a:lnTo>
                    <a:pt x="791" y="323"/>
                  </a:lnTo>
                  <a:lnTo>
                    <a:pt x="846" y="331"/>
                  </a:lnTo>
                  <a:lnTo>
                    <a:pt x="894" y="340"/>
                  </a:lnTo>
                  <a:lnTo>
                    <a:pt x="940" y="354"/>
                  </a:lnTo>
                  <a:lnTo>
                    <a:pt x="987" y="368"/>
                  </a:lnTo>
                  <a:lnTo>
                    <a:pt x="1007" y="327"/>
                  </a:lnTo>
                  <a:lnTo>
                    <a:pt x="1028" y="289"/>
                  </a:lnTo>
                  <a:lnTo>
                    <a:pt x="1052" y="251"/>
                  </a:lnTo>
                  <a:lnTo>
                    <a:pt x="1078" y="213"/>
                  </a:lnTo>
                  <a:lnTo>
                    <a:pt x="1107" y="178"/>
                  </a:lnTo>
                  <a:lnTo>
                    <a:pt x="1137" y="143"/>
                  </a:lnTo>
                  <a:lnTo>
                    <a:pt x="1171" y="112"/>
                  </a:lnTo>
                  <a:lnTo>
                    <a:pt x="1208" y="81"/>
                  </a:lnTo>
                  <a:lnTo>
                    <a:pt x="1246" y="57"/>
                  </a:lnTo>
                  <a:lnTo>
                    <a:pt x="1287" y="35"/>
                  </a:lnTo>
                  <a:lnTo>
                    <a:pt x="1331" y="19"/>
                  </a:lnTo>
                  <a:lnTo>
                    <a:pt x="1377" y="7"/>
                  </a:lnTo>
                  <a:lnTo>
                    <a:pt x="1423" y="1"/>
                  </a:lnTo>
                  <a:lnTo>
                    <a:pt x="1423" y="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80" tIns="34290" rIns="68580" bIns="34290"/>
            <a:lstStyle/>
            <a:p>
              <a:endParaRPr lang="en-US" altLang="en-US" sz="1300" b="0">
                <a:solidFill>
                  <a:srgbClr val="000000"/>
                </a:solidFill>
                <a:ea typeface="MS PGothic" panose="020B0600070205080204" pitchFamily="34" charset="-128"/>
                <a:sym typeface="Arial" panose="020B0604020202020204" pitchFamily="34" charset="0"/>
              </a:endParaRPr>
            </a:p>
          </p:txBody>
        </p:sp>
        <p:sp>
          <p:nvSpPr>
            <p:cNvPr id="1028" name="Freeform 18"/>
            <p:cNvSpPr>
              <a:spLocks noChangeArrowheads="1"/>
            </p:cNvSpPr>
            <p:nvPr userDrawn="1"/>
          </p:nvSpPr>
          <p:spPr bwMode="auto">
            <a:xfrm>
              <a:off x="140" y="145"/>
              <a:ext cx="77" cy="80"/>
            </a:xfrm>
            <a:custGeom>
              <a:avLst/>
              <a:gdLst>
                <a:gd name="T0" fmla="*/ 307 w 615"/>
                <a:gd name="T1" fmla="*/ 0 h 640"/>
                <a:gd name="T2" fmla="*/ 348 w 615"/>
                <a:gd name="T3" fmla="*/ 3 h 640"/>
                <a:gd name="T4" fmla="*/ 389 w 615"/>
                <a:gd name="T5" fmla="*/ 12 h 640"/>
                <a:gd name="T6" fmla="*/ 427 w 615"/>
                <a:gd name="T7" fmla="*/ 25 h 640"/>
                <a:gd name="T8" fmla="*/ 462 w 615"/>
                <a:gd name="T9" fmla="*/ 44 h 640"/>
                <a:gd name="T10" fmla="*/ 496 w 615"/>
                <a:gd name="T11" fmla="*/ 67 h 640"/>
                <a:gd name="T12" fmla="*/ 525 w 615"/>
                <a:gd name="T13" fmla="*/ 94 h 640"/>
                <a:gd name="T14" fmla="*/ 551 w 615"/>
                <a:gd name="T15" fmla="*/ 125 h 640"/>
                <a:gd name="T16" fmla="*/ 573 w 615"/>
                <a:gd name="T17" fmla="*/ 158 h 640"/>
                <a:gd name="T18" fmla="*/ 590 w 615"/>
                <a:gd name="T19" fmla="*/ 195 h 640"/>
                <a:gd name="T20" fmla="*/ 603 w 615"/>
                <a:gd name="T21" fmla="*/ 235 h 640"/>
                <a:gd name="T22" fmla="*/ 612 w 615"/>
                <a:gd name="T23" fmla="*/ 277 h 640"/>
                <a:gd name="T24" fmla="*/ 615 w 615"/>
                <a:gd name="T25" fmla="*/ 320 h 640"/>
                <a:gd name="T26" fmla="*/ 612 w 615"/>
                <a:gd name="T27" fmla="*/ 364 h 640"/>
                <a:gd name="T28" fmla="*/ 603 w 615"/>
                <a:gd name="T29" fmla="*/ 405 h 640"/>
                <a:gd name="T30" fmla="*/ 590 w 615"/>
                <a:gd name="T31" fmla="*/ 444 h 640"/>
                <a:gd name="T32" fmla="*/ 573 w 615"/>
                <a:gd name="T33" fmla="*/ 482 h 640"/>
                <a:gd name="T34" fmla="*/ 551 w 615"/>
                <a:gd name="T35" fmla="*/ 516 h 640"/>
                <a:gd name="T36" fmla="*/ 525 w 615"/>
                <a:gd name="T37" fmla="*/ 546 h 640"/>
                <a:gd name="T38" fmla="*/ 496 w 615"/>
                <a:gd name="T39" fmla="*/ 573 h 640"/>
                <a:gd name="T40" fmla="*/ 462 w 615"/>
                <a:gd name="T41" fmla="*/ 596 h 640"/>
                <a:gd name="T42" fmla="*/ 427 w 615"/>
                <a:gd name="T43" fmla="*/ 615 h 640"/>
                <a:gd name="T44" fmla="*/ 389 w 615"/>
                <a:gd name="T45" fmla="*/ 629 h 640"/>
                <a:gd name="T46" fmla="*/ 348 w 615"/>
                <a:gd name="T47" fmla="*/ 637 h 640"/>
                <a:gd name="T48" fmla="*/ 307 w 615"/>
                <a:gd name="T49" fmla="*/ 640 h 640"/>
                <a:gd name="T50" fmla="*/ 265 w 615"/>
                <a:gd name="T51" fmla="*/ 637 h 640"/>
                <a:gd name="T52" fmla="*/ 225 w 615"/>
                <a:gd name="T53" fmla="*/ 629 h 640"/>
                <a:gd name="T54" fmla="*/ 187 w 615"/>
                <a:gd name="T55" fmla="*/ 615 h 640"/>
                <a:gd name="T56" fmla="*/ 152 w 615"/>
                <a:gd name="T57" fmla="*/ 596 h 640"/>
                <a:gd name="T58" fmla="*/ 120 w 615"/>
                <a:gd name="T59" fmla="*/ 573 h 640"/>
                <a:gd name="T60" fmla="*/ 89 w 615"/>
                <a:gd name="T61" fmla="*/ 546 h 640"/>
                <a:gd name="T62" fmla="*/ 64 w 615"/>
                <a:gd name="T63" fmla="*/ 516 h 640"/>
                <a:gd name="T64" fmla="*/ 42 w 615"/>
                <a:gd name="T65" fmla="*/ 482 h 640"/>
                <a:gd name="T66" fmla="*/ 24 w 615"/>
                <a:gd name="T67" fmla="*/ 444 h 640"/>
                <a:gd name="T68" fmla="*/ 11 w 615"/>
                <a:gd name="T69" fmla="*/ 405 h 640"/>
                <a:gd name="T70" fmla="*/ 3 w 615"/>
                <a:gd name="T71" fmla="*/ 364 h 640"/>
                <a:gd name="T72" fmla="*/ 0 w 615"/>
                <a:gd name="T73" fmla="*/ 320 h 640"/>
                <a:gd name="T74" fmla="*/ 3 w 615"/>
                <a:gd name="T75" fmla="*/ 277 h 640"/>
                <a:gd name="T76" fmla="*/ 11 w 615"/>
                <a:gd name="T77" fmla="*/ 235 h 640"/>
                <a:gd name="T78" fmla="*/ 24 w 615"/>
                <a:gd name="T79" fmla="*/ 195 h 640"/>
                <a:gd name="T80" fmla="*/ 42 w 615"/>
                <a:gd name="T81" fmla="*/ 158 h 640"/>
                <a:gd name="T82" fmla="*/ 64 w 615"/>
                <a:gd name="T83" fmla="*/ 125 h 640"/>
                <a:gd name="T84" fmla="*/ 89 w 615"/>
                <a:gd name="T85" fmla="*/ 94 h 640"/>
                <a:gd name="T86" fmla="*/ 120 w 615"/>
                <a:gd name="T87" fmla="*/ 67 h 640"/>
                <a:gd name="T88" fmla="*/ 152 w 615"/>
                <a:gd name="T89" fmla="*/ 44 h 640"/>
                <a:gd name="T90" fmla="*/ 187 w 615"/>
                <a:gd name="T91" fmla="*/ 25 h 640"/>
                <a:gd name="T92" fmla="*/ 225 w 615"/>
                <a:gd name="T93" fmla="*/ 12 h 640"/>
                <a:gd name="T94" fmla="*/ 265 w 615"/>
                <a:gd name="T95" fmla="*/ 3 h 640"/>
                <a:gd name="T96" fmla="*/ 307 w 615"/>
                <a:gd name="T97" fmla="*/ 0 h 6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5"/>
                <a:gd name="T148" fmla="*/ 0 h 640"/>
                <a:gd name="T149" fmla="*/ 615 w 615"/>
                <a:gd name="T150" fmla="*/ 640 h 6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5" h="640">
                  <a:moveTo>
                    <a:pt x="307" y="0"/>
                  </a:moveTo>
                  <a:lnTo>
                    <a:pt x="348" y="3"/>
                  </a:lnTo>
                  <a:lnTo>
                    <a:pt x="389" y="12"/>
                  </a:lnTo>
                  <a:lnTo>
                    <a:pt x="427" y="25"/>
                  </a:lnTo>
                  <a:lnTo>
                    <a:pt x="462" y="44"/>
                  </a:lnTo>
                  <a:lnTo>
                    <a:pt x="496" y="67"/>
                  </a:lnTo>
                  <a:lnTo>
                    <a:pt x="525" y="94"/>
                  </a:lnTo>
                  <a:lnTo>
                    <a:pt x="551" y="125"/>
                  </a:lnTo>
                  <a:lnTo>
                    <a:pt x="573" y="158"/>
                  </a:lnTo>
                  <a:lnTo>
                    <a:pt x="590" y="195"/>
                  </a:lnTo>
                  <a:lnTo>
                    <a:pt x="603" y="235"/>
                  </a:lnTo>
                  <a:lnTo>
                    <a:pt x="612" y="277"/>
                  </a:lnTo>
                  <a:lnTo>
                    <a:pt x="615" y="320"/>
                  </a:lnTo>
                  <a:lnTo>
                    <a:pt x="612" y="364"/>
                  </a:lnTo>
                  <a:lnTo>
                    <a:pt x="603" y="405"/>
                  </a:lnTo>
                  <a:lnTo>
                    <a:pt x="590" y="444"/>
                  </a:lnTo>
                  <a:lnTo>
                    <a:pt x="573" y="482"/>
                  </a:lnTo>
                  <a:lnTo>
                    <a:pt x="551" y="516"/>
                  </a:lnTo>
                  <a:lnTo>
                    <a:pt x="525" y="546"/>
                  </a:lnTo>
                  <a:lnTo>
                    <a:pt x="496" y="573"/>
                  </a:lnTo>
                  <a:lnTo>
                    <a:pt x="462" y="596"/>
                  </a:lnTo>
                  <a:lnTo>
                    <a:pt x="427" y="615"/>
                  </a:lnTo>
                  <a:lnTo>
                    <a:pt x="389" y="629"/>
                  </a:lnTo>
                  <a:lnTo>
                    <a:pt x="348" y="637"/>
                  </a:lnTo>
                  <a:lnTo>
                    <a:pt x="307" y="640"/>
                  </a:lnTo>
                  <a:lnTo>
                    <a:pt x="265" y="637"/>
                  </a:lnTo>
                  <a:lnTo>
                    <a:pt x="225" y="629"/>
                  </a:lnTo>
                  <a:lnTo>
                    <a:pt x="187" y="615"/>
                  </a:lnTo>
                  <a:lnTo>
                    <a:pt x="152" y="596"/>
                  </a:lnTo>
                  <a:lnTo>
                    <a:pt x="120" y="573"/>
                  </a:lnTo>
                  <a:lnTo>
                    <a:pt x="89" y="546"/>
                  </a:lnTo>
                  <a:lnTo>
                    <a:pt x="64" y="516"/>
                  </a:lnTo>
                  <a:lnTo>
                    <a:pt x="42" y="482"/>
                  </a:lnTo>
                  <a:lnTo>
                    <a:pt x="24" y="444"/>
                  </a:lnTo>
                  <a:lnTo>
                    <a:pt x="11" y="405"/>
                  </a:lnTo>
                  <a:lnTo>
                    <a:pt x="3" y="364"/>
                  </a:lnTo>
                  <a:lnTo>
                    <a:pt x="0" y="320"/>
                  </a:lnTo>
                  <a:lnTo>
                    <a:pt x="3" y="277"/>
                  </a:lnTo>
                  <a:lnTo>
                    <a:pt x="11" y="235"/>
                  </a:lnTo>
                  <a:lnTo>
                    <a:pt x="24" y="195"/>
                  </a:lnTo>
                  <a:lnTo>
                    <a:pt x="42" y="158"/>
                  </a:lnTo>
                  <a:lnTo>
                    <a:pt x="64" y="125"/>
                  </a:lnTo>
                  <a:lnTo>
                    <a:pt x="89" y="94"/>
                  </a:lnTo>
                  <a:lnTo>
                    <a:pt x="120" y="67"/>
                  </a:lnTo>
                  <a:lnTo>
                    <a:pt x="152" y="44"/>
                  </a:lnTo>
                  <a:lnTo>
                    <a:pt x="187" y="25"/>
                  </a:lnTo>
                  <a:lnTo>
                    <a:pt x="225" y="12"/>
                  </a:lnTo>
                  <a:lnTo>
                    <a:pt x="265" y="3"/>
                  </a:lnTo>
                  <a:lnTo>
                    <a:pt x="307" y="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80" tIns="34290" rIns="68580" bIns="34290"/>
            <a:lstStyle/>
            <a:p>
              <a:endParaRPr lang="en-US" altLang="en-US" sz="1300" b="0">
                <a:solidFill>
                  <a:srgbClr val="000000"/>
                </a:solidFill>
                <a:ea typeface="MS PGothic" panose="020B0600070205080204" pitchFamily="34" charset="-128"/>
                <a:sym typeface="Arial" panose="020B0604020202020204" pitchFamily="34" charset="0"/>
              </a:endParaRPr>
            </a:p>
          </p:txBody>
        </p:sp>
      </p:grpSp>
      <p:pic>
        <p:nvPicPr>
          <p:cNvPr id="102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3533" y="3922718"/>
            <a:ext cx="4826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0" name="Freeform 21"/>
          <p:cNvSpPr>
            <a:spLocks noEditPoints="1" noChangeArrowheads="1"/>
          </p:cNvSpPr>
          <p:nvPr/>
        </p:nvSpPr>
        <p:spPr bwMode="auto">
          <a:xfrm>
            <a:off x="9518653" y="2447925"/>
            <a:ext cx="607483" cy="425450"/>
          </a:xfrm>
          <a:custGeom>
            <a:avLst/>
            <a:gdLst>
              <a:gd name="T0" fmla="*/ 1341 w 3438"/>
              <a:gd name="T1" fmla="*/ 2598 h 3213"/>
              <a:gd name="T2" fmla="*/ 641 w 3438"/>
              <a:gd name="T3" fmla="*/ 2792 h 3213"/>
              <a:gd name="T4" fmla="*/ 628 w 3438"/>
              <a:gd name="T5" fmla="*/ 2699 h 3213"/>
              <a:gd name="T6" fmla="*/ 1314 w 3438"/>
              <a:gd name="T7" fmla="*/ 2212 h 3213"/>
              <a:gd name="T8" fmla="*/ 1303 w 3438"/>
              <a:gd name="T9" fmla="*/ 2302 h 3213"/>
              <a:gd name="T10" fmla="*/ 535 w 3438"/>
              <a:gd name="T11" fmla="*/ 2429 h 3213"/>
              <a:gd name="T12" fmla="*/ 1291 w 3438"/>
              <a:gd name="T13" fmla="*/ 2200 h 3213"/>
              <a:gd name="T14" fmla="*/ 1428 w 3438"/>
              <a:gd name="T15" fmla="*/ 1955 h 3213"/>
              <a:gd name="T16" fmla="*/ 490 w 3438"/>
              <a:gd name="T17" fmla="*/ 2212 h 3213"/>
              <a:gd name="T18" fmla="*/ 477 w 3438"/>
              <a:gd name="T19" fmla="*/ 2119 h 3213"/>
              <a:gd name="T20" fmla="*/ 1334 w 3438"/>
              <a:gd name="T21" fmla="*/ 1588 h 3213"/>
              <a:gd name="T22" fmla="*/ 1323 w 3438"/>
              <a:gd name="T23" fmla="*/ 1678 h 3213"/>
              <a:gd name="T24" fmla="*/ 384 w 3438"/>
              <a:gd name="T25" fmla="*/ 1849 h 3213"/>
              <a:gd name="T26" fmla="*/ 1311 w 3438"/>
              <a:gd name="T27" fmla="*/ 1575 h 3213"/>
              <a:gd name="T28" fmla="*/ 1356 w 3438"/>
              <a:gd name="T29" fmla="*/ 979 h 3213"/>
              <a:gd name="T30" fmla="*/ 1514 w 3438"/>
              <a:gd name="T31" fmla="*/ 1054 h 3213"/>
              <a:gd name="T32" fmla="*/ 1947 w 3438"/>
              <a:gd name="T33" fmla="*/ 2774 h 3213"/>
              <a:gd name="T34" fmla="*/ 1821 w 3438"/>
              <a:gd name="T35" fmla="*/ 2897 h 3213"/>
              <a:gd name="T36" fmla="*/ 482 w 3438"/>
              <a:gd name="T37" fmla="*/ 3180 h 3213"/>
              <a:gd name="T38" fmla="*/ 0 w 3438"/>
              <a:gd name="T39" fmla="*/ 1479 h 3213"/>
              <a:gd name="T40" fmla="*/ 75 w 3438"/>
              <a:gd name="T41" fmla="*/ 1321 h 3213"/>
              <a:gd name="T42" fmla="*/ 362 w 3438"/>
              <a:gd name="T43" fmla="*/ 1318 h 3213"/>
              <a:gd name="T44" fmla="*/ 505 w 3438"/>
              <a:gd name="T45" fmla="*/ 1407 h 3213"/>
              <a:gd name="T46" fmla="*/ 1083 w 3438"/>
              <a:gd name="T47" fmla="*/ 1241 h 3213"/>
              <a:gd name="T48" fmla="*/ 1129 w 3438"/>
              <a:gd name="T49" fmla="*/ 1071 h 3213"/>
              <a:gd name="T50" fmla="*/ 684 w 3438"/>
              <a:gd name="T51" fmla="*/ 969 h 3213"/>
              <a:gd name="T52" fmla="*/ 653 w 3438"/>
              <a:gd name="T53" fmla="*/ 1049 h 3213"/>
              <a:gd name="T54" fmla="*/ 739 w 3438"/>
              <a:gd name="T55" fmla="*/ 1054 h 3213"/>
              <a:gd name="T56" fmla="*/ 717 w 3438"/>
              <a:gd name="T57" fmla="*/ 972 h 3213"/>
              <a:gd name="T58" fmla="*/ 779 w 3438"/>
              <a:gd name="T59" fmla="*/ 927 h 3213"/>
              <a:gd name="T60" fmla="*/ 834 w 3438"/>
              <a:gd name="T61" fmla="*/ 1017 h 3213"/>
              <a:gd name="T62" fmla="*/ 980 w 3438"/>
              <a:gd name="T63" fmla="*/ 1012 h 3213"/>
              <a:gd name="T64" fmla="*/ 1062 w 3438"/>
              <a:gd name="T65" fmla="*/ 1091 h 3213"/>
              <a:gd name="T66" fmla="*/ 1008 w 3438"/>
              <a:gd name="T67" fmla="*/ 1209 h 3213"/>
              <a:gd name="T68" fmla="*/ 452 w 3438"/>
              <a:gd name="T69" fmla="*/ 1317 h 3213"/>
              <a:gd name="T70" fmla="*/ 412 w 3438"/>
              <a:gd name="T71" fmla="*/ 1211 h 3213"/>
              <a:gd name="T72" fmla="*/ 541 w 3438"/>
              <a:gd name="T73" fmla="*/ 1116 h 3213"/>
              <a:gd name="T74" fmla="*/ 577 w 3438"/>
              <a:gd name="T75" fmla="*/ 1050 h 3213"/>
              <a:gd name="T76" fmla="*/ 622 w 3438"/>
              <a:gd name="T77" fmla="*/ 923 h 3213"/>
              <a:gd name="T78" fmla="*/ 881 w 3438"/>
              <a:gd name="T79" fmla="*/ 96 h 3213"/>
              <a:gd name="T80" fmla="*/ 1476 w 3438"/>
              <a:gd name="T81" fmla="*/ 382 h 3213"/>
              <a:gd name="T82" fmla="*/ 2171 w 3438"/>
              <a:gd name="T83" fmla="*/ 244 h 3213"/>
              <a:gd name="T84" fmla="*/ 2844 w 3438"/>
              <a:gd name="T85" fmla="*/ 94 h 3213"/>
              <a:gd name="T86" fmla="*/ 2925 w 3438"/>
              <a:gd name="T87" fmla="*/ 19 h 3213"/>
              <a:gd name="T88" fmla="*/ 3398 w 3438"/>
              <a:gd name="T89" fmla="*/ 594 h 3213"/>
              <a:gd name="T90" fmla="*/ 3438 w 3438"/>
              <a:gd name="T91" fmla="*/ 2846 h 3213"/>
              <a:gd name="T92" fmla="*/ 3342 w 3438"/>
              <a:gd name="T93" fmla="*/ 3034 h 3213"/>
              <a:gd name="T94" fmla="*/ 1857 w 3438"/>
              <a:gd name="T95" fmla="*/ 3032 h 3213"/>
              <a:gd name="T96" fmla="*/ 2050 w 3438"/>
              <a:gd name="T97" fmla="*/ 2886 h 3213"/>
              <a:gd name="T98" fmla="*/ 2084 w 3438"/>
              <a:gd name="T99" fmla="*/ 2646 h 3213"/>
              <a:gd name="T100" fmla="*/ 1563 w 3438"/>
              <a:gd name="T101" fmla="*/ 905 h 3213"/>
              <a:gd name="T102" fmla="*/ 1329 w 3438"/>
              <a:gd name="T103" fmla="*/ 841 h 3213"/>
              <a:gd name="T104" fmla="*/ 960 w 3438"/>
              <a:gd name="T105" fmla="*/ 869 h 3213"/>
              <a:gd name="T106" fmla="*/ 773 w 3438"/>
              <a:gd name="T107" fmla="*/ 767 h 3213"/>
              <a:gd name="T108" fmla="*/ 566 w 3438"/>
              <a:gd name="T109" fmla="*/ 791 h 3213"/>
              <a:gd name="T110" fmla="*/ 440 w 3438"/>
              <a:gd name="T111" fmla="*/ 960 h 3213"/>
              <a:gd name="T112" fmla="*/ 308 w 3438"/>
              <a:gd name="T113" fmla="*/ 1100 h 3213"/>
              <a:gd name="T114" fmla="*/ 348 w 3438"/>
              <a:gd name="T115" fmla="*/ 594 h 3213"/>
              <a:gd name="T116" fmla="*/ 821 w 3438"/>
              <a:gd name="T117" fmla="*/ 19 h 32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38"/>
              <a:gd name="T178" fmla="*/ 0 h 3213"/>
              <a:gd name="T179" fmla="*/ 3438 w 3438"/>
              <a:gd name="T180" fmla="*/ 3213 h 32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38" h="3213">
                <a:moveTo>
                  <a:pt x="1302" y="2524"/>
                </a:moveTo>
                <a:lnTo>
                  <a:pt x="1315" y="2528"/>
                </a:lnTo>
                <a:lnTo>
                  <a:pt x="1325" y="2538"/>
                </a:lnTo>
                <a:lnTo>
                  <a:pt x="1331" y="2550"/>
                </a:lnTo>
                <a:lnTo>
                  <a:pt x="1340" y="2585"/>
                </a:lnTo>
                <a:lnTo>
                  <a:pt x="1341" y="2598"/>
                </a:lnTo>
                <a:lnTo>
                  <a:pt x="1337" y="2611"/>
                </a:lnTo>
                <a:lnTo>
                  <a:pt x="1327" y="2621"/>
                </a:lnTo>
                <a:lnTo>
                  <a:pt x="1315" y="2627"/>
                </a:lnTo>
                <a:lnTo>
                  <a:pt x="667" y="2796"/>
                </a:lnTo>
                <a:lnTo>
                  <a:pt x="653" y="2796"/>
                </a:lnTo>
                <a:lnTo>
                  <a:pt x="641" y="2792"/>
                </a:lnTo>
                <a:lnTo>
                  <a:pt x="630" y="2784"/>
                </a:lnTo>
                <a:lnTo>
                  <a:pt x="624" y="2770"/>
                </a:lnTo>
                <a:lnTo>
                  <a:pt x="616" y="2737"/>
                </a:lnTo>
                <a:lnTo>
                  <a:pt x="615" y="2722"/>
                </a:lnTo>
                <a:lnTo>
                  <a:pt x="619" y="2710"/>
                </a:lnTo>
                <a:lnTo>
                  <a:pt x="628" y="2699"/>
                </a:lnTo>
                <a:lnTo>
                  <a:pt x="641" y="2694"/>
                </a:lnTo>
                <a:lnTo>
                  <a:pt x="1289" y="2525"/>
                </a:lnTo>
                <a:lnTo>
                  <a:pt x="1302" y="2524"/>
                </a:lnTo>
                <a:close/>
                <a:moveTo>
                  <a:pt x="1291" y="2200"/>
                </a:moveTo>
                <a:lnTo>
                  <a:pt x="1303" y="2204"/>
                </a:lnTo>
                <a:lnTo>
                  <a:pt x="1314" y="2212"/>
                </a:lnTo>
                <a:lnTo>
                  <a:pt x="1320" y="2225"/>
                </a:lnTo>
                <a:lnTo>
                  <a:pt x="1328" y="2259"/>
                </a:lnTo>
                <a:lnTo>
                  <a:pt x="1329" y="2274"/>
                </a:lnTo>
                <a:lnTo>
                  <a:pt x="1325" y="2286"/>
                </a:lnTo>
                <a:lnTo>
                  <a:pt x="1316" y="2297"/>
                </a:lnTo>
                <a:lnTo>
                  <a:pt x="1303" y="2302"/>
                </a:lnTo>
                <a:lnTo>
                  <a:pt x="588" y="2489"/>
                </a:lnTo>
                <a:lnTo>
                  <a:pt x="573" y="2490"/>
                </a:lnTo>
                <a:lnTo>
                  <a:pt x="560" y="2486"/>
                </a:lnTo>
                <a:lnTo>
                  <a:pt x="551" y="2476"/>
                </a:lnTo>
                <a:lnTo>
                  <a:pt x="545" y="2464"/>
                </a:lnTo>
                <a:lnTo>
                  <a:pt x="535" y="2429"/>
                </a:lnTo>
                <a:lnTo>
                  <a:pt x="534" y="2416"/>
                </a:lnTo>
                <a:lnTo>
                  <a:pt x="540" y="2403"/>
                </a:lnTo>
                <a:lnTo>
                  <a:pt x="548" y="2393"/>
                </a:lnTo>
                <a:lnTo>
                  <a:pt x="560" y="2386"/>
                </a:lnTo>
                <a:lnTo>
                  <a:pt x="1276" y="2200"/>
                </a:lnTo>
                <a:lnTo>
                  <a:pt x="1291" y="2200"/>
                </a:lnTo>
                <a:close/>
                <a:moveTo>
                  <a:pt x="1390" y="1881"/>
                </a:moveTo>
                <a:lnTo>
                  <a:pt x="1403" y="1886"/>
                </a:lnTo>
                <a:lnTo>
                  <a:pt x="1413" y="1895"/>
                </a:lnTo>
                <a:lnTo>
                  <a:pt x="1419" y="1907"/>
                </a:lnTo>
                <a:lnTo>
                  <a:pt x="1428" y="1942"/>
                </a:lnTo>
                <a:lnTo>
                  <a:pt x="1428" y="1955"/>
                </a:lnTo>
                <a:lnTo>
                  <a:pt x="1424" y="1968"/>
                </a:lnTo>
                <a:lnTo>
                  <a:pt x="1416" y="1978"/>
                </a:lnTo>
                <a:lnTo>
                  <a:pt x="1403" y="1985"/>
                </a:lnTo>
                <a:lnTo>
                  <a:pt x="517" y="2215"/>
                </a:lnTo>
                <a:lnTo>
                  <a:pt x="502" y="2216"/>
                </a:lnTo>
                <a:lnTo>
                  <a:pt x="490" y="2212"/>
                </a:lnTo>
                <a:lnTo>
                  <a:pt x="479" y="2203"/>
                </a:lnTo>
                <a:lnTo>
                  <a:pt x="474" y="2190"/>
                </a:lnTo>
                <a:lnTo>
                  <a:pt x="465" y="2156"/>
                </a:lnTo>
                <a:lnTo>
                  <a:pt x="464" y="2142"/>
                </a:lnTo>
                <a:lnTo>
                  <a:pt x="469" y="2130"/>
                </a:lnTo>
                <a:lnTo>
                  <a:pt x="477" y="2119"/>
                </a:lnTo>
                <a:lnTo>
                  <a:pt x="490" y="2113"/>
                </a:lnTo>
                <a:lnTo>
                  <a:pt x="1376" y="1882"/>
                </a:lnTo>
                <a:lnTo>
                  <a:pt x="1390" y="1881"/>
                </a:lnTo>
                <a:close/>
                <a:moveTo>
                  <a:pt x="1311" y="1575"/>
                </a:moveTo>
                <a:lnTo>
                  <a:pt x="1323" y="1579"/>
                </a:lnTo>
                <a:lnTo>
                  <a:pt x="1334" y="1588"/>
                </a:lnTo>
                <a:lnTo>
                  <a:pt x="1340" y="1601"/>
                </a:lnTo>
                <a:lnTo>
                  <a:pt x="1348" y="1634"/>
                </a:lnTo>
                <a:lnTo>
                  <a:pt x="1349" y="1649"/>
                </a:lnTo>
                <a:lnTo>
                  <a:pt x="1345" y="1661"/>
                </a:lnTo>
                <a:lnTo>
                  <a:pt x="1336" y="1672"/>
                </a:lnTo>
                <a:lnTo>
                  <a:pt x="1323" y="1678"/>
                </a:lnTo>
                <a:lnTo>
                  <a:pt x="437" y="1909"/>
                </a:lnTo>
                <a:lnTo>
                  <a:pt x="423" y="1910"/>
                </a:lnTo>
                <a:lnTo>
                  <a:pt x="410" y="1904"/>
                </a:lnTo>
                <a:lnTo>
                  <a:pt x="400" y="1896"/>
                </a:lnTo>
                <a:lnTo>
                  <a:pt x="394" y="1883"/>
                </a:lnTo>
                <a:lnTo>
                  <a:pt x="384" y="1849"/>
                </a:lnTo>
                <a:lnTo>
                  <a:pt x="384" y="1836"/>
                </a:lnTo>
                <a:lnTo>
                  <a:pt x="389" y="1822"/>
                </a:lnTo>
                <a:lnTo>
                  <a:pt x="398" y="1813"/>
                </a:lnTo>
                <a:lnTo>
                  <a:pt x="410" y="1806"/>
                </a:lnTo>
                <a:lnTo>
                  <a:pt x="1296" y="1575"/>
                </a:lnTo>
                <a:lnTo>
                  <a:pt x="1311" y="1575"/>
                </a:lnTo>
                <a:close/>
                <a:moveTo>
                  <a:pt x="1422" y="1360"/>
                </a:moveTo>
                <a:lnTo>
                  <a:pt x="229" y="1671"/>
                </a:lnTo>
                <a:lnTo>
                  <a:pt x="584" y="3036"/>
                </a:lnTo>
                <a:lnTo>
                  <a:pt x="1777" y="2726"/>
                </a:lnTo>
                <a:lnTo>
                  <a:pt x="1422" y="1360"/>
                </a:lnTo>
                <a:close/>
                <a:moveTo>
                  <a:pt x="1356" y="979"/>
                </a:moveTo>
                <a:lnTo>
                  <a:pt x="1388" y="980"/>
                </a:lnTo>
                <a:lnTo>
                  <a:pt x="1417" y="985"/>
                </a:lnTo>
                <a:lnTo>
                  <a:pt x="1445" y="996"/>
                </a:lnTo>
                <a:lnTo>
                  <a:pt x="1471" y="1011"/>
                </a:lnTo>
                <a:lnTo>
                  <a:pt x="1494" y="1031"/>
                </a:lnTo>
                <a:lnTo>
                  <a:pt x="1514" y="1054"/>
                </a:lnTo>
                <a:lnTo>
                  <a:pt x="1529" y="1081"/>
                </a:lnTo>
                <a:lnTo>
                  <a:pt x="1540" y="1110"/>
                </a:lnTo>
                <a:lnTo>
                  <a:pt x="1948" y="2682"/>
                </a:lnTo>
                <a:lnTo>
                  <a:pt x="1953" y="2713"/>
                </a:lnTo>
                <a:lnTo>
                  <a:pt x="1952" y="2743"/>
                </a:lnTo>
                <a:lnTo>
                  <a:pt x="1947" y="2774"/>
                </a:lnTo>
                <a:lnTo>
                  <a:pt x="1936" y="2802"/>
                </a:lnTo>
                <a:lnTo>
                  <a:pt x="1921" y="2828"/>
                </a:lnTo>
                <a:lnTo>
                  <a:pt x="1901" y="2851"/>
                </a:lnTo>
                <a:lnTo>
                  <a:pt x="1878" y="2871"/>
                </a:lnTo>
                <a:lnTo>
                  <a:pt x="1851" y="2885"/>
                </a:lnTo>
                <a:lnTo>
                  <a:pt x="1821" y="2897"/>
                </a:lnTo>
                <a:lnTo>
                  <a:pt x="628" y="3208"/>
                </a:lnTo>
                <a:lnTo>
                  <a:pt x="597" y="3213"/>
                </a:lnTo>
                <a:lnTo>
                  <a:pt x="566" y="3212"/>
                </a:lnTo>
                <a:lnTo>
                  <a:pt x="537" y="3207"/>
                </a:lnTo>
                <a:lnTo>
                  <a:pt x="508" y="3196"/>
                </a:lnTo>
                <a:lnTo>
                  <a:pt x="482" y="3180"/>
                </a:lnTo>
                <a:lnTo>
                  <a:pt x="459" y="3161"/>
                </a:lnTo>
                <a:lnTo>
                  <a:pt x="440" y="3138"/>
                </a:lnTo>
                <a:lnTo>
                  <a:pt x="424" y="3111"/>
                </a:lnTo>
                <a:lnTo>
                  <a:pt x="414" y="3081"/>
                </a:lnTo>
                <a:lnTo>
                  <a:pt x="5" y="1510"/>
                </a:lnTo>
                <a:lnTo>
                  <a:pt x="0" y="1479"/>
                </a:lnTo>
                <a:lnTo>
                  <a:pt x="1" y="1448"/>
                </a:lnTo>
                <a:lnTo>
                  <a:pt x="6" y="1418"/>
                </a:lnTo>
                <a:lnTo>
                  <a:pt x="18" y="1390"/>
                </a:lnTo>
                <a:lnTo>
                  <a:pt x="32" y="1364"/>
                </a:lnTo>
                <a:lnTo>
                  <a:pt x="52" y="1341"/>
                </a:lnTo>
                <a:lnTo>
                  <a:pt x="75" y="1321"/>
                </a:lnTo>
                <a:lnTo>
                  <a:pt x="102" y="1307"/>
                </a:lnTo>
                <a:lnTo>
                  <a:pt x="132" y="1295"/>
                </a:lnTo>
                <a:lnTo>
                  <a:pt x="340" y="1241"/>
                </a:lnTo>
                <a:lnTo>
                  <a:pt x="343" y="1266"/>
                </a:lnTo>
                <a:lnTo>
                  <a:pt x="349" y="1291"/>
                </a:lnTo>
                <a:lnTo>
                  <a:pt x="362" y="1318"/>
                </a:lnTo>
                <a:lnTo>
                  <a:pt x="378" y="1343"/>
                </a:lnTo>
                <a:lnTo>
                  <a:pt x="399" y="1363"/>
                </a:lnTo>
                <a:lnTo>
                  <a:pt x="423" y="1381"/>
                </a:lnTo>
                <a:lnTo>
                  <a:pt x="448" y="1393"/>
                </a:lnTo>
                <a:lnTo>
                  <a:pt x="476" y="1402"/>
                </a:lnTo>
                <a:lnTo>
                  <a:pt x="505" y="1407"/>
                </a:lnTo>
                <a:lnTo>
                  <a:pt x="535" y="1407"/>
                </a:lnTo>
                <a:lnTo>
                  <a:pt x="566" y="1401"/>
                </a:lnTo>
                <a:lnTo>
                  <a:pt x="1004" y="1287"/>
                </a:lnTo>
                <a:lnTo>
                  <a:pt x="1033" y="1276"/>
                </a:lnTo>
                <a:lnTo>
                  <a:pt x="1061" y="1261"/>
                </a:lnTo>
                <a:lnTo>
                  <a:pt x="1083" y="1241"/>
                </a:lnTo>
                <a:lnTo>
                  <a:pt x="1103" y="1218"/>
                </a:lnTo>
                <a:lnTo>
                  <a:pt x="1118" y="1192"/>
                </a:lnTo>
                <a:lnTo>
                  <a:pt x="1128" y="1164"/>
                </a:lnTo>
                <a:lnTo>
                  <a:pt x="1135" y="1134"/>
                </a:lnTo>
                <a:lnTo>
                  <a:pt x="1135" y="1103"/>
                </a:lnTo>
                <a:lnTo>
                  <a:pt x="1129" y="1071"/>
                </a:lnTo>
                <a:lnTo>
                  <a:pt x="1124" y="1054"/>
                </a:lnTo>
                <a:lnTo>
                  <a:pt x="1117" y="1038"/>
                </a:lnTo>
                <a:lnTo>
                  <a:pt x="1325" y="984"/>
                </a:lnTo>
                <a:lnTo>
                  <a:pt x="1356" y="979"/>
                </a:lnTo>
                <a:close/>
                <a:moveTo>
                  <a:pt x="701" y="967"/>
                </a:moveTo>
                <a:lnTo>
                  <a:pt x="684" y="969"/>
                </a:lnTo>
                <a:lnTo>
                  <a:pt x="669" y="976"/>
                </a:lnTo>
                <a:lnTo>
                  <a:pt x="656" y="987"/>
                </a:lnTo>
                <a:lnTo>
                  <a:pt x="648" y="1001"/>
                </a:lnTo>
                <a:lnTo>
                  <a:pt x="645" y="1016"/>
                </a:lnTo>
                <a:lnTo>
                  <a:pt x="646" y="1034"/>
                </a:lnTo>
                <a:lnTo>
                  <a:pt x="653" y="1049"/>
                </a:lnTo>
                <a:lnTo>
                  <a:pt x="664" y="1061"/>
                </a:lnTo>
                <a:lnTo>
                  <a:pt x="678" y="1070"/>
                </a:lnTo>
                <a:lnTo>
                  <a:pt x="694" y="1073"/>
                </a:lnTo>
                <a:lnTo>
                  <a:pt x="711" y="1072"/>
                </a:lnTo>
                <a:lnTo>
                  <a:pt x="726" y="1064"/>
                </a:lnTo>
                <a:lnTo>
                  <a:pt x="739" y="1054"/>
                </a:lnTo>
                <a:lnTo>
                  <a:pt x="747" y="1039"/>
                </a:lnTo>
                <a:lnTo>
                  <a:pt x="750" y="1024"/>
                </a:lnTo>
                <a:lnTo>
                  <a:pt x="748" y="1007"/>
                </a:lnTo>
                <a:lnTo>
                  <a:pt x="742" y="991"/>
                </a:lnTo>
                <a:lnTo>
                  <a:pt x="730" y="979"/>
                </a:lnTo>
                <a:lnTo>
                  <a:pt x="717" y="972"/>
                </a:lnTo>
                <a:lnTo>
                  <a:pt x="701" y="967"/>
                </a:lnTo>
                <a:close/>
                <a:moveTo>
                  <a:pt x="692" y="896"/>
                </a:moveTo>
                <a:lnTo>
                  <a:pt x="716" y="897"/>
                </a:lnTo>
                <a:lnTo>
                  <a:pt x="739" y="904"/>
                </a:lnTo>
                <a:lnTo>
                  <a:pt x="761" y="913"/>
                </a:lnTo>
                <a:lnTo>
                  <a:pt x="779" y="927"/>
                </a:lnTo>
                <a:lnTo>
                  <a:pt x="795" y="944"/>
                </a:lnTo>
                <a:lnTo>
                  <a:pt x="807" y="964"/>
                </a:lnTo>
                <a:lnTo>
                  <a:pt x="817" y="988"/>
                </a:lnTo>
                <a:lnTo>
                  <a:pt x="817" y="989"/>
                </a:lnTo>
                <a:lnTo>
                  <a:pt x="823" y="1005"/>
                </a:lnTo>
                <a:lnTo>
                  <a:pt x="834" y="1017"/>
                </a:lnTo>
                <a:lnTo>
                  <a:pt x="848" y="1025"/>
                </a:lnTo>
                <a:lnTo>
                  <a:pt x="864" y="1029"/>
                </a:lnTo>
                <a:lnTo>
                  <a:pt x="880" y="1027"/>
                </a:lnTo>
                <a:lnTo>
                  <a:pt x="933" y="1013"/>
                </a:lnTo>
                <a:lnTo>
                  <a:pt x="957" y="1010"/>
                </a:lnTo>
                <a:lnTo>
                  <a:pt x="980" y="1012"/>
                </a:lnTo>
                <a:lnTo>
                  <a:pt x="1002" y="1020"/>
                </a:lnTo>
                <a:lnTo>
                  <a:pt x="1022" y="1031"/>
                </a:lnTo>
                <a:lnTo>
                  <a:pt x="1039" y="1047"/>
                </a:lnTo>
                <a:lnTo>
                  <a:pt x="1052" y="1067"/>
                </a:lnTo>
                <a:lnTo>
                  <a:pt x="1061" y="1088"/>
                </a:lnTo>
                <a:lnTo>
                  <a:pt x="1062" y="1091"/>
                </a:lnTo>
                <a:lnTo>
                  <a:pt x="1065" y="1115"/>
                </a:lnTo>
                <a:lnTo>
                  <a:pt x="1063" y="1137"/>
                </a:lnTo>
                <a:lnTo>
                  <a:pt x="1055" y="1159"/>
                </a:lnTo>
                <a:lnTo>
                  <a:pt x="1044" y="1179"/>
                </a:lnTo>
                <a:lnTo>
                  <a:pt x="1028" y="1197"/>
                </a:lnTo>
                <a:lnTo>
                  <a:pt x="1008" y="1209"/>
                </a:lnTo>
                <a:lnTo>
                  <a:pt x="987" y="1219"/>
                </a:lnTo>
                <a:lnTo>
                  <a:pt x="542" y="1335"/>
                </a:lnTo>
                <a:lnTo>
                  <a:pt x="518" y="1338"/>
                </a:lnTo>
                <a:lnTo>
                  <a:pt x="494" y="1336"/>
                </a:lnTo>
                <a:lnTo>
                  <a:pt x="472" y="1328"/>
                </a:lnTo>
                <a:lnTo>
                  <a:pt x="452" y="1317"/>
                </a:lnTo>
                <a:lnTo>
                  <a:pt x="435" y="1301"/>
                </a:lnTo>
                <a:lnTo>
                  <a:pt x="422" y="1281"/>
                </a:lnTo>
                <a:lnTo>
                  <a:pt x="414" y="1260"/>
                </a:lnTo>
                <a:lnTo>
                  <a:pt x="414" y="1257"/>
                </a:lnTo>
                <a:lnTo>
                  <a:pt x="409" y="1233"/>
                </a:lnTo>
                <a:lnTo>
                  <a:pt x="412" y="1211"/>
                </a:lnTo>
                <a:lnTo>
                  <a:pt x="419" y="1189"/>
                </a:lnTo>
                <a:lnTo>
                  <a:pt x="430" y="1169"/>
                </a:lnTo>
                <a:lnTo>
                  <a:pt x="446" y="1151"/>
                </a:lnTo>
                <a:lnTo>
                  <a:pt x="466" y="1139"/>
                </a:lnTo>
                <a:lnTo>
                  <a:pt x="488" y="1129"/>
                </a:lnTo>
                <a:lnTo>
                  <a:pt x="541" y="1116"/>
                </a:lnTo>
                <a:lnTo>
                  <a:pt x="556" y="1109"/>
                </a:lnTo>
                <a:lnTo>
                  <a:pt x="568" y="1098"/>
                </a:lnTo>
                <a:lnTo>
                  <a:pt x="576" y="1084"/>
                </a:lnTo>
                <a:lnTo>
                  <a:pt x="579" y="1069"/>
                </a:lnTo>
                <a:lnTo>
                  <a:pt x="578" y="1052"/>
                </a:lnTo>
                <a:lnTo>
                  <a:pt x="577" y="1050"/>
                </a:lnTo>
                <a:lnTo>
                  <a:pt x="574" y="1026"/>
                </a:lnTo>
                <a:lnTo>
                  <a:pt x="575" y="1002"/>
                </a:lnTo>
                <a:lnTo>
                  <a:pt x="580" y="979"/>
                </a:lnTo>
                <a:lnTo>
                  <a:pt x="591" y="958"/>
                </a:lnTo>
                <a:lnTo>
                  <a:pt x="604" y="938"/>
                </a:lnTo>
                <a:lnTo>
                  <a:pt x="622" y="923"/>
                </a:lnTo>
                <a:lnTo>
                  <a:pt x="642" y="910"/>
                </a:lnTo>
                <a:lnTo>
                  <a:pt x="665" y="902"/>
                </a:lnTo>
                <a:lnTo>
                  <a:pt x="668" y="901"/>
                </a:lnTo>
                <a:lnTo>
                  <a:pt x="692" y="896"/>
                </a:lnTo>
                <a:close/>
                <a:moveTo>
                  <a:pt x="902" y="94"/>
                </a:moveTo>
                <a:lnTo>
                  <a:pt x="881" y="96"/>
                </a:lnTo>
                <a:lnTo>
                  <a:pt x="862" y="103"/>
                </a:lnTo>
                <a:lnTo>
                  <a:pt x="844" y="114"/>
                </a:lnTo>
                <a:lnTo>
                  <a:pt x="828" y="130"/>
                </a:lnTo>
                <a:lnTo>
                  <a:pt x="737" y="244"/>
                </a:lnTo>
                <a:lnTo>
                  <a:pt x="1560" y="244"/>
                </a:lnTo>
                <a:lnTo>
                  <a:pt x="1476" y="382"/>
                </a:lnTo>
                <a:lnTo>
                  <a:pt x="627" y="382"/>
                </a:lnTo>
                <a:lnTo>
                  <a:pt x="502" y="539"/>
                </a:lnTo>
                <a:lnTo>
                  <a:pt x="3244" y="539"/>
                </a:lnTo>
                <a:lnTo>
                  <a:pt x="3119" y="382"/>
                </a:lnTo>
                <a:lnTo>
                  <a:pt x="2218" y="382"/>
                </a:lnTo>
                <a:lnTo>
                  <a:pt x="2171" y="244"/>
                </a:lnTo>
                <a:lnTo>
                  <a:pt x="3010" y="244"/>
                </a:lnTo>
                <a:lnTo>
                  <a:pt x="2918" y="130"/>
                </a:lnTo>
                <a:lnTo>
                  <a:pt x="2903" y="114"/>
                </a:lnTo>
                <a:lnTo>
                  <a:pt x="2885" y="103"/>
                </a:lnTo>
                <a:lnTo>
                  <a:pt x="2865" y="96"/>
                </a:lnTo>
                <a:lnTo>
                  <a:pt x="2844" y="94"/>
                </a:lnTo>
                <a:lnTo>
                  <a:pt x="902" y="94"/>
                </a:lnTo>
                <a:close/>
                <a:moveTo>
                  <a:pt x="902" y="0"/>
                </a:moveTo>
                <a:lnTo>
                  <a:pt x="2844" y="0"/>
                </a:lnTo>
                <a:lnTo>
                  <a:pt x="2872" y="2"/>
                </a:lnTo>
                <a:lnTo>
                  <a:pt x="2899" y="9"/>
                </a:lnTo>
                <a:lnTo>
                  <a:pt x="2925" y="19"/>
                </a:lnTo>
                <a:lnTo>
                  <a:pt x="2949" y="33"/>
                </a:lnTo>
                <a:lnTo>
                  <a:pt x="2971" y="50"/>
                </a:lnTo>
                <a:lnTo>
                  <a:pt x="2991" y="71"/>
                </a:lnTo>
                <a:lnTo>
                  <a:pt x="3366" y="543"/>
                </a:lnTo>
                <a:lnTo>
                  <a:pt x="3383" y="567"/>
                </a:lnTo>
                <a:lnTo>
                  <a:pt x="3398" y="594"/>
                </a:lnTo>
                <a:lnTo>
                  <a:pt x="3411" y="624"/>
                </a:lnTo>
                <a:lnTo>
                  <a:pt x="3422" y="655"/>
                </a:lnTo>
                <a:lnTo>
                  <a:pt x="3431" y="688"/>
                </a:lnTo>
                <a:lnTo>
                  <a:pt x="3436" y="719"/>
                </a:lnTo>
                <a:lnTo>
                  <a:pt x="3438" y="747"/>
                </a:lnTo>
                <a:lnTo>
                  <a:pt x="3438" y="2846"/>
                </a:lnTo>
                <a:lnTo>
                  <a:pt x="3435" y="2883"/>
                </a:lnTo>
                <a:lnTo>
                  <a:pt x="3427" y="2920"/>
                </a:lnTo>
                <a:lnTo>
                  <a:pt x="3412" y="2953"/>
                </a:lnTo>
                <a:lnTo>
                  <a:pt x="3393" y="2984"/>
                </a:lnTo>
                <a:lnTo>
                  <a:pt x="3369" y="3011"/>
                </a:lnTo>
                <a:lnTo>
                  <a:pt x="3342" y="3034"/>
                </a:lnTo>
                <a:lnTo>
                  <a:pt x="3312" y="3054"/>
                </a:lnTo>
                <a:lnTo>
                  <a:pt x="3278" y="3068"/>
                </a:lnTo>
                <a:lnTo>
                  <a:pt x="3242" y="3077"/>
                </a:lnTo>
                <a:lnTo>
                  <a:pt x="3205" y="3080"/>
                </a:lnTo>
                <a:lnTo>
                  <a:pt x="1675" y="3080"/>
                </a:lnTo>
                <a:lnTo>
                  <a:pt x="1857" y="3032"/>
                </a:lnTo>
                <a:lnTo>
                  <a:pt x="1897" y="3019"/>
                </a:lnTo>
                <a:lnTo>
                  <a:pt x="1934" y="3001"/>
                </a:lnTo>
                <a:lnTo>
                  <a:pt x="1968" y="2979"/>
                </a:lnTo>
                <a:lnTo>
                  <a:pt x="1999" y="2952"/>
                </a:lnTo>
                <a:lnTo>
                  <a:pt x="2026" y="2921"/>
                </a:lnTo>
                <a:lnTo>
                  <a:pt x="2050" y="2886"/>
                </a:lnTo>
                <a:lnTo>
                  <a:pt x="2069" y="2849"/>
                </a:lnTo>
                <a:lnTo>
                  <a:pt x="2083" y="2810"/>
                </a:lnTo>
                <a:lnTo>
                  <a:pt x="2091" y="2769"/>
                </a:lnTo>
                <a:lnTo>
                  <a:pt x="2094" y="2729"/>
                </a:lnTo>
                <a:lnTo>
                  <a:pt x="2091" y="2687"/>
                </a:lnTo>
                <a:lnTo>
                  <a:pt x="2084" y="2646"/>
                </a:lnTo>
                <a:lnTo>
                  <a:pt x="1675" y="1075"/>
                </a:lnTo>
                <a:lnTo>
                  <a:pt x="1662" y="1035"/>
                </a:lnTo>
                <a:lnTo>
                  <a:pt x="1644" y="997"/>
                </a:lnTo>
                <a:lnTo>
                  <a:pt x="1621" y="962"/>
                </a:lnTo>
                <a:lnTo>
                  <a:pt x="1594" y="932"/>
                </a:lnTo>
                <a:lnTo>
                  <a:pt x="1563" y="905"/>
                </a:lnTo>
                <a:lnTo>
                  <a:pt x="1529" y="882"/>
                </a:lnTo>
                <a:lnTo>
                  <a:pt x="1492" y="863"/>
                </a:lnTo>
                <a:lnTo>
                  <a:pt x="1453" y="849"/>
                </a:lnTo>
                <a:lnTo>
                  <a:pt x="1412" y="841"/>
                </a:lnTo>
                <a:lnTo>
                  <a:pt x="1369" y="838"/>
                </a:lnTo>
                <a:lnTo>
                  <a:pt x="1329" y="841"/>
                </a:lnTo>
                <a:lnTo>
                  <a:pt x="1290" y="848"/>
                </a:lnTo>
                <a:lnTo>
                  <a:pt x="1081" y="903"/>
                </a:lnTo>
                <a:lnTo>
                  <a:pt x="1053" y="889"/>
                </a:lnTo>
                <a:lnTo>
                  <a:pt x="1023" y="879"/>
                </a:lnTo>
                <a:lnTo>
                  <a:pt x="992" y="871"/>
                </a:lnTo>
                <a:lnTo>
                  <a:pt x="960" y="869"/>
                </a:lnTo>
                <a:lnTo>
                  <a:pt x="917" y="873"/>
                </a:lnTo>
                <a:lnTo>
                  <a:pt x="895" y="844"/>
                </a:lnTo>
                <a:lnTo>
                  <a:pt x="869" y="819"/>
                </a:lnTo>
                <a:lnTo>
                  <a:pt x="839" y="797"/>
                </a:lnTo>
                <a:lnTo>
                  <a:pt x="807" y="780"/>
                </a:lnTo>
                <a:lnTo>
                  <a:pt x="773" y="767"/>
                </a:lnTo>
                <a:lnTo>
                  <a:pt x="737" y="759"/>
                </a:lnTo>
                <a:lnTo>
                  <a:pt x="698" y="756"/>
                </a:lnTo>
                <a:lnTo>
                  <a:pt x="665" y="759"/>
                </a:lnTo>
                <a:lnTo>
                  <a:pt x="629" y="765"/>
                </a:lnTo>
                <a:lnTo>
                  <a:pt x="597" y="776"/>
                </a:lnTo>
                <a:lnTo>
                  <a:pt x="566" y="791"/>
                </a:lnTo>
                <a:lnTo>
                  <a:pt x="538" y="810"/>
                </a:lnTo>
                <a:lnTo>
                  <a:pt x="512" y="832"/>
                </a:lnTo>
                <a:lnTo>
                  <a:pt x="489" y="858"/>
                </a:lnTo>
                <a:lnTo>
                  <a:pt x="470" y="886"/>
                </a:lnTo>
                <a:lnTo>
                  <a:pt x="452" y="923"/>
                </a:lnTo>
                <a:lnTo>
                  <a:pt x="440" y="960"/>
                </a:lnTo>
                <a:lnTo>
                  <a:pt x="434" y="999"/>
                </a:lnTo>
                <a:lnTo>
                  <a:pt x="404" y="1012"/>
                </a:lnTo>
                <a:lnTo>
                  <a:pt x="376" y="1029"/>
                </a:lnTo>
                <a:lnTo>
                  <a:pt x="350" y="1049"/>
                </a:lnTo>
                <a:lnTo>
                  <a:pt x="328" y="1073"/>
                </a:lnTo>
                <a:lnTo>
                  <a:pt x="308" y="1100"/>
                </a:lnTo>
                <a:lnTo>
                  <a:pt x="308" y="754"/>
                </a:lnTo>
                <a:lnTo>
                  <a:pt x="310" y="722"/>
                </a:lnTo>
                <a:lnTo>
                  <a:pt x="316" y="690"/>
                </a:lnTo>
                <a:lnTo>
                  <a:pt x="324" y="658"/>
                </a:lnTo>
                <a:lnTo>
                  <a:pt x="335" y="625"/>
                </a:lnTo>
                <a:lnTo>
                  <a:pt x="348" y="594"/>
                </a:lnTo>
                <a:lnTo>
                  <a:pt x="364" y="567"/>
                </a:lnTo>
                <a:lnTo>
                  <a:pt x="380" y="543"/>
                </a:lnTo>
                <a:lnTo>
                  <a:pt x="755" y="71"/>
                </a:lnTo>
                <a:lnTo>
                  <a:pt x="775" y="50"/>
                </a:lnTo>
                <a:lnTo>
                  <a:pt x="797" y="33"/>
                </a:lnTo>
                <a:lnTo>
                  <a:pt x="821" y="19"/>
                </a:lnTo>
                <a:lnTo>
                  <a:pt x="847" y="9"/>
                </a:lnTo>
                <a:lnTo>
                  <a:pt x="874" y="2"/>
                </a:lnTo>
                <a:lnTo>
                  <a:pt x="902" y="0"/>
                </a:ln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80" tIns="34292" rIns="68580" bIns="34292"/>
          <a:lstStyle/>
          <a:p>
            <a:endParaRPr lang="en-US" altLang="en-US" sz="1300">
              <a:solidFill>
                <a:srgbClr val="002345"/>
              </a:solidFill>
              <a:ea typeface="MS PGothic" panose="020B0600070205080204" pitchFamily="34" charset="-128"/>
              <a:sym typeface="Arial" panose="020B0604020202020204" pitchFamily="34" charset="0"/>
            </a:endParaRPr>
          </a:p>
        </p:txBody>
      </p:sp>
      <p:pic>
        <p:nvPicPr>
          <p:cNvPr id="1031"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6600" y="3922718"/>
            <a:ext cx="4826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2" name="TextBox 1"/>
          <p:cNvSpPr>
            <a:spLocks noChangeArrowheads="1"/>
          </p:cNvSpPr>
          <p:nvPr/>
        </p:nvSpPr>
        <p:spPr bwMode="auto">
          <a:xfrm>
            <a:off x="4612220" y="466725"/>
            <a:ext cx="72707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ltLang="en-US" sz="1800">
              <a:solidFill>
                <a:srgbClr val="002345"/>
              </a:solidFill>
              <a:ea typeface="MS PGothic" panose="020B0600070205080204" pitchFamily="34" charset="-128"/>
              <a:sym typeface="Arial" panose="020B0604020202020204" pitchFamily="34" charset="0"/>
            </a:endParaRPr>
          </a:p>
        </p:txBody>
      </p:sp>
      <p:pic>
        <p:nvPicPr>
          <p:cNvPr id="1033" name="Picture 9" descr="inn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3" y="-22225"/>
            <a:ext cx="12189883"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2"/>
          <p:cNvSpPr>
            <a:spLocks noChangeArrowheads="1"/>
          </p:cNvSpPr>
          <p:nvPr/>
        </p:nvSpPr>
        <p:spPr bwMode="auto">
          <a:xfrm>
            <a:off x="364069" y="-12700"/>
            <a:ext cx="11311467"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fr-FR" altLang="en-US" sz="2000" noProof="0" dirty="0">
                <a:solidFill>
                  <a:srgbClr val="002345"/>
                </a:solidFill>
                <a:latin typeface="Calibri" panose="020F0502020204030204" pitchFamily="34" charset="0"/>
                <a:ea typeface="MS PGothic" panose="020B0600070205080204" pitchFamily="34" charset="-128"/>
                <a:sym typeface="Calibri" panose="020F0502020204030204" pitchFamily="34" charset="0"/>
              </a:rPr>
              <a:t>Nouveau cadre de passation des marchés de la Banque Mondiale: Formation des Emprunteurs</a:t>
            </a:r>
          </a:p>
          <a:p>
            <a:pPr algn="ctr"/>
            <a:r>
              <a:rPr lang="fr-FR" altLang="en-US" sz="2000" noProof="0" dirty="0">
                <a:solidFill>
                  <a:schemeClr val="bg1"/>
                </a:solidFill>
                <a:latin typeface="Calibri" panose="020F0502020204030204" pitchFamily="34" charset="0"/>
                <a:ea typeface="MS PGothic" panose="020B0600070205080204" pitchFamily="34" charset="-128"/>
                <a:sym typeface="Calibri" panose="020F0502020204030204" pitchFamily="34" charset="0"/>
              </a:rPr>
              <a:t>Session : Méthodes de sélection des Fournitures, Travaux et Services autres</a:t>
            </a:r>
            <a:r>
              <a:rPr lang="fr-FR" altLang="en-US" sz="2000" baseline="0" noProof="0" dirty="0">
                <a:solidFill>
                  <a:schemeClr val="bg1"/>
                </a:solidFill>
                <a:latin typeface="Calibri" panose="020F0502020204030204" pitchFamily="34" charset="0"/>
                <a:ea typeface="MS PGothic" panose="020B0600070205080204" pitchFamily="34" charset="-128"/>
                <a:sym typeface="Calibri" panose="020F0502020204030204" pitchFamily="34" charset="0"/>
              </a:rPr>
              <a:t> que Consultants</a:t>
            </a:r>
            <a:endParaRPr lang="fr-FR" altLang="en-US" sz="2000" noProof="0" dirty="0">
              <a:solidFill>
                <a:schemeClr val="bg1"/>
              </a:solidFill>
              <a:latin typeface="Calibri" panose="020F0502020204030204" pitchFamily="34" charset="0"/>
              <a:ea typeface="MS PGothic" panose="020B0600070205080204" pitchFamily="34" charset="-128"/>
              <a:sym typeface="Calibri" panose="020F0502020204030204" pitchFamily="34" charset="0"/>
            </a:endParaRPr>
          </a:p>
        </p:txBody>
      </p:sp>
      <p:sp>
        <p:nvSpPr>
          <p:cNvPr id="11" name="Slide Number Placeholder 5"/>
          <p:cNvSpPr>
            <a:spLocks noGrp="1"/>
          </p:cNvSpPr>
          <p:nvPr>
            <p:ph type="sldNum" sz="quarter" idx="4"/>
          </p:nvPr>
        </p:nvSpPr>
        <p:spPr>
          <a:xfrm>
            <a:off x="3973285" y="6266546"/>
            <a:ext cx="2743200" cy="365125"/>
          </a:xfrm>
          <a:prstGeom prst="rect">
            <a:avLst/>
          </a:prstGeom>
        </p:spPr>
        <p:txBody>
          <a:bodyPr/>
          <a:lstStyle/>
          <a:p>
            <a:pPr algn="ctr"/>
            <a:fld id="{FAA29671-56AE-4FCE-A387-1F9A11EBF766}" type="slidenum">
              <a:rPr lang="en-US" smtClean="0"/>
              <a:pPr algn="ctr"/>
              <a:t>‹#›</a:t>
            </a:fld>
            <a:endParaRPr lang="en-US" dirty="0"/>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5226" y="6189843"/>
            <a:ext cx="3622548" cy="601980"/>
          </a:xfrm>
          <a:prstGeom prst="rect">
            <a:avLst/>
          </a:prstGeom>
        </p:spPr>
      </p:pic>
    </p:spTree>
    <p:custDataLst>
      <p:tags r:id="rId4"/>
    </p:custDataLst>
    <p:extLst>
      <p:ext uri="{BB962C8B-B14F-4D97-AF65-F5344CB8AC3E}">
        <p14:creationId xmlns:p14="http://schemas.microsoft.com/office/powerpoint/2010/main" val="3194227086"/>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dt="0"/>
  <p:txStyles>
    <p:titleStyle>
      <a:lvl1pPr algn="l" rtl="0" eaLnBrk="1" fontAlgn="base" hangingPunct="1">
        <a:spcBef>
          <a:spcPct val="0"/>
        </a:spcBef>
        <a:spcAft>
          <a:spcPct val="0"/>
        </a:spcAft>
        <a:defRPr sz="2600" kern="1200">
          <a:solidFill>
            <a:schemeClr val="tx1"/>
          </a:solidFill>
          <a:latin typeface="+mj-lt"/>
          <a:ea typeface="+mj-ea"/>
          <a:cs typeface="+mj-cs"/>
          <a:sym typeface="MS PGothic" panose="020B0600070205080204" pitchFamily="34" charset="-128"/>
        </a:defRPr>
      </a:lvl1pPr>
      <a:lvl2pPr algn="l" rtl="0" eaLnBrk="1" fontAlgn="base" hangingPunct="1">
        <a:spcBef>
          <a:spcPct val="0"/>
        </a:spcBef>
        <a:spcAft>
          <a:spcPct val="0"/>
        </a:spcAft>
        <a:defRPr sz="2600">
          <a:solidFill>
            <a:schemeClr val="tx1"/>
          </a:solidFill>
          <a:latin typeface="Arial Bold" panose="020B0704020202020204" pitchFamily="34" charset="0"/>
          <a:ea typeface="MS PGothic" panose="020B0600070205080204" pitchFamily="34" charset="-128"/>
          <a:sym typeface="MS PGothic" panose="020B0600070205080204" pitchFamily="34" charset="-128"/>
        </a:defRPr>
      </a:lvl2pPr>
      <a:lvl3pPr algn="l" rtl="0" eaLnBrk="1" fontAlgn="base" hangingPunct="1">
        <a:spcBef>
          <a:spcPct val="0"/>
        </a:spcBef>
        <a:spcAft>
          <a:spcPct val="0"/>
        </a:spcAft>
        <a:defRPr sz="2600">
          <a:solidFill>
            <a:schemeClr val="tx1"/>
          </a:solidFill>
          <a:latin typeface="Arial Bold" panose="020B0704020202020204" pitchFamily="34" charset="0"/>
          <a:ea typeface="MS PGothic" panose="020B0600070205080204" pitchFamily="34" charset="-128"/>
          <a:sym typeface="MS PGothic" panose="020B0600070205080204" pitchFamily="34" charset="-128"/>
        </a:defRPr>
      </a:lvl3pPr>
      <a:lvl4pPr algn="l" rtl="0" eaLnBrk="1" fontAlgn="base" hangingPunct="1">
        <a:spcBef>
          <a:spcPct val="0"/>
        </a:spcBef>
        <a:spcAft>
          <a:spcPct val="0"/>
        </a:spcAft>
        <a:defRPr sz="2600">
          <a:solidFill>
            <a:schemeClr val="tx1"/>
          </a:solidFill>
          <a:latin typeface="Arial Bold" panose="020B0704020202020204" pitchFamily="34" charset="0"/>
          <a:ea typeface="MS PGothic" panose="020B0600070205080204" pitchFamily="34" charset="-128"/>
          <a:sym typeface="MS PGothic" panose="020B0600070205080204" pitchFamily="34" charset="-128"/>
        </a:defRPr>
      </a:lvl4pPr>
      <a:lvl5pPr algn="l" rtl="0" eaLnBrk="1" fontAlgn="base" hangingPunct="1">
        <a:spcBef>
          <a:spcPct val="0"/>
        </a:spcBef>
        <a:spcAft>
          <a:spcPct val="0"/>
        </a:spcAft>
        <a:defRPr sz="2600">
          <a:solidFill>
            <a:schemeClr val="tx1"/>
          </a:solidFill>
          <a:latin typeface="Arial Bold" panose="020B0704020202020204" pitchFamily="34" charset="0"/>
          <a:ea typeface="MS PGothic" panose="020B0600070205080204" pitchFamily="34" charset="-128"/>
          <a:sym typeface="MS PGothic" panose="020B0600070205080204" pitchFamily="34" charset="-128"/>
        </a:defRPr>
      </a:lvl5pPr>
      <a:lvl6pPr marL="457189" algn="l" rtl="0" eaLnBrk="1" fontAlgn="base" hangingPunct="1">
        <a:spcBef>
          <a:spcPct val="0"/>
        </a:spcBef>
        <a:spcAft>
          <a:spcPct val="0"/>
        </a:spcAft>
        <a:defRPr sz="2600">
          <a:solidFill>
            <a:schemeClr val="tx1"/>
          </a:solidFill>
          <a:latin typeface="Arial Bold" panose="020B0704020202020204" pitchFamily="34" charset="0"/>
          <a:ea typeface="MS PGothic" panose="020B0600070205080204" pitchFamily="34" charset="-128"/>
          <a:sym typeface="MS PGothic" panose="020B0600070205080204" pitchFamily="34" charset="-128"/>
        </a:defRPr>
      </a:lvl6pPr>
      <a:lvl7pPr marL="914377" algn="l" rtl="0" eaLnBrk="1" fontAlgn="base" hangingPunct="1">
        <a:spcBef>
          <a:spcPct val="0"/>
        </a:spcBef>
        <a:spcAft>
          <a:spcPct val="0"/>
        </a:spcAft>
        <a:defRPr sz="2600">
          <a:solidFill>
            <a:schemeClr val="tx1"/>
          </a:solidFill>
          <a:latin typeface="Arial Bold" panose="020B0704020202020204" pitchFamily="34" charset="0"/>
          <a:ea typeface="MS PGothic" panose="020B0600070205080204" pitchFamily="34" charset="-128"/>
          <a:sym typeface="MS PGothic" panose="020B0600070205080204" pitchFamily="34" charset="-128"/>
        </a:defRPr>
      </a:lvl7pPr>
      <a:lvl8pPr marL="1371566" algn="l" rtl="0" eaLnBrk="1" fontAlgn="base" hangingPunct="1">
        <a:spcBef>
          <a:spcPct val="0"/>
        </a:spcBef>
        <a:spcAft>
          <a:spcPct val="0"/>
        </a:spcAft>
        <a:defRPr sz="2600">
          <a:solidFill>
            <a:schemeClr val="tx1"/>
          </a:solidFill>
          <a:latin typeface="Arial Bold" panose="020B0704020202020204" pitchFamily="34" charset="0"/>
          <a:ea typeface="MS PGothic" panose="020B0600070205080204" pitchFamily="34" charset="-128"/>
          <a:sym typeface="MS PGothic" panose="020B0600070205080204" pitchFamily="34" charset="-128"/>
        </a:defRPr>
      </a:lvl8pPr>
      <a:lvl9pPr marL="1828754" algn="l" rtl="0" eaLnBrk="1" fontAlgn="base" hangingPunct="1">
        <a:spcBef>
          <a:spcPct val="0"/>
        </a:spcBef>
        <a:spcAft>
          <a:spcPct val="0"/>
        </a:spcAft>
        <a:defRPr sz="2600">
          <a:solidFill>
            <a:schemeClr val="tx1"/>
          </a:solidFill>
          <a:latin typeface="Arial Bold" panose="020B0704020202020204" pitchFamily="34" charset="0"/>
          <a:ea typeface="MS PGothic" panose="020B0600070205080204" pitchFamily="34" charset="-128"/>
          <a:sym typeface="MS PGothic" panose="020B0600070205080204" pitchFamily="34" charset="-128"/>
        </a:defRPr>
      </a:lvl9pPr>
    </p:titleStyle>
    <p:bodyStyle>
      <a:lvl1pPr marL="342891" indent="-342891" algn="l" defTabSz="0" rtl="0" eaLnBrk="1" fontAlgn="base" hangingPunct="1">
        <a:lnSpc>
          <a:spcPct val="115000"/>
        </a:lnSpc>
        <a:spcBef>
          <a:spcPct val="20000"/>
        </a:spcBef>
        <a:spcAft>
          <a:spcPct val="0"/>
        </a:spcAft>
        <a:buClr>
          <a:srgbClr val="00783C"/>
        </a:buClr>
        <a:buChar char="•"/>
        <a:defRPr kern="1200">
          <a:solidFill>
            <a:schemeClr val="tx1"/>
          </a:solidFill>
          <a:latin typeface="+mn-lt"/>
          <a:ea typeface="+mn-ea"/>
          <a:cs typeface="+mn-cs"/>
          <a:sym typeface="MS PGothic" panose="020B0600070205080204" pitchFamily="34" charset="-128"/>
        </a:defRPr>
      </a:lvl1pPr>
      <a:lvl2pPr marL="742932" indent="-285744" algn="l" defTabSz="0" rtl="0" eaLnBrk="1" fontAlgn="base" hangingPunct="1">
        <a:spcBef>
          <a:spcPct val="20000"/>
        </a:spcBef>
        <a:spcAft>
          <a:spcPct val="0"/>
        </a:spcAft>
        <a:buClr>
          <a:srgbClr val="00783C"/>
        </a:buClr>
        <a:buFont typeface="Wingdings" panose="05000000000000000000" pitchFamily="2" charset="2"/>
        <a:buChar char="•"/>
        <a:defRPr kern="1200">
          <a:solidFill>
            <a:schemeClr val="tx1"/>
          </a:solidFill>
          <a:latin typeface="+mn-lt"/>
          <a:ea typeface="+mn-ea"/>
          <a:cs typeface="+mn-cs"/>
          <a:sym typeface="MS PGothic" panose="020B0600070205080204" pitchFamily="34" charset="-128"/>
        </a:defRPr>
      </a:lvl2pPr>
      <a:lvl3pPr marL="4763" indent="909616" algn="l" defTabSz="0" rtl="0" eaLnBrk="1" fontAlgn="base" hangingPunct="1">
        <a:spcBef>
          <a:spcPct val="20000"/>
        </a:spcBef>
        <a:spcAft>
          <a:spcPct val="0"/>
        </a:spcAft>
        <a:buClr>
          <a:srgbClr val="00783C"/>
        </a:buClr>
        <a:buFont typeface="Wingdings" panose="05000000000000000000" pitchFamily="2" charset="2"/>
        <a:buChar char="•"/>
        <a:defRPr kern="1200">
          <a:solidFill>
            <a:schemeClr val="tx1"/>
          </a:solidFill>
          <a:latin typeface="+mn-lt"/>
          <a:ea typeface="+mn-ea"/>
          <a:cs typeface="+mn-cs"/>
          <a:sym typeface="MS PGothic" panose="020B0600070205080204" pitchFamily="34" charset="-128"/>
        </a:defRPr>
      </a:lvl3pPr>
      <a:lvl4pPr marL="1600160" indent="-228594" algn="l" defTabSz="0" rtl="0" eaLnBrk="1" fontAlgn="base" hangingPunct="1">
        <a:spcBef>
          <a:spcPct val="20000"/>
        </a:spcBef>
        <a:spcAft>
          <a:spcPct val="0"/>
        </a:spcAft>
        <a:buClr>
          <a:srgbClr val="00783C"/>
        </a:buClr>
        <a:buFont typeface="Wingdings" panose="05000000000000000000" pitchFamily="2" charset="2"/>
        <a:buChar char="•"/>
        <a:defRPr kern="1200">
          <a:solidFill>
            <a:schemeClr val="tx1"/>
          </a:solidFill>
          <a:latin typeface="+mn-lt"/>
          <a:ea typeface="+mn-ea"/>
          <a:cs typeface="+mn-cs"/>
          <a:sym typeface="MS PGothic" panose="020B0600070205080204" pitchFamily="34" charset="-128"/>
        </a:defRPr>
      </a:lvl4pPr>
      <a:lvl5pPr marL="2057349" indent="-228594" algn="l" defTabSz="0" rtl="0" eaLnBrk="1" fontAlgn="base" hangingPunct="1">
        <a:spcBef>
          <a:spcPct val="20000"/>
        </a:spcBef>
        <a:spcAft>
          <a:spcPct val="0"/>
        </a:spcAft>
        <a:buClr>
          <a:srgbClr val="00783C"/>
        </a:buClr>
        <a:buFont typeface="Wingdings" panose="05000000000000000000" pitchFamily="2" charset="2"/>
        <a:buChar char="•"/>
        <a:defRPr kern="1200">
          <a:solidFill>
            <a:schemeClr val="tx1"/>
          </a:solidFill>
          <a:latin typeface="+mn-lt"/>
          <a:ea typeface="+mn-ea"/>
          <a:cs typeface="+mn-cs"/>
          <a:sym typeface="MS PGothic" panose="020B0600070205080204" pitchFamily="34" charset="-128"/>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853363" y="1816100"/>
            <a:ext cx="482600" cy="376238"/>
            <a:chOff x="0" y="0"/>
            <a:chExt cx="358" cy="371"/>
          </a:xfrm>
        </p:grpSpPr>
        <p:sp>
          <p:nvSpPr>
            <p:cNvPr id="1034" name="Freeform 17"/>
            <p:cNvSpPr>
              <a:spLocks noEditPoints="1" noChangeArrowheads="1"/>
            </p:cNvSpPr>
            <p:nvPr userDrawn="1"/>
          </p:nvSpPr>
          <p:spPr bwMode="auto">
            <a:xfrm>
              <a:off x="0" y="0"/>
              <a:ext cx="358" cy="371"/>
            </a:xfrm>
            <a:custGeom>
              <a:avLst/>
              <a:gdLst>
                <a:gd name="T0" fmla="*/ 0 w 2861"/>
                <a:gd name="T1" fmla="*/ 0 h 2972"/>
                <a:gd name="T2" fmla="*/ 0 w 2861"/>
                <a:gd name="T3" fmla="*/ 0 h 2972"/>
                <a:gd name="T4" fmla="*/ 0 w 2861"/>
                <a:gd name="T5" fmla="*/ 0 h 2972"/>
                <a:gd name="T6" fmla="*/ 0 w 2861"/>
                <a:gd name="T7" fmla="*/ 0 h 2972"/>
                <a:gd name="T8" fmla="*/ 0 w 2861"/>
                <a:gd name="T9" fmla="*/ 0 h 2972"/>
                <a:gd name="T10" fmla="*/ 0 w 2861"/>
                <a:gd name="T11" fmla="*/ 0 h 2972"/>
                <a:gd name="T12" fmla="*/ 0 w 2861"/>
                <a:gd name="T13" fmla="*/ 0 h 2972"/>
                <a:gd name="T14" fmla="*/ 0 w 2861"/>
                <a:gd name="T15" fmla="*/ 0 h 2972"/>
                <a:gd name="T16" fmla="*/ 0 w 2861"/>
                <a:gd name="T17" fmla="*/ 0 h 2972"/>
                <a:gd name="T18" fmla="*/ 0 w 2861"/>
                <a:gd name="T19" fmla="*/ 0 h 2972"/>
                <a:gd name="T20" fmla="*/ 0 w 2861"/>
                <a:gd name="T21" fmla="*/ 0 h 2972"/>
                <a:gd name="T22" fmla="*/ 0 w 2861"/>
                <a:gd name="T23" fmla="*/ 0 h 2972"/>
                <a:gd name="T24" fmla="*/ 0 w 2861"/>
                <a:gd name="T25" fmla="*/ 0 h 2972"/>
                <a:gd name="T26" fmla="*/ 0 w 2861"/>
                <a:gd name="T27" fmla="*/ 0 h 2972"/>
                <a:gd name="T28" fmla="*/ 0 w 2861"/>
                <a:gd name="T29" fmla="*/ 0 h 2972"/>
                <a:gd name="T30" fmla="*/ 0 w 2861"/>
                <a:gd name="T31" fmla="*/ 0 h 2972"/>
                <a:gd name="T32" fmla="*/ 0 w 2861"/>
                <a:gd name="T33" fmla="*/ 0 h 2972"/>
                <a:gd name="T34" fmla="*/ 0 w 2861"/>
                <a:gd name="T35" fmla="*/ 0 h 2972"/>
                <a:gd name="T36" fmla="*/ 0 w 2861"/>
                <a:gd name="T37" fmla="*/ 0 h 2972"/>
                <a:gd name="T38" fmla="*/ 0 w 2861"/>
                <a:gd name="T39" fmla="*/ 0 h 2972"/>
                <a:gd name="T40" fmla="*/ 0 w 2861"/>
                <a:gd name="T41" fmla="*/ 0 h 2972"/>
                <a:gd name="T42" fmla="*/ 0 w 2861"/>
                <a:gd name="T43" fmla="*/ 0 h 2972"/>
                <a:gd name="T44" fmla="*/ 0 w 2861"/>
                <a:gd name="T45" fmla="*/ 0 h 2972"/>
                <a:gd name="T46" fmla="*/ 0 w 2861"/>
                <a:gd name="T47" fmla="*/ 0 h 2972"/>
                <a:gd name="T48" fmla="*/ 0 w 2861"/>
                <a:gd name="T49" fmla="*/ 0 h 2972"/>
                <a:gd name="T50" fmla="*/ 0 w 2861"/>
                <a:gd name="T51" fmla="*/ 0 h 2972"/>
                <a:gd name="T52" fmla="*/ 0 w 2861"/>
                <a:gd name="T53" fmla="*/ 0 h 2972"/>
                <a:gd name="T54" fmla="*/ 0 w 2861"/>
                <a:gd name="T55" fmla="*/ 0 h 2972"/>
                <a:gd name="T56" fmla="*/ 0 w 2861"/>
                <a:gd name="T57" fmla="*/ 0 h 2972"/>
                <a:gd name="T58" fmla="*/ 0 w 2861"/>
                <a:gd name="T59" fmla="*/ 0 h 2972"/>
                <a:gd name="T60" fmla="*/ 0 w 2861"/>
                <a:gd name="T61" fmla="*/ 0 h 2972"/>
                <a:gd name="T62" fmla="*/ 0 w 2861"/>
                <a:gd name="T63" fmla="*/ 0 h 2972"/>
                <a:gd name="T64" fmla="*/ 0 w 2861"/>
                <a:gd name="T65" fmla="*/ 0 h 2972"/>
                <a:gd name="T66" fmla="*/ 0 w 2861"/>
                <a:gd name="T67" fmla="*/ 0 h 2972"/>
                <a:gd name="T68" fmla="*/ 0 w 2861"/>
                <a:gd name="T69" fmla="*/ 0 h 2972"/>
                <a:gd name="T70" fmla="*/ 0 w 2861"/>
                <a:gd name="T71" fmla="*/ 0 h 2972"/>
                <a:gd name="T72" fmla="*/ 0 w 2861"/>
                <a:gd name="T73" fmla="*/ 0 h 2972"/>
                <a:gd name="T74" fmla="*/ 0 w 2861"/>
                <a:gd name="T75" fmla="*/ 0 h 2972"/>
                <a:gd name="T76" fmla="*/ 0 w 2861"/>
                <a:gd name="T77" fmla="*/ 0 h 2972"/>
                <a:gd name="T78" fmla="*/ 0 w 2861"/>
                <a:gd name="T79" fmla="*/ 0 h 2972"/>
                <a:gd name="T80" fmla="*/ 0 w 2861"/>
                <a:gd name="T81" fmla="*/ 0 h 2972"/>
                <a:gd name="T82" fmla="*/ 0 w 2861"/>
                <a:gd name="T83" fmla="*/ 0 h 2972"/>
                <a:gd name="T84" fmla="*/ 0 w 2861"/>
                <a:gd name="T85" fmla="*/ 0 h 2972"/>
                <a:gd name="T86" fmla="*/ 0 w 2861"/>
                <a:gd name="T87" fmla="*/ 0 h 2972"/>
                <a:gd name="T88" fmla="*/ 0 w 2861"/>
                <a:gd name="T89" fmla="*/ 0 h 2972"/>
                <a:gd name="T90" fmla="*/ 0 w 2861"/>
                <a:gd name="T91" fmla="*/ 0 h 2972"/>
                <a:gd name="T92" fmla="*/ 0 w 2861"/>
                <a:gd name="T93" fmla="*/ 0 h 2972"/>
                <a:gd name="T94" fmla="*/ 0 w 2861"/>
                <a:gd name="T95" fmla="*/ 0 h 2972"/>
                <a:gd name="T96" fmla="*/ 0 w 2861"/>
                <a:gd name="T97" fmla="*/ 0 h 2972"/>
                <a:gd name="T98" fmla="*/ 0 w 2861"/>
                <a:gd name="T99" fmla="*/ 0 h 2972"/>
                <a:gd name="T100" fmla="*/ 0 w 2861"/>
                <a:gd name="T101" fmla="*/ 0 h 2972"/>
                <a:gd name="T102" fmla="*/ 0 w 2861"/>
                <a:gd name="T103" fmla="*/ 0 h 2972"/>
                <a:gd name="T104" fmla="*/ 0 w 2861"/>
                <a:gd name="T105" fmla="*/ 0 h 2972"/>
                <a:gd name="T106" fmla="*/ 0 w 2861"/>
                <a:gd name="T107" fmla="*/ 0 h 2972"/>
                <a:gd name="T108" fmla="*/ 0 w 2861"/>
                <a:gd name="T109" fmla="*/ 0 h 2972"/>
                <a:gd name="T110" fmla="*/ 0 w 2861"/>
                <a:gd name="T111" fmla="*/ 0 h 2972"/>
                <a:gd name="T112" fmla="*/ 0 w 2861"/>
                <a:gd name="T113" fmla="*/ 0 h 2972"/>
                <a:gd name="T114" fmla="*/ 0 w 2861"/>
                <a:gd name="T115" fmla="*/ 0 h 2972"/>
                <a:gd name="T116" fmla="*/ 0 w 2861"/>
                <a:gd name="T117" fmla="*/ 0 h 2972"/>
                <a:gd name="T118" fmla="*/ 0 w 2861"/>
                <a:gd name="T119" fmla="*/ 0 h 2972"/>
                <a:gd name="T120" fmla="*/ 0 w 2861"/>
                <a:gd name="T121" fmla="*/ 0 h 2972"/>
                <a:gd name="T122" fmla="*/ 0 w 2861"/>
                <a:gd name="T123" fmla="*/ 0 h 2972"/>
                <a:gd name="T124" fmla="*/ 0 w 2861"/>
                <a:gd name="T125" fmla="*/ 0 h 29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61"/>
                <a:gd name="T190" fmla="*/ 0 h 2972"/>
                <a:gd name="T191" fmla="*/ 2861 w 2861"/>
                <a:gd name="T192" fmla="*/ 2972 h 29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61" h="2972">
                  <a:moveTo>
                    <a:pt x="1430" y="2348"/>
                  </a:moveTo>
                  <a:lnTo>
                    <a:pt x="1368" y="2395"/>
                  </a:lnTo>
                  <a:lnTo>
                    <a:pt x="1303" y="2440"/>
                  </a:lnTo>
                  <a:lnTo>
                    <a:pt x="1237" y="2483"/>
                  </a:lnTo>
                  <a:lnTo>
                    <a:pt x="1191" y="2510"/>
                  </a:lnTo>
                  <a:lnTo>
                    <a:pt x="1146" y="2534"/>
                  </a:lnTo>
                  <a:lnTo>
                    <a:pt x="1099" y="2558"/>
                  </a:lnTo>
                  <a:lnTo>
                    <a:pt x="1129" y="2607"/>
                  </a:lnTo>
                  <a:lnTo>
                    <a:pt x="1162" y="2656"/>
                  </a:lnTo>
                  <a:lnTo>
                    <a:pt x="1190" y="2691"/>
                  </a:lnTo>
                  <a:lnTo>
                    <a:pt x="1219" y="2726"/>
                  </a:lnTo>
                  <a:lnTo>
                    <a:pt x="1251" y="2756"/>
                  </a:lnTo>
                  <a:lnTo>
                    <a:pt x="1284" y="2783"/>
                  </a:lnTo>
                  <a:lnTo>
                    <a:pt x="1319" y="2807"/>
                  </a:lnTo>
                  <a:lnTo>
                    <a:pt x="1355" y="2825"/>
                  </a:lnTo>
                  <a:lnTo>
                    <a:pt x="1392" y="2838"/>
                  </a:lnTo>
                  <a:lnTo>
                    <a:pt x="1430" y="2844"/>
                  </a:lnTo>
                  <a:lnTo>
                    <a:pt x="1468" y="2838"/>
                  </a:lnTo>
                  <a:lnTo>
                    <a:pt x="1506" y="2825"/>
                  </a:lnTo>
                  <a:lnTo>
                    <a:pt x="1541" y="2807"/>
                  </a:lnTo>
                  <a:lnTo>
                    <a:pt x="1576" y="2783"/>
                  </a:lnTo>
                  <a:lnTo>
                    <a:pt x="1610" y="2756"/>
                  </a:lnTo>
                  <a:lnTo>
                    <a:pt x="1641" y="2726"/>
                  </a:lnTo>
                  <a:lnTo>
                    <a:pt x="1671" y="2691"/>
                  </a:lnTo>
                  <a:lnTo>
                    <a:pt x="1699" y="2656"/>
                  </a:lnTo>
                  <a:lnTo>
                    <a:pt x="1731" y="2607"/>
                  </a:lnTo>
                  <a:lnTo>
                    <a:pt x="1762" y="2557"/>
                  </a:lnTo>
                  <a:lnTo>
                    <a:pt x="1687" y="2519"/>
                  </a:lnTo>
                  <a:lnTo>
                    <a:pt x="1614" y="2476"/>
                  </a:lnTo>
                  <a:lnTo>
                    <a:pt x="1521" y="2415"/>
                  </a:lnTo>
                  <a:lnTo>
                    <a:pt x="1430" y="2348"/>
                  </a:lnTo>
                  <a:close/>
                  <a:moveTo>
                    <a:pt x="1220" y="2129"/>
                  </a:moveTo>
                  <a:lnTo>
                    <a:pt x="1290" y="2180"/>
                  </a:lnTo>
                  <a:lnTo>
                    <a:pt x="1362" y="2228"/>
                  </a:lnTo>
                  <a:lnTo>
                    <a:pt x="1434" y="2273"/>
                  </a:lnTo>
                  <a:lnTo>
                    <a:pt x="1507" y="2228"/>
                  </a:lnTo>
                  <a:lnTo>
                    <a:pt x="1576" y="2180"/>
                  </a:lnTo>
                  <a:lnTo>
                    <a:pt x="1645" y="2129"/>
                  </a:lnTo>
                  <a:lnTo>
                    <a:pt x="1533" y="2133"/>
                  </a:lnTo>
                  <a:lnTo>
                    <a:pt x="1421" y="2134"/>
                  </a:lnTo>
                  <a:lnTo>
                    <a:pt x="1321" y="2132"/>
                  </a:lnTo>
                  <a:lnTo>
                    <a:pt x="1220" y="2129"/>
                  </a:lnTo>
                  <a:close/>
                  <a:moveTo>
                    <a:pt x="908" y="2105"/>
                  </a:moveTo>
                  <a:lnTo>
                    <a:pt x="929" y="2173"/>
                  </a:lnTo>
                  <a:lnTo>
                    <a:pt x="951" y="2240"/>
                  </a:lnTo>
                  <a:lnTo>
                    <a:pt x="976" y="2306"/>
                  </a:lnTo>
                  <a:lnTo>
                    <a:pt x="1008" y="2381"/>
                  </a:lnTo>
                  <a:lnTo>
                    <a:pt x="1043" y="2454"/>
                  </a:lnTo>
                  <a:lnTo>
                    <a:pt x="1120" y="2428"/>
                  </a:lnTo>
                  <a:lnTo>
                    <a:pt x="1196" y="2397"/>
                  </a:lnTo>
                  <a:lnTo>
                    <a:pt x="1288" y="2354"/>
                  </a:lnTo>
                  <a:lnTo>
                    <a:pt x="1379" y="2306"/>
                  </a:lnTo>
                  <a:lnTo>
                    <a:pt x="1275" y="2218"/>
                  </a:lnTo>
                  <a:lnTo>
                    <a:pt x="1174" y="2127"/>
                  </a:lnTo>
                  <a:lnTo>
                    <a:pt x="1042" y="2118"/>
                  </a:lnTo>
                  <a:lnTo>
                    <a:pt x="908" y="2105"/>
                  </a:lnTo>
                  <a:close/>
                  <a:moveTo>
                    <a:pt x="1953" y="2104"/>
                  </a:moveTo>
                  <a:lnTo>
                    <a:pt x="1819" y="2118"/>
                  </a:lnTo>
                  <a:lnTo>
                    <a:pt x="1685" y="2127"/>
                  </a:lnTo>
                  <a:lnTo>
                    <a:pt x="1587" y="2217"/>
                  </a:lnTo>
                  <a:lnTo>
                    <a:pt x="1486" y="2303"/>
                  </a:lnTo>
                  <a:lnTo>
                    <a:pt x="1571" y="2347"/>
                  </a:lnTo>
                  <a:lnTo>
                    <a:pt x="1657" y="2387"/>
                  </a:lnTo>
                  <a:lnTo>
                    <a:pt x="1740" y="2419"/>
                  </a:lnTo>
                  <a:lnTo>
                    <a:pt x="1821" y="2447"/>
                  </a:lnTo>
                  <a:lnTo>
                    <a:pt x="1854" y="2377"/>
                  </a:lnTo>
                  <a:lnTo>
                    <a:pt x="1885" y="2306"/>
                  </a:lnTo>
                  <a:lnTo>
                    <a:pt x="1921" y="2205"/>
                  </a:lnTo>
                  <a:lnTo>
                    <a:pt x="1953" y="2104"/>
                  </a:lnTo>
                  <a:close/>
                  <a:moveTo>
                    <a:pt x="2383" y="2002"/>
                  </a:moveTo>
                  <a:lnTo>
                    <a:pt x="2308" y="2029"/>
                  </a:lnTo>
                  <a:lnTo>
                    <a:pt x="2231" y="2051"/>
                  </a:lnTo>
                  <a:lnTo>
                    <a:pt x="2160" y="2068"/>
                  </a:lnTo>
                  <a:lnTo>
                    <a:pt x="2088" y="2083"/>
                  </a:lnTo>
                  <a:lnTo>
                    <a:pt x="2018" y="2095"/>
                  </a:lnTo>
                  <a:lnTo>
                    <a:pt x="2005" y="2176"/>
                  </a:lnTo>
                  <a:lnTo>
                    <a:pt x="1990" y="2256"/>
                  </a:lnTo>
                  <a:lnTo>
                    <a:pt x="1972" y="2336"/>
                  </a:lnTo>
                  <a:lnTo>
                    <a:pt x="1952" y="2406"/>
                  </a:lnTo>
                  <a:lnTo>
                    <a:pt x="1930" y="2475"/>
                  </a:lnTo>
                  <a:lnTo>
                    <a:pt x="1978" y="2486"/>
                  </a:lnTo>
                  <a:lnTo>
                    <a:pt x="2027" y="2493"/>
                  </a:lnTo>
                  <a:lnTo>
                    <a:pt x="2066" y="2497"/>
                  </a:lnTo>
                  <a:lnTo>
                    <a:pt x="2104" y="2498"/>
                  </a:lnTo>
                  <a:lnTo>
                    <a:pt x="2143" y="2497"/>
                  </a:lnTo>
                  <a:lnTo>
                    <a:pt x="2179" y="2494"/>
                  </a:lnTo>
                  <a:lnTo>
                    <a:pt x="2214" y="2487"/>
                  </a:lnTo>
                  <a:lnTo>
                    <a:pt x="2247" y="2476"/>
                  </a:lnTo>
                  <a:lnTo>
                    <a:pt x="2278" y="2463"/>
                  </a:lnTo>
                  <a:lnTo>
                    <a:pt x="2306" y="2446"/>
                  </a:lnTo>
                  <a:lnTo>
                    <a:pt x="2332" y="2424"/>
                  </a:lnTo>
                  <a:lnTo>
                    <a:pt x="2352" y="2398"/>
                  </a:lnTo>
                  <a:lnTo>
                    <a:pt x="2369" y="2369"/>
                  </a:lnTo>
                  <a:lnTo>
                    <a:pt x="2383" y="2336"/>
                  </a:lnTo>
                  <a:lnTo>
                    <a:pt x="2393" y="2302"/>
                  </a:lnTo>
                  <a:lnTo>
                    <a:pt x="2400" y="2265"/>
                  </a:lnTo>
                  <a:lnTo>
                    <a:pt x="2404" y="2226"/>
                  </a:lnTo>
                  <a:lnTo>
                    <a:pt x="2405" y="2186"/>
                  </a:lnTo>
                  <a:lnTo>
                    <a:pt x="2404" y="2147"/>
                  </a:lnTo>
                  <a:lnTo>
                    <a:pt x="2400" y="2106"/>
                  </a:lnTo>
                  <a:lnTo>
                    <a:pt x="2393" y="2054"/>
                  </a:lnTo>
                  <a:lnTo>
                    <a:pt x="2383" y="2002"/>
                  </a:lnTo>
                  <a:close/>
                  <a:moveTo>
                    <a:pt x="468" y="2002"/>
                  </a:moveTo>
                  <a:lnTo>
                    <a:pt x="456" y="2058"/>
                  </a:lnTo>
                  <a:lnTo>
                    <a:pt x="446" y="2113"/>
                  </a:lnTo>
                  <a:lnTo>
                    <a:pt x="442" y="2155"/>
                  </a:lnTo>
                  <a:lnTo>
                    <a:pt x="439" y="2196"/>
                  </a:lnTo>
                  <a:lnTo>
                    <a:pt x="440" y="2236"/>
                  </a:lnTo>
                  <a:lnTo>
                    <a:pt x="443" y="2275"/>
                  </a:lnTo>
                  <a:lnTo>
                    <a:pt x="449" y="2313"/>
                  </a:lnTo>
                  <a:lnTo>
                    <a:pt x="459" y="2350"/>
                  </a:lnTo>
                  <a:lnTo>
                    <a:pt x="472" y="2383"/>
                  </a:lnTo>
                  <a:lnTo>
                    <a:pt x="488" y="2416"/>
                  </a:lnTo>
                  <a:lnTo>
                    <a:pt x="509" y="2444"/>
                  </a:lnTo>
                  <a:lnTo>
                    <a:pt x="536" y="2466"/>
                  </a:lnTo>
                  <a:lnTo>
                    <a:pt x="566" y="2483"/>
                  </a:lnTo>
                  <a:lnTo>
                    <a:pt x="600" y="2496"/>
                  </a:lnTo>
                  <a:lnTo>
                    <a:pt x="635" y="2506"/>
                  </a:lnTo>
                  <a:lnTo>
                    <a:pt x="671" y="2512"/>
                  </a:lnTo>
                  <a:lnTo>
                    <a:pt x="709" y="2515"/>
                  </a:lnTo>
                  <a:lnTo>
                    <a:pt x="748" y="2515"/>
                  </a:lnTo>
                  <a:lnTo>
                    <a:pt x="787" y="2513"/>
                  </a:lnTo>
                  <a:lnTo>
                    <a:pt x="826" y="2509"/>
                  </a:lnTo>
                  <a:lnTo>
                    <a:pt x="880" y="2498"/>
                  </a:lnTo>
                  <a:lnTo>
                    <a:pt x="934" y="2487"/>
                  </a:lnTo>
                  <a:lnTo>
                    <a:pt x="909" y="2412"/>
                  </a:lnTo>
                  <a:lnTo>
                    <a:pt x="888" y="2336"/>
                  </a:lnTo>
                  <a:lnTo>
                    <a:pt x="870" y="2257"/>
                  </a:lnTo>
                  <a:lnTo>
                    <a:pt x="856" y="2176"/>
                  </a:lnTo>
                  <a:lnTo>
                    <a:pt x="844" y="2096"/>
                  </a:lnTo>
                  <a:lnTo>
                    <a:pt x="766" y="2084"/>
                  </a:lnTo>
                  <a:lnTo>
                    <a:pt x="689" y="2068"/>
                  </a:lnTo>
                  <a:lnTo>
                    <a:pt x="613" y="2050"/>
                  </a:lnTo>
                  <a:lnTo>
                    <a:pt x="539" y="2027"/>
                  </a:lnTo>
                  <a:lnTo>
                    <a:pt x="468" y="2002"/>
                  </a:lnTo>
                  <a:close/>
                  <a:moveTo>
                    <a:pt x="2020" y="1783"/>
                  </a:moveTo>
                  <a:lnTo>
                    <a:pt x="1944" y="1866"/>
                  </a:lnTo>
                  <a:lnTo>
                    <a:pt x="1867" y="1949"/>
                  </a:lnTo>
                  <a:lnTo>
                    <a:pt x="1794" y="2022"/>
                  </a:lnTo>
                  <a:lnTo>
                    <a:pt x="1719" y="2095"/>
                  </a:lnTo>
                  <a:lnTo>
                    <a:pt x="1804" y="2080"/>
                  </a:lnTo>
                  <a:lnTo>
                    <a:pt x="1888" y="2061"/>
                  </a:lnTo>
                  <a:lnTo>
                    <a:pt x="1970" y="2039"/>
                  </a:lnTo>
                  <a:lnTo>
                    <a:pt x="1990" y="1954"/>
                  </a:lnTo>
                  <a:lnTo>
                    <a:pt x="2007" y="1869"/>
                  </a:lnTo>
                  <a:lnTo>
                    <a:pt x="2020" y="1783"/>
                  </a:lnTo>
                  <a:close/>
                  <a:moveTo>
                    <a:pt x="841" y="1782"/>
                  </a:moveTo>
                  <a:lnTo>
                    <a:pt x="855" y="1871"/>
                  </a:lnTo>
                  <a:lnTo>
                    <a:pt x="871" y="1958"/>
                  </a:lnTo>
                  <a:lnTo>
                    <a:pt x="892" y="2045"/>
                  </a:lnTo>
                  <a:lnTo>
                    <a:pt x="976" y="2067"/>
                  </a:lnTo>
                  <a:lnTo>
                    <a:pt x="1060" y="2085"/>
                  </a:lnTo>
                  <a:lnTo>
                    <a:pt x="1145" y="2099"/>
                  </a:lnTo>
                  <a:lnTo>
                    <a:pt x="1064" y="2020"/>
                  </a:lnTo>
                  <a:lnTo>
                    <a:pt x="986" y="1940"/>
                  </a:lnTo>
                  <a:lnTo>
                    <a:pt x="912" y="1862"/>
                  </a:lnTo>
                  <a:lnTo>
                    <a:pt x="841" y="1782"/>
                  </a:lnTo>
                  <a:close/>
                  <a:moveTo>
                    <a:pt x="2216" y="1543"/>
                  </a:moveTo>
                  <a:lnTo>
                    <a:pt x="2134" y="1649"/>
                  </a:lnTo>
                  <a:lnTo>
                    <a:pt x="2047" y="1751"/>
                  </a:lnTo>
                  <a:lnTo>
                    <a:pt x="2039" y="1886"/>
                  </a:lnTo>
                  <a:lnTo>
                    <a:pt x="2028" y="2021"/>
                  </a:lnTo>
                  <a:lnTo>
                    <a:pt x="2114" y="1991"/>
                  </a:lnTo>
                  <a:lnTo>
                    <a:pt x="2201" y="1956"/>
                  </a:lnTo>
                  <a:lnTo>
                    <a:pt x="2278" y="1920"/>
                  </a:lnTo>
                  <a:lnTo>
                    <a:pt x="2351" y="1882"/>
                  </a:lnTo>
                  <a:lnTo>
                    <a:pt x="2326" y="1802"/>
                  </a:lnTo>
                  <a:lnTo>
                    <a:pt x="2298" y="1722"/>
                  </a:lnTo>
                  <a:lnTo>
                    <a:pt x="2259" y="1632"/>
                  </a:lnTo>
                  <a:lnTo>
                    <a:pt x="2216" y="1543"/>
                  </a:lnTo>
                  <a:close/>
                  <a:moveTo>
                    <a:pt x="641" y="1539"/>
                  </a:moveTo>
                  <a:lnTo>
                    <a:pt x="595" y="1633"/>
                  </a:lnTo>
                  <a:lnTo>
                    <a:pt x="553" y="1730"/>
                  </a:lnTo>
                  <a:lnTo>
                    <a:pt x="524" y="1809"/>
                  </a:lnTo>
                  <a:lnTo>
                    <a:pt x="497" y="1889"/>
                  </a:lnTo>
                  <a:lnTo>
                    <a:pt x="568" y="1925"/>
                  </a:lnTo>
                  <a:lnTo>
                    <a:pt x="641" y="1958"/>
                  </a:lnTo>
                  <a:lnTo>
                    <a:pt x="704" y="1983"/>
                  </a:lnTo>
                  <a:lnTo>
                    <a:pt x="769" y="2007"/>
                  </a:lnTo>
                  <a:lnTo>
                    <a:pt x="834" y="2028"/>
                  </a:lnTo>
                  <a:lnTo>
                    <a:pt x="821" y="1890"/>
                  </a:lnTo>
                  <a:lnTo>
                    <a:pt x="813" y="1751"/>
                  </a:lnTo>
                  <a:lnTo>
                    <a:pt x="726" y="1647"/>
                  </a:lnTo>
                  <a:lnTo>
                    <a:pt x="641" y="1539"/>
                  </a:lnTo>
                  <a:close/>
                  <a:moveTo>
                    <a:pt x="2049" y="1268"/>
                  </a:moveTo>
                  <a:lnTo>
                    <a:pt x="2052" y="1381"/>
                  </a:lnTo>
                  <a:lnTo>
                    <a:pt x="2054" y="1495"/>
                  </a:lnTo>
                  <a:lnTo>
                    <a:pt x="2052" y="1600"/>
                  </a:lnTo>
                  <a:lnTo>
                    <a:pt x="2049" y="1705"/>
                  </a:lnTo>
                  <a:lnTo>
                    <a:pt x="2097" y="1633"/>
                  </a:lnTo>
                  <a:lnTo>
                    <a:pt x="2143" y="1561"/>
                  </a:lnTo>
                  <a:lnTo>
                    <a:pt x="2185" y="1486"/>
                  </a:lnTo>
                  <a:lnTo>
                    <a:pt x="2143" y="1411"/>
                  </a:lnTo>
                  <a:lnTo>
                    <a:pt x="2097" y="1339"/>
                  </a:lnTo>
                  <a:lnTo>
                    <a:pt x="2049" y="1268"/>
                  </a:lnTo>
                  <a:close/>
                  <a:moveTo>
                    <a:pt x="811" y="1263"/>
                  </a:moveTo>
                  <a:lnTo>
                    <a:pt x="761" y="1335"/>
                  </a:lnTo>
                  <a:lnTo>
                    <a:pt x="714" y="1409"/>
                  </a:lnTo>
                  <a:lnTo>
                    <a:pt x="670" y="1486"/>
                  </a:lnTo>
                  <a:lnTo>
                    <a:pt x="714" y="1562"/>
                  </a:lnTo>
                  <a:lnTo>
                    <a:pt x="761" y="1637"/>
                  </a:lnTo>
                  <a:lnTo>
                    <a:pt x="811" y="1710"/>
                  </a:lnTo>
                  <a:lnTo>
                    <a:pt x="808" y="1602"/>
                  </a:lnTo>
                  <a:lnTo>
                    <a:pt x="807" y="1495"/>
                  </a:lnTo>
                  <a:lnTo>
                    <a:pt x="808" y="1380"/>
                  </a:lnTo>
                  <a:lnTo>
                    <a:pt x="811" y="1263"/>
                  </a:lnTo>
                  <a:close/>
                  <a:moveTo>
                    <a:pt x="2455" y="1153"/>
                  </a:moveTo>
                  <a:lnTo>
                    <a:pt x="2421" y="1225"/>
                  </a:lnTo>
                  <a:lnTo>
                    <a:pt x="2384" y="1295"/>
                  </a:lnTo>
                  <a:lnTo>
                    <a:pt x="2344" y="1360"/>
                  </a:lnTo>
                  <a:lnTo>
                    <a:pt x="2303" y="1424"/>
                  </a:lnTo>
                  <a:lnTo>
                    <a:pt x="2260" y="1486"/>
                  </a:lnTo>
                  <a:lnTo>
                    <a:pt x="2303" y="1549"/>
                  </a:lnTo>
                  <a:lnTo>
                    <a:pt x="2344" y="1612"/>
                  </a:lnTo>
                  <a:lnTo>
                    <a:pt x="2384" y="1677"/>
                  </a:lnTo>
                  <a:lnTo>
                    <a:pt x="2421" y="1748"/>
                  </a:lnTo>
                  <a:lnTo>
                    <a:pt x="2455" y="1820"/>
                  </a:lnTo>
                  <a:lnTo>
                    <a:pt x="2495" y="1791"/>
                  </a:lnTo>
                  <a:lnTo>
                    <a:pt x="2535" y="1760"/>
                  </a:lnTo>
                  <a:lnTo>
                    <a:pt x="2569" y="1731"/>
                  </a:lnTo>
                  <a:lnTo>
                    <a:pt x="2600" y="1699"/>
                  </a:lnTo>
                  <a:lnTo>
                    <a:pt x="2628" y="1667"/>
                  </a:lnTo>
                  <a:lnTo>
                    <a:pt x="2653" y="1633"/>
                  </a:lnTo>
                  <a:lnTo>
                    <a:pt x="2674" y="1598"/>
                  </a:lnTo>
                  <a:lnTo>
                    <a:pt x="2689" y="1561"/>
                  </a:lnTo>
                  <a:lnTo>
                    <a:pt x="2699" y="1525"/>
                  </a:lnTo>
                  <a:lnTo>
                    <a:pt x="2703" y="1486"/>
                  </a:lnTo>
                  <a:lnTo>
                    <a:pt x="2699" y="1448"/>
                  </a:lnTo>
                  <a:lnTo>
                    <a:pt x="2689" y="1410"/>
                  </a:lnTo>
                  <a:lnTo>
                    <a:pt x="2674" y="1374"/>
                  </a:lnTo>
                  <a:lnTo>
                    <a:pt x="2653" y="1339"/>
                  </a:lnTo>
                  <a:lnTo>
                    <a:pt x="2628" y="1305"/>
                  </a:lnTo>
                  <a:lnTo>
                    <a:pt x="2600" y="1272"/>
                  </a:lnTo>
                  <a:lnTo>
                    <a:pt x="2569" y="1242"/>
                  </a:lnTo>
                  <a:lnTo>
                    <a:pt x="2535" y="1211"/>
                  </a:lnTo>
                  <a:lnTo>
                    <a:pt x="2495" y="1182"/>
                  </a:lnTo>
                  <a:lnTo>
                    <a:pt x="2455" y="1153"/>
                  </a:lnTo>
                  <a:close/>
                  <a:moveTo>
                    <a:pt x="399" y="1141"/>
                  </a:moveTo>
                  <a:lnTo>
                    <a:pt x="351" y="1174"/>
                  </a:lnTo>
                  <a:lnTo>
                    <a:pt x="304" y="1207"/>
                  </a:lnTo>
                  <a:lnTo>
                    <a:pt x="270" y="1237"/>
                  </a:lnTo>
                  <a:lnTo>
                    <a:pt x="237" y="1267"/>
                  </a:lnTo>
                  <a:lnTo>
                    <a:pt x="208" y="1300"/>
                  </a:lnTo>
                  <a:lnTo>
                    <a:pt x="181" y="1335"/>
                  </a:lnTo>
                  <a:lnTo>
                    <a:pt x="159" y="1371"/>
                  </a:lnTo>
                  <a:lnTo>
                    <a:pt x="142" y="1407"/>
                  </a:lnTo>
                  <a:lnTo>
                    <a:pt x="130" y="1446"/>
                  </a:lnTo>
                  <a:lnTo>
                    <a:pt x="123" y="1486"/>
                  </a:lnTo>
                  <a:lnTo>
                    <a:pt x="129" y="1526"/>
                  </a:lnTo>
                  <a:lnTo>
                    <a:pt x="141" y="1564"/>
                  </a:lnTo>
                  <a:lnTo>
                    <a:pt x="159" y="1602"/>
                  </a:lnTo>
                  <a:lnTo>
                    <a:pt x="181" y="1638"/>
                  </a:lnTo>
                  <a:lnTo>
                    <a:pt x="208" y="1672"/>
                  </a:lnTo>
                  <a:lnTo>
                    <a:pt x="237" y="1705"/>
                  </a:lnTo>
                  <a:lnTo>
                    <a:pt x="269" y="1736"/>
                  </a:lnTo>
                  <a:lnTo>
                    <a:pt x="304" y="1765"/>
                  </a:lnTo>
                  <a:lnTo>
                    <a:pt x="351" y="1799"/>
                  </a:lnTo>
                  <a:lnTo>
                    <a:pt x="399" y="1831"/>
                  </a:lnTo>
                  <a:lnTo>
                    <a:pt x="433" y="1758"/>
                  </a:lnTo>
                  <a:lnTo>
                    <a:pt x="471" y="1687"/>
                  </a:lnTo>
                  <a:lnTo>
                    <a:pt x="512" y="1618"/>
                  </a:lnTo>
                  <a:lnTo>
                    <a:pt x="555" y="1551"/>
                  </a:lnTo>
                  <a:lnTo>
                    <a:pt x="601" y="1486"/>
                  </a:lnTo>
                  <a:lnTo>
                    <a:pt x="555" y="1421"/>
                  </a:lnTo>
                  <a:lnTo>
                    <a:pt x="512" y="1354"/>
                  </a:lnTo>
                  <a:lnTo>
                    <a:pt x="471" y="1285"/>
                  </a:lnTo>
                  <a:lnTo>
                    <a:pt x="433" y="1215"/>
                  </a:lnTo>
                  <a:lnTo>
                    <a:pt x="399" y="1141"/>
                  </a:lnTo>
                  <a:close/>
                  <a:moveTo>
                    <a:pt x="2026" y="951"/>
                  </a:moveTo>
                  <a:lnTo>
                    <a:pt x="2035" y="1041"/>
                  </a:lnTo>
                  <a:lnTo>
                    <a:pt x="2042" y="1131"/>
                  </a:lnTo>
                  <a:lnTo>
                    <a:pt x="2047" y="1222"/>
                  </a:lnTo>
                  <a:lnTo>
                    <a:pt x="2134" y="1323"/>
                  </a:lnTo>
                  <a:lnTo>
                    <a:pt x="2216" y="1429"/>
                  </a:lnTo>
                  <a:lnTo>
                    <a:pt x="2259" y="1340"/>
                  </a:lnTo>
                  <a:lnTo>
                    <a:pt x="2298" y="1249"/>
                  </a:lnTo>
                  <a:lnTo>
                    <a:pt x="2326" y="1171"/>
                  </a:lnTo>
                  <a:lnTo>
                    <a:pt x="2351" y="1090"/>
                  </a:lnTo>
                  <a:lnTo>
                    <a:pt x="2278" y="1051"/>
                  </a:lnTo>
                  <a:lnTo>
                    <a:pt x="2201" y="1016"/>
                  </a:lnTo>
                  <a:lnTo>
                    <a:pt x="2114" y="982"/>
                  </a:lnTo>
                  <a:lnTo>
                    <a:pt x="2026" y="951"/>
                  </a:lnTo>
                  <a:close/>
                  <a:moveTo>
                    <a:pt x="835" y="943"/>
                  </a:moveTo>
                  <a:lnTo>
                    <a:pt x="770" y="965"/>
                  </a:lnTo>
                  <a:lnTo>
                    <a:pt x="704" y="988"/>
                  </a:lnTo>
                  <a:lnTo>
                    <a:pt x="641" y="1014"/>
                  </a:lnTo>
                  <a:lnTo>
                    <a:pt x="568" y="1048"/>
                  </a:lnTo>
                  <a:lnTo>
                    <a:pt x="497" y="1084"/>
                  </a:lnTo>
                  <a:lnTo>
                    <a:pt x="524" y="1163"/>
                  </a:lnTo>
                  <a:lnTo>
                    <a:pt x="553" y="1243"/>
                  </a:lnTo>
                  <a:lnTo>
                    <a:pt x="595" y="1339"/>
                  </a:lnTo>
                  <a:lnTo>
                    <a:pt x="641" y="1433"/>
                  </a:lnTo>
                  <a:lnTo>
                    <a:pt x="696" y="1361"/>
                  </a:lnTo>
                  <a:lnTo>
                    <a:pt x="754" y="1291"/>
                  </a:lnTo>
                  <a:lnTo>
                    <a:pt x="812" y="1223"/>
                  </a:lnTo>
                  <a:lnTo>
                    <a:pt x="821" y="1083"/>
                  </a:lnTo>
                  <a:lnTo>
                    <a:pt x="835" y="943"/>
                  </a:lnTo>
                  <a:close/>
                  <a:moveTo>
                    <a:pt x="1719" y="877"/>
                  </a:moveTo>
                  <a:lnTo>
                    <a:pt x="1794" y="951"/>
                  </a:lnTo>
                  <a:lnTo>
                    <a:pt x="1867" y="1024"/>
                  </a:lnTo>
                  <a:lnTo>
                    <a:pt x="1942" y="1105"/>
                  </a:lnTo>
                  <a:lnTo>
                    <a:pt x="2017" y="1186"/>
                  </a:lnTo>
                  <a:lnTo>
                    <a:pt x="2002" y="1100"/>
                  </a:lnTo>
                  <a:lnTo>
                    <a:pt x="1984" y="1016"/>
                  </a:lnTo>
                  <a:lnTo>
                    <a:pt x="1963" y="933"/>
                  </a:lnTo>
                  <a:lnTo>
                    <a:pt x="1883" y="911"/>
                  </a:lnTo>
                  <a:lnTo>
                    <a:pt x="1802" y="892"/>
                  </a:lnTo>
                  <a:lnTo>
                    <a:pt x="1719" y="877"/>
                  </a:lnTo>
                  <a:close/>
                  <a:moveTo>
                    <a:pt x="1145" y="873"/>
                  </a:moveTo>
                  <a:lnTo>
                    <a:pt x="1062" y="887"/>
                  </a:lnTo>
                  <a:lnTo>
                    <a:pt x="980" y="903"/>
                  </a:lnTo>
                  <a:lnTo>
                    <a:pt x="898" y="924"/>
                  </a:lnTo>
                  <a:lnTo>
                    <a:pt x="877" y="1010"/>
                  </a:lnTo>
                  <a:lnTo>
                    <a:pt x="859" y="1098"/>
                  </a:lnTo>
                  <a:lnTo>
                    <a:pt x="845" y="1186"/>
                  </a:lnTo>
                  <a:lnTo>
                    <a:pt x="914" y="1109"/>
                  </a:lnTo>
                  <a:lnTo>
                    <a:pt x="986" y="1032"/>
                  </a:lnTo>
                  <a:lnTo>
                    <a:pt x="1064" y="953"/>
                  </a:lnTo>
                  <a:lnTo>
                    <a:pt x="1145" y="873"/>
                  </a:lnTo>
                  <a:close/>
                  <a:moveTo>
                    <a:pt x="1421" y="854"/>
                  </a:moveTo>
                  <a:lnTo>
                    <a:pt x="1343" y="855"/>
                  </a:lnTo>
                  <a:lnTo>
                    <a:pt x="1266" y="859"/>
                  </a:lnTo>
                  <a:lnTo>
                    <a:pt x="1188" y="868"/>
                  </a:lnTo>
                  <a:lnTo>
                    <a:pt x="1123" y="923"/>
                  </a:lnTo>
                  <a:lnTo>
                    <a:pt x="1057" y="982"/>
                  </a:lnTo>
                  <a:lnTo>
                    <a:pt x="996" y="1043"/>
                  </a:lnTo>
                  <a:lnTo>
                    <a:pt x="941" y="1102"/>
                  </a:lnTo>
                  <a:lnTo>
                    <a:pt x="889" y="1163"/>
                  </a:lnTo>
                  <a:lnTo>
                    <a:pt x="839" y="1226"/>
                  </a:lnTo>
                  <a:lnTo>
                    <a:pt x="829" y="1315"/>
                  </a:lnTo>
                  <a:lnTo>
                    <a:pt x="823" y="1405"/>
                  </a:lnTo>
                  <a:lnTo>
                    <a:pt x="821" y="1495"/>
                  </a:lnTo>
                  <a:lnTo>
                    <a:pt x="822" y="1578"/>
                  </a:lnTo>
                  <a:lnTo>
                    <a:pt x="827" y="1660"/>
                  </a:lnTo>
                  <a:lnTo>
                    <a:pt x="835" y="1741"/>
                  </a:lnTo>
                  <a:lnTo>
                    <a:pt x="886" y="1806"/>
                  </a:lnTo>
                  <a:lnTo>
                    <a:pt x="939" y="1869"/>
                  </a:lnTo>
                  <a:lnTo>
                    <a:pt x="996" y="1930"/>
                  </a:lnTo>
                  <a:lnTo>
                    <a:pt x="1057" y="1991"/>
                  </a:lnTo>
                  <a:lnTo>
                    <a:pt x="1122" y="2049"/>
                  </a:lnTo>
                  <a:lnTo>
                    <a:pt x="1188" y="2105"/>
                  </a:lnTo>
                  <a:lnTo>
                    <a:pt x="1266" y="2112"/>
                  </a:lnTo>
                  <a:lnTo>
                    <a:pt x="1343" y="2117"/>
                  </a:lnTo>
                  <a:lnTo>
                    <a:pt x="1421" y="2118"/>
                  </a:lnTo>
                  <a:lnTo>
                    <a:pt x="1508" y="2116"/>
                  </a:lnTo>
                  <a:lnTo>
                    <a:pt x="1594" y="2110"/>
                  </a:lnTo>
                  <a:lnTo>
                    <a:pt x="1680" y="2101"/>
                  </a:lnTo>
                  <a:lnTo>
                    <a:pt x="1741" y="2048"/>
                  </a:lnTo>
                  <a:lnTo>
                    <a:pt x="1800" y="1995"/>
                  </a:lnTo>
                  <a:lnTo>
                    <a:pt x="1856" y="1937"/>
                  </a:lnTo>
                  <a:lnTo>
                    <a:pt x="1916" y="1873"/>
                  </a:lnTo>
                  <a:lnTo>
                    <a:pt x="1971" y="1806"/>
                  </a:lnTo>
                  <a:lnTo>
                    <a:pt x="2026" y="1736"/>
                  </a:lnTo>
                  <a:lnTo>
                    <a:pt x="2033" y="1656"/>
                  </a:lnTo>
                  <a:lnTo>
                    <a:pt x="2038" y="1576"/>
                  </a:lnTo>
                  <a:lnTo>
                    <a:pt x="2039" y="1495"/>
                  </a:lnTo>
                  <a:lnTo>
                    <a:pt x="2037" y="1407"/>
                  </a:lnTo>
                  <a:lnTo>
                    <a:pt x="2031" y="1319"/>
                  </a:lnTo>
                  <a:lnTo>
                    <a:pt x="2021" y="1231"/>
                  </a:lnTo>
                  <a:lnTo>
                    <a:pt x="1968" y="1163"/>
                  </a:lnTo>
                  <a:lnTo>
                    <a:pt x="1914" y="1097"/>
                  </a:lnTo>
                  <a:lnTo>
                    <a:pt x="1855" y="1034"/>
                  </a:lnTo>
                  <a:lnTo>
                    <a:pt x="1800" y="978"/>
                  </a:lnTo>
                  <a:lnTo>
                    <a:pt x="1741" y="923"/>
                  </a:lnTo>
                  <a:lnTo>
                    <a:pt x="1680" y="872"/>
                  </a:lnTo>
                  <a:lnTo>
                    <a:pt x="1594" y="863"/>
                  </a:lnTo>
                  <a:lnTo>
                    <a:pt x="1508" y="856"/>
                  </a:lnTo>
                  <a:lnTo>
                    <a:pt x="1421" y="854"/>
                  </a:lnTo>
                  <a:close/>
                  <a:moveTo>
                    <a:pt x="1434" y="699"/>
                  </a:moveTo>
                  <a:lnTo>
                    <a:pt x="1362" y="743"/>
                  </a:lnTo>
                  <a:lnTo>
                    <a:pt x="1290" y="791"/>
                  </a:lnTo>
                  <a:lnTo>
                    <a:pt x="1220" y="843"/>
                  </a:lnTo>
                  <a:lnTo>
                    <a:pt x="1321" y="840"/>
                  </a:lnTo>
                  <a:lnTo>
                    <a:pt x="1421" y="839"/>
                  </a:lnTo>
                  <a:lnTo>
                    <a:pt x="1533" y="840"/>
                  </a:lnTo>
                  <a:lnTo>
                    <a:pt x="1644" y="843"/>
                  </a:lnTo>
                  <a:lnTo>
                    <a:pt x="1576" y="791"/>
                  </a:lnTo>
                  <a:lnTo>
                    <a:pt x="1507" y="744"/>
                  </a:lnTo>
                  <a:lnTo>
                    <a:pt x="1434" y="699"/>
                  </a:lnTo>
                  <a:close/>
                  <a:moveTo>
                    <a:pt x="1811" y="529"/>
                  </a:moveTo>
                  <a:lnTo>
                    <a:pt x="1733" y="555"/>
                  </a:lnTo>
                  <a:lnTo>
                    <a:pt x="1657" y="585"/>
                  </a:lnTo>
                  <a:lnTo>
                    <a:pt x="1599" y="611"/>
                  </a:lnTo>
                  <a:lnTo>
                    <a:pt x="1542" y="640"/>
                  </a:lnTo>
                  <a:lnTo>
                    <a:pt x="1486" y="669"/>
                  </a:lnTo>
                  <a:lnTo>
                    <a:pt x="1553" y="726"/>
                  </a:lnTo>
                  <a:lnTo>
                    <a:pt x="1620" y="785"/>
                  </a:lnTo>
                  <a:lnTo>
                    <a:pt x="1684" y="845"/>
                  </a:lnTo>
                  <a:lnTo>
                    <a:pt x="1815" y="853"/>
                  </a:lnTo>
                  <a:lnTo>
                    <a:pt x="1946" y="867"/>
                  </a:lnTo>
                  <a:lnTo>
                    <a:pt x="1916" y="775"/>
                  </a:lnTo>
                  <a:lnTo>
                    <a:pt x="1883" y="685"/>
                  </a:lnTo>
                  <a:lnTo>
                    <a:pt x="1848" y="606"/>
                  </a:lnTo>
                  <a:lnTo>
                    <a:pt x="1811" y="529"/>
                  </a:lnTo>
                  <a:close/>
                  <a:moveTo>
                    <a:pt x="1054" y="520"/>
                  </a:moveTo>
                  <a:lnTo>
                    <a:pt x="1014" y="602"/>
                  </a:lnTo>
                  <a:lnTo>
                    <a:pt x="978" y="685"/>
                  </a:lnTo>
                  <a:lnTo>
                    <a:pt x="944" y="774"/>
                  </a:lnTo>
                  <a:lnTo>
                    <a:pt x="915" y="866"/>
                  </a:lnTo>
                  <a:lnTo>
                    <a:pt x="1002" y="856"/>
                  </a:lnTo>
                  <a:lnTo>
                    <a:pt x="1088" y="850"/>
                  </a:lnTo>
                  <a:lnTo>
                    <a:pt x="1175" y="846"/>
                  </a:lnTo>
                  <a:lnTo>
                    <a:pt x="1242" y="784"/>
                  </a:lnTo>
                  <a:lnTo>
                    <a:pt x="1310" y="724"/>
                  </a:lnTo>
                  <a:lnTo>
                    <a:pt x="1380" y="666"/>
                  </a:lnTo>
                  <a:lnTo>
                    <a:pt x="1289" y="619"/>
                  </a:lnTo>
                  <a:lnTo>
                    <a:pt x="1196" y="575"/>
                  </a:lnTo>
                  <a:lnTo>
                    <a:pt x="1125" y="546"/>
                  </a:lnTo>
                  <a:lnTo>
                    <a:pt x="1054" y="520"/>
                  </a:lnTo>
                  <a:close/>
                  <a:moveTo>
                    <a:pt x="2104" y="473"/>
                  </a:moveTo>
                  <a:lnTo>
                    <a:pt x="2066" y="475"/>
                  </a:lnTo>
                  <a:lnTo>
                    <a:pt x="2027" y="478"/>
                  </a:lnTo>
                  <a:lnTo>
                    <a:pt x="1977" y="487"/>
                  </a:lnTo>
                  <a:lnTo>
                    <a:pt x="1927" y="496"/>
                  </a:lnTo>
                  <a:lnTo>
                    <a:pt x="1952" y="575"/>
                  </a:lnTo>
                  <a:lnTo>
                    <a:pt x="1973" y="653"/>
                  </a:lnTo>
                  <a:lnTo>
                    <a:pt x="1990" y="728"/>
                  </a:lnTo>
                  <a:lnTo>
                    <a:pt x="2005" y="802"/>
                  </a:lnTo>
                  <a:lnTo>
                    <a:pt x="2017" y="877"/>
                  </a:lnTo>
                  <a:lnTo>
                    <a:pt x="2124" y="896"/>
                  </a:lnTo>
                  <a:lnTo>
                    <a:pt x="2231" y="920"/>
                  </a:lnTo>
                  <a:lnTo>
                    <a:pt x="2308" y="943"/>
                  </a:lnTo>
                  <a:lnTo>
                    <a:pt x="2383" y="969"/>
                  </a:lnTo>
                  <a:lnTo>
                    <a:pt x="2393" y="918"/>
                  </a:lnTo>
                  <a:lnTo>
                    <a:pt x="2400" y="866"/>
                  </a:lnTo>
                  <a:lnTo>
                    <a:pt x="2404" y="825"/>
                  </a:lnTo>
                  <a:lnTo>
                    <a:pt x="2405" y="785"/>
                  </a:lnTo>
                  <a:lnTo>
                    <a:pt x="2404" y="746"/>
                  </a:lnTo>
                  <a:lnTo>
                    <a:pt x="2400" y="708"/>
                  </a:lnTo>
                  <a:lnTo>
                    <a:pt x="2394" y="671"/>
                  </a:lnTo>
                  <a:lnTo>
                    <a:pt x="2384" y="636"/>
                  </a:lnTo>
                  <a:lnTo>
                    <a:pt x="2370" y="605"/>
                  </a:lnTo>
                  <a:lnTo>
                    <a:pt x="2353" y="575"/>
                  </a:lnTo>
                  <a:lnTo>
                    <a:pt x="2333" y="548"/>
                  </a:lnTo>
                  <a:lnTo>
                    <a:pt x="2307" y="526"/>
                  </a:lnTo>
                  <a:lnTo>
                    <a:pt x="2279" y="510"/>
                  </a:lnTo>
                  <a:lnTo>
                    <a:pt x="2247" y="495"/>
                  </a:lnTo>
                  <a:lnTo>
                    <a:pt x="2214" y="486"/>
                  </a:lnTo>
                  <a:lnTo>
                    <a:pt x="2179" y="478"/>
                  </a:lnTo>
                  <a:lnTo>
                    <a:pt x="2143" y="474"/>
                  </a:lnTo>
                  <a:lnTo>
                    <a:pt x="2104" y="473"/>
                  </a:lnTo>
                  <a:close/>
                  <a:moveTo>
                    <a:pt x="748" y="457"/>
                  </a:moveTo>
                  <a:lnTo>
                    <a:pt x="709" y="457"/>
                  </a:lnTo>
                  <a:lnTo>
                    <a:pt x="671" y="460"/>
                  </a:lnTo>
                  <a:lnTo>
                    <a:pt x="635" y="467"/>
                  </a:lnTo>
                  <a:lnTo>
                    <a:pt x="600" y="476"/>
                  </a:lnTo>
                  <a:lnTo>
                    <a:pt x="566" y="490"/>
                  </a:lnTo>
                  <a:lnTo>
                    <a:pt x="536" y="507"/>
                  </a:lnTo>
                  <a:lnTo>
                    <a:pt x="509" y="529"/>
                  </a:lnTo>
                  <a:lnTo>
                    <a:pt x="488" y="557"/>
                  </a:lnTo>
                  <a:lnTo>
                    <a:pt x="472" y="589"/>
                  </a:lnTo>
                  <a:lnTo>
                    <a:pt x="459" y="623"/>
                  </a:lnTo>
                  <a:lnTo>
                    <a:pt x="449" y="659"/>
                  </a:lnTo>
                  <a:lnTo>
                    <a:pt x="443" y="697"/>
                  </a:lnTo>
                  <a:lnTo>
                    <a:pt x="440" y="737"/>
                  </a:lnTo>
                  <a:lnTo>
                    <a:pt x="439" y="777"/>
                  </a:lnTo>
                  <a:lnTo>
                    <a:pt x="442" y="818"/>
                  </a:lnTo>
                  <a:lnTo>
                    <a:pt x="446" y="859"/>
                  </a:lnTo>
                  <a:lnTo>
                    <a:pt x="456" y="915"/>
                  </a:lnTo>
                  <a:lnTo>
                    <a:pt x="468" y="971"/>
                  </a:lnTo>
                  <a:lnTo>
                    <a:pt x="539" y="945"/>
                  </a:lnTo>
                  <a:lnTo>
                    <a:pt x="613" y="922"/>
                  </a:lnTo>
                  <a:lnTo>
                    <a:pt x="689" y="905"/>
                  </a:lnTo>
                  <a:lnTo>
                    <a:pt x="767" y="889"/>
                  </a:lnTo>
                  <a:lnTo>
                    <a:pt x="845" y="875"/>
                  </a:lnTo>
                  <a:lnTo>
                    <a:pt x="863" y="764"/>
                  </a:lnTo>
                  <a:lnTo>
                    <a:pt x="886" y="653"/>
                  </a:lnTo>
                  <a:lnTo>
                    <a:pt x="909" y="569"/>
                  </a:lnTo>
                  <a:lnTo>
                    <a:pt x="937" y="486"/>
                  </a:lnTo>
                  <a:lnTo>
                    <a:pt x="882" y="474"/>
                  </a:lnTo>
                  <a:lnTo>
                    <a:pt x="826" y="464"/>
                  </a:lnTo>
                  <a:lnTo>
                    <a:pt x="787" y="459"/>
                  </a:lnTo>
                  <a:lnTo>
                    <a:pt x="748" y="457"/>
                  </a:lnTo>
                  <a:close/>
                  <a:moveTo>
                    <a:pt x="1430" y="164"/>
                  </a:moveTo>
                  <a:lnTo>
                    <a:pt x="1393" y="167"/>
                  </a:lnTo>
                  <a:lnTo>
                    <a:pt x="1358" y="178"/>
                  </a:lnTo>
                  <a:lnTo>
                    <a:pt x="1322" y="194"/>
                  </a:lnTo>
                  <a:lnTo>
                    <a:pt x="1288" y="215"/>
                  </a:lnTo>
                  <a:lnTo>
                    <a:pt x="1256" y="242"/>
                  </a:lnTo>
                  <a:lnTo>
                    <a:pt x="1225" y="271"/>
                  </a:lnTo>
                  <a:lnTo>
                    <a:pt x="1194" y="303"/>
                  </a:lnTo>
                  <a:lnTo>
                    <a:pt x="1166" y="338"/>
                  </a:lnTo>
                  <a:lnTo>
                    <a:pt x="1138" y="379"/>
                  </a:lnTo>
                  <a:lnTo>
                    <a:pt x="1111" y="420"/>
                  </a:lnTo>
                  <a:lnTo>
                    <a:pt x="1174" y="453"/>
                  </a:lnTo>
                  <a:lnTo>
                    <a:pt x="1237" y="489"/>
                  </a:lnTo>
                  <a:lnTo>
                    <a:pt x="1303" y="532"/>
                  </a:lnTo>
                  <a:lnTo>
                    <a:pt x="1368" y="577"/>
                  </a:lnTo>
                  <a:lnTo>
                    <a:pt x="1430" y="625"/>
                  </a:lnTo>
                  <a:lnTo>
                    <a:pt x="1490" y="579"/>
                  </a:lnTo>
                  <a:lnTo>
                    <a:pt x="1551" y="536"/>
                  </a:lnTo>
                  <a:lnTo>
                    <a:pt x="1615" y="495"/>
                  </a:lnTo>
                  <a:lnTo>
                    <a:pt x="1681" y="456"/>
                  </a:lnTo>
                  <a:lnTo>
                    <a:pt x="1751" y="421"/>
                  </a:lnTo>
                  <a:lnTo>
                    <a:pt x="1723" y="379"/>
                  </a:lnTo>
                  <a:lnTo>
                    <a:pt x="1694" y="338"/>
                  </a:lnTo>
                  <a:lnTo>
                    <a:pt x="1666" y="303"/>
                  </a:lnTo>
                  <a:lnTo>
                    <a:pt x="1636" y="271"/>
                  </a:lnTo>
                  <a:lnTo>
                    <a:pt x="1604" y="242"/>
                  </a:lnTo>
                  <a:lnTo>
                    <a:pt x="1571" y="215"/>
                  </a:lnTo>
                  <a:lnTo>
                    <a:pt x="1538" y="194"/>
                  </a:lnTo>
                  <a:lnTo>
                    <a:pt x="1503" y="178"/>
                  </a:lnTo>
                  <a:lnTo>
                    <a:pt x="1466" y="167"/>
                  </a:lnTo>
                  <a:lnTo>
                    <a:pt x="1430" y="164"/>
                  </a:lnTo>
                  <a:close/>
                  <a:moveTo>
                    <a:pt x="1423" y="0"/>
                  </a:moveTo>
                  <a:lnTo>
                    <a:pt x="1425" y="0"/>
                  </a:lnTo>
                  <a:lnTo>
                    <a:pt x="1428" y="1"/>
                  </a:lnTo>
                  <a:lnTo>
                    <a:pt x="1430" y="1"/>
                  </a:lnTo>
                  <a:lnTo>
                    <a:pt x="1432" y="1"/>
                  </a:lnTo>
                  <a:lnTo>
                    <a:pt x="1435" y="0"/>
                  </a:lnTo>
                  <a:lnTo>
                    <a:pt x="1437" y="0"/>
                  </a:lnTo>
                  <a:lnTo>
                    <a:pt x="1437" y="2"/>
                  </a:lnTo>
                  <a:lnTo>
                    <a:pt x="1484" y="7"/>
                  </a:lnTo>
                  <a:lnTo>
                    <a:pt x="1529" y="19"/>
                  </a:lnTo>
                  <a:lnTo>
                    <a:pt x="1573" y="35"/>
                  </a:lnTo>
                  <a:lnTo>
                    <a:pt x="1615" y="57"/>
                  </a:lnTo>
                  <a:lnTo>
                    <a:pt x="1652" y="81"/>
                  </a:lnTo>
                  <a:lnTo>
                    <a:pt x="1689" y="112"/>
                  </a:lnTo>
                  <a:lnTo>
                    <a:pt x="1723" y="144"/>
                  </a:lnTo>
                  <a:lnTo>
                    <a:pt x="1754" y="179"/>
                  </a:lnTo>
                  <a:lnTo>
                    <a:pt x="1782" y="214"/>
                  </a:lnTo>
                  <a:lnTo>
                    <a:pt x="1807" y="251"/>
                  </a:lnTo>
                  <a:lnTo>
                    <a:pt x="1832" y="290"/>
                  </a:lnTo>
                  <a:lnTo>
                    <a:pt x="1854" y="329"/>
                  </a:lnTo>
                  <a:lnTo>
                    <a:pt x="1875" y="369"/>
                  </a:lnTo>
                  <a:lnTo>
                    <a:pt x="1917" y="355"/>
                  </a:lnTo>
                  <a:lnTo>
                    <a:pt x="1961" y="342"/>
                  </a:lnTo>
                  <a:lnTo>
                    <a:pt x="2006" y="333"/>
                  </a:lnTo>
                  <a:lnTo>
                    <a:pt x="2060" y="324"/>
                  </a:lnTo>
                  <a:lnTo>
                    <a:pt x="2115" y="320"/>
                  </a:lnTo>
                  <a:lnTo>
                    <a:pt x="2173" y="321"/>
                  </a:lnTo>
                  <a:lnTo>
                    <a:pt x="2230" y="329"/>
                  </a:lnTo>
                  <a:lnTo>
                    <a:pt x="2268" y="336"/>
                  </a:lnTo>
                  <a:lnTo>
                    <a:pt x="2304" y="347"/>
                  </a:lnTo>
                  <a:lnTo>
                    <a:pt x="2340" y="363"/>
                  </a:lnTo>
                  <a:lnTo>
                    <a:pt x="2374" y="382"/>
                  </a:lnTo>
                  <a:lnTo>
                    <a:pt x="2408" y="404"/>
                  </a:lnTo>
                  <a:lnTo>
                    <a:pt x="2438" y="429"/>
                  </a:lnTo>
                  <a:lnTo>
                    <a:pt x="2439" y="428"/>
                  </a:lnTo>
                  <a:lnTo>
                    <a:pt x="2441" y="431"/>
                  </a:lnTo>
                  <a:lnTo>
                    <a:pt x="2443" y="433"/>
                  </a:lnTo>
                  <a:lnTo>
                    <a:pt x="2449" y="438"/>
                  </a:lnTo>
                  <a:lnTo>
                    <a:pt x="2448" y="440"/>
                  </a:lnTo>
                  <a:lnTo>
                    <a:pt x="2472" y="471"/>
                  </a:lnTo>
                  <a:lnTo>
                    <a:pt x="2493" y="506"/>
                  </a:lnTo>
                  <a:lnTo>
                    <a:pt x="2512" y="541"/>
                  </a:lnTo>
                  <a:lnTo>
                    <a:pt x="2526" y="579"/>
                  </a:lnTo>
                  <a:lnTo>
                    <a:pt x="2537" y="617"/>
                  </a:lnTo>
                  <a:lnTo>
                    <a:pt x="2545" y="654"/>
                  </a:lnTo>
                  <a:lnTo>
                    <a:pt x="2551" y="702"/>
                  </a:lnTo>
                  <a:lnTo>
                    <a:pt x="2553" y="751"/>
                  </a:lnTo>
                  <a:lnTo>
                    <a:pt x="2552" y="797"/>
                  </a:lnTo>
                  <a:lnTo>
                    <a:pt x="2548" y="843"/>
                  </a:lnTo>
                  <a:lnTo>
                    <a:pt x="2541" y="888"/>
                  </a:lnTo>
                  <a:lnTo>
                    <a:pt x="2531" y="935"/>
                  </a:lnTo>
                  <a:lnTo>
                    <a:pt x="2519" y="980"/>
                  </a:lnTo>
                  <a:lnTo>
                    <a:pt x="2505" y="1025"/>
                  </a:lnTo>
                  <a:lnTo>
                    <a:pt x="2544" y="1046"/>
                  </a:lnTo>
                  <a:lnTo>
                    <a:pt x="2582" y="1069"/>
                  </a:lnTo>
                  <a:lnTo>
                    <a:pt x="2618" y="1093"/>
                  </a:lnTo>
                  <a:lnTo>
                    <a:pt x="2655" y="1120"/>
                  </a:lnTo>
                  <a:lnTo>
                    <a:pt x="2689" y="1150"/>
                  </a:lnTo>
                  <a:lnTo>
                    <a:pt x="2721" y="1182"/>
                  </a:lnTo>
                  <a:lnTo>
                    <a:pt x="2752" y="1217"/>
                  </a:lnTo>
                  <a:lnTo>
                    <a:pt x="2781" y="1255"/>
                  </a:lnTo>
                  <a:lnTo>
                    <a:pt x="2805" y="1294"/>
                  </a:lnTo>
                  <a:lnTo>
                    <a:pt x="2826" y="1338"/>
                  </a:lnTo>
                  <a:lnTo>
                    <a:pt x="2842" y="1383"/>
                  </a:lnTo>
                  <a:lnTo>
                    <a:pt x="2853" y="1431"/>
                  </a:lnTo>
                  <a:lnTo>
                    <a:pt x="2859" y="1478"/>
                  </a:lnTo>
                  <a:lnTo>
                    <a:pt x="2861" y="1478"/>
                  </a:lnTo>
                  <a:lnTo>
                    <a:pt x="2860" y="1482"/>
                  </a:lnTo>
                  <a:lnTo>
                    <a:pt x="2860" y="1484"/>
                  </a:lnTo>
                  <a:lnTo>
                    <a:pt x="2860" y="1486"/>
                  </a:lnTo>
                  <a:lnTo>
                    <a:pt x="2860" y="1488"/>
                  </a:lnTo>
                  <a:lnTo>
                    <a:pt x="2860" y="1490"/>
                  </a:lnTo>
                  <a:lnTo>
                    <a:pt x="2861" y="1493"/>
                  </a:lnTo>
                  <a:lnTo>
                    <a:pt x="2859" y="1493"/>
                  </a:lnTo>
                  <a:lnTo>
                    <a:pt x="2853" y="1541"/>
                  </a:lnTo>
                  <a:lnTo>
                    <a:pt x="2842" y="1588"/>
                  </a:lnTo>
                  <a:lnTo>
                    <a:pt x="2826" y="1634"/>
                  </a:lnTo>
                  <a:lnTo>
                    <a:pt x="2806" y="1677"/>
                  </a:lnTo>
                  <a:lnTo>
                    <a:pt x="2781" y="1716"/>
                  </a:lnTo>
                  <a:lnTo>
                    <a:pt x="2752" y="1755"/>
                  </a:lnTo>
                  <a:lnTo>
                    <a:pt x="2721" y="1791"/>
                  </a:lnTo>
                  <a:lnTo>
                    <a:pt x="2689" y="1822"/>
                  </a:lnTo>
                  <a:lnTo>
                    <a:pt x="2655" y="1851"/>
                  </a:lnTo>
                  <a:lnTo>
                    <a:pt x="2618" y="1878"/>
                  </a:lnTo>
                  <a:lnTo>
                    <a:pt x="2582" y="1904"/>
                  </a:lnTo>
                  <a:lnTo>
                    <a:pt x="2544" y="1927"/>
                  </a:lnTo>
                  <a:lnTo>
                    <a:pt x="2505" y="1948"/>
                  </a:lnTo>
                  <a:lnTo>
                    <a:pt x="2519" y="1993"/>
                  </a:lnTo>
                  <a:lnTo>
                    <a:pt x="2531" y="2038"/>
                  </a:lnTo>
                  <a:lnTo>
                    <a:pt x="2540" y="2084"/>
                  </a:lnTo>
                  <a:lnTo>
                    <a:pt x="2548" y="2140"/>
                  </a:lnTo>
                  <a:lnTo>
                    <a:pt x="2552" y="2198"/>
                  </a:lnTo>
                  <a:lnTo>
                    <a:pt x="2551" y="2258"/>
                  </a:lnTo>
                  <a:lnTo>
                    <a:pt x="2545" y="2318"/>
                  </a:lnTo>
                  <a:lnTo>
                    <a:pt x="2537" y="2356"/>
                  </a:lnTo>
                  <a:lnTo>
                    <a:pt x="2526" y="2394"/>
                  </a:lnTo>
                  <a:lnTo>
                    <a:pt x="2512" y="2431"/>
                  </a:lnTo>
                  <a:lnTo>
                    <a:pt x="2493" y="2467"/>
                  </a:lnTo>
                  <a:lnTo>
                    <a:pt x="2472" y="2502"/>
                  </a:lnTo>
                  <a:lnTo>
                    <a:pt x="2448" y="2533"/>
                  </a:lnTo>
                  <a:lnTo>
                    <a:pt x="2449" y="2534"/>
                  </a:lnTo>
                  <a:lnTo>
                    <a:pt x="2446" y="2536"/>
                  </a:lnTo>
                  <a:lnTo>
                    <a:pt x="2443" y="2538"/>
                  </a:lnTo>
                  <a:lnTo>
                    <a:pt x="2442" y="2540"/>
                  </a:lnTo>
                  <a:lnTo>
                    <a:pt x="2440" y="2542"/>
                  </a:lnTo>
                  <a:lnTo>
                    <a:pt x="2439" y="2545"/>
                  </a:lnTo>
                  <a:lnTo>
                    <a:pt x="2438" y="2544"/>
                  </a:lnTo>
                  <a:lnTo>
                    <a:pt x="2408" y="2569"/>
                  </a:lnTo>
                  <a:lnTo>
                    <a:pt x="2374" y="2591"/>
                  </a:lnTo>
                  <a:lnTo>
                    <a:pt x="2340" y="2609"/>
                  </a:lnTo>
                  <a:lnTo>
                    <a:pt x="2304" y="2625"/>
                  </a:lnTo>
                  <a:lnTo>
                    <a:pt x="2268" y="2636"/>
                  </a:lnTo>
                  <a:lnTo>
                    <a:pt x="2230" y="2644"/>
                  </a:lnTo>
                  <a:lnTo>
                    <a:pt x="2173" y="2650"/>
                  </a:lnTo>
                  <a:lnTo>
                    <a:pt x="2115" y="2652"/>
                  </a:lnTo>
                  <a:lnTo>
                    <a:pt x="2060" y="2648"/>
                  </a:lnTo>
                  <a:lnTo>
                    <a:pt x="2006" y="2639"/>
                  </a:lnTo>
                  <a:lnTo>
                    <a:pt x="1940" y="2624"/>
                  </a:lnTo>
                  <a:lnTo>
                    <a:pt x="1877" y="2604"/>
                  </a:lnTo>
                  <a:lnTo>
                    <a:pt x="1854" y="2648"/>
                  </a:lnTo>
                  <a:lnTo>
                    <a:pt x="1830" y="2692"/>
                  </a:lnTo>
                  <a:lnTo>
                    <a:pt x="1803" y="2735"/>
                  </a:lnTo>
                  <a:lnTo>
                    <a:pt x="1777" y="2772"/>
                  </a:lnTo>
                  <a:lnTo>
                    <a:pt x="1749" y="2806"/>
                  </a:lnTo>
                  <a:lnTo>
                    <a:pt x="1717" y="2840"/>
                  </a:lnTo>
                  <a:lnTo>
                    <a:pt x="1683" y="2871"/>
                  </a:lnTo>
                  <a:lnTo>
                    <a:pt x="1646" y="2900"/>
                  </a:lnTo>
                  <a:lnTo>
                    <a:pt x="1610" y="2923"/>
                  </a:lnTo>
                  <a:lnTo>
                    <a:pt x="1570" y="2943"/>
                  </a:lnTo>
                  <a:lnTo>
                    <a:pt x="1528" y="2957"/>
                  </a:lnTo>
                  <a:lnTo>
                    <a:pt x="1485" y="2967"/>
                  </a:lnTo>
                  <a:lnTo>
                    <a:pt x="1439" y="2971"/>
                  </a:lnTo>
                  <a:lnTo>
                    <a:pt x="1439" y="2972"/>
                  </a:lnTo>
                  <a:lnTo>
                    <a:pt x="1420" y="2972"/>
                  </a:lnTo>
                  <a:lnTo>
                    <a:pt x="1420" y="2971"/>
                  </a:lnTo>
                  <a:lnTo>
                    <a:pt x="1376" y="2967"/>
                  </a:lnTo>
                  <a:lnTo>
                    <a:pt x="1332" y="2957"/>
                  </a:lnTo>
                  <a:lnTo>
                    <a:pt x="1290" y="2943"/>
                  </a:lnTo>
                  <a:lnTo>
                    <a:pt x="1251" y="2923"/>
                  </a:lnTo>
                  <a:lnTo>
                    <a:pt x="1213" y="2900"/>
                  </a:lnTo>
                  <a:lnTo>
                    <a:pt x="1177" y="2871"/>
                  </a:lnTo>
                  <a:lnTo>
                    <a:pt x="1143" y="2840"/>
                  </a:lnTo>
                  <a:lnTo>
                    <a:pt x="1112" y="2806"/>
                  </a:lnTo>
                  <a:lnTo>
                    <a:pt x="1083" y="2772"/>
                  </a:lnTo>
                  <a:lnTo>
                    <a:pt x="1057" y="2735"/>
                  </a:lnTo>
                  <a:lnTo>
                    <a:pt x="1030" y="2692"/>
                  </a:lnTo>
                  <a:lnTo>
                    <a:pt x="1006" y="2649"/>
                  </a:lnTo>
                  <a:lnTo>
                    <a:pt x="984" y="2605"/>
                  </a:lnTo>
                  <a:lnTo>
                    <a:pt x="938" y="2619"/>
                  </a:lnTo>
                  <a:lnTo>
                    <a:pt x="893" y="2631"/>
                  </a:lnTo>
                  <a:lnTo>
                    <a:pt x="846" y="2641"/>
                  </a:lnTo>
                  <a:lnTo>
                    <a:pt x="792" y="2649"/>
                  </a:lnTo>
                  <a:lnTo>
                    <a:pt x="737" y="2652"/>
                  </a:lnTo>
                  <a:lnTo>
                    <a:pt x="680" y="2650"/>
                  </a:lnTo>
                  <a:lnTo>
                    <a:pt x="624" y="2642"/>
                  </a:lnTo>
                  <a:lnTo>
                    <a:pt x="589" y="2634"/>
                  </a:lnTo>
                  <a:lnTo>
                    <a:pt x="554" y="2622"/>
                  </a:lnTo>
                  <a:lnTo>
                    <a:pt x="520" y="2607"/>
                  </a:lnTo>
                  <a:lnTo>
                    <a:pt x="488" y="2589"/>
                  </a:lnTo>
                  <a:lnTo>
                    <a:pt x="458" y="2567"/>
                  </a:lnTo>
                  <a:lnTo>
                    <a:pt x="428" y="2540"/>
                  </a:lnTo>
                  <a:lnTo>
                    <a:pt x="427" y="2541"/>
                  </a:lnTo>
                  <a:lnTo>
                    <a:pt x="425" y="2539"/>
                  </a:lnTo>
                  <a:lnTo>
                    <a:pt x="423" y="2537"/>
                  </a:lnTo>
                  <a:lnTo>
                    <a:pt x="421" y="2535"/>
                  </a:lnTo>
                  <a:lnTo>
                    <a:pt x="419" y="2533"/>
                  </a:lnTo>
                  <a:lnTo>
                    <a:pt x="418" y="2532"/>
                  </a:lnTo>
                  <a:lnTo>
                    <a:pt x="416" y="2530"/>
                  </a:lnTo>
                  <a:lnTo>
                    <a:pt x="414" y="2528"/>
                  </a:lnTo>
                  <a:lnTo>
                    <a:pt x="415" y="2527"/>
                  </a:lnTo>
                  <a:lnTo>
                    <a:pt x="391" y="2497"/>
                  </a:lnTo>
                  <a:lnTo>
                    <a:pt x="370" y="2465"/>
                  </a:lnTo>
                  <a:lnTo>
                    <a:pt x="352" y="2431"/>
                  </a:lnTo>
                  <a:lnTo>
                    <a:pt x="337" y="2397"/>
                  </a:lnTo>
                  <a:lnTo>
                    <a:pt x="326" y="2361"/>
                  </a:lnTo>
                  <a:lnTo>
                    <a:pt x="317" y="2325"/>
                  </a:lnTo>
                  <a:lnTo>
                    <a:pt x="309" y="2266"/>
                  </a:lnTo>
                  <a:lnTo>
                    <a:pt x="308" y="2207"/>
                  </a:lnTo>
                  <a:lnTo>
                    <a:pt x="311" y="2150"/>
                  </a:lnTo>
                  <a:lnTo>
                    <a:pt x="318" y="2093"/>
                  </a:lnTo>
                  <a:lnTo>
                    <a:pt x="328" y="2045"/>
                  </a:lnTo>
                  <a:lnTo>
                    <a:pt x="340" y="1997"/>
                  </a:lnTo>
                  <a:lnTo>
                    <a:pt x="354" y="1951"/>
                  </a:lnTo>
                  <a:lnTo>
                    <a:pt x="310" y="1928"/>
                  </a:lnTo>
                  <a:lnTo>
                    <a:pt x="269" y="1902"/>
                  </a:lnTo>
                  <a:lnTo>
                    <a:pt x="228" y="1873"/>
                  </a:lnTo>
                  <a:lnTo>
                    <a:pt x="194" y="1846"/>
                  </a:lnTo>
                  <a:lnTo>
                    <a:pt x="159" y="1817"/>
                  </a:lnTo>
                  <a:lnTo>
                    <a:pt x="127" y="1784"/>
                  </a:lnTo>
                  <a:lnTo>
                    <a:pt x="98" y="1749"/>
                  </a:lnTo>
                  <a:lnTo>
                    <a:pt x="71" y="1711"/>
                  </a:lnTo>
                  <a:lnTo>
                    <a:pt x="47" y="1672"/>
                  </a:lnTo>
                  <a:lnTo>
                    <a:pt x="29" y="1631"/>
                  </a:lnTo>
                  <a:lnTo>
                    <a:pt x="15" y="1587"/>
                  </a:lnTo>
                  <a:lnTo>
                    <a:pt x="5" y="1542"/>
                  </a:lnTo>
                  <a:lnTo>
                    <a:pt x="1" y="1495"/>
                  </a:lnTo>
                  <a:lnTo>
                    <a:pt x="0" y="1495"/>
                  </a:lnTo>
                  <a:lnTo>
                    <a:pt x="0" y="1492"/>
                  </a:lnTo>
                  <a:lnTo>
                    <a:pt x="1" y="1489"/>
                  </a:lnTo>
                  <a:lnTo>
                    <a:pt x="1" y="1486"/>
                  </a:lnTo>
                  <a:lnTo>
                    <a:pt x="1" y="1483"/>
                  </a:lnTo>
                  <a:lnTo>
                    <a:pt x="0" y="1479"/>
                  </a:lnTo>
                  <a:lnTo>
                    <a:pt x="0" y="1476"/>
                  </a:lnTo>
                  <a:lnTo>
                    <a:pt x="1" y="1476"/>
                  </a:lnTo>
                  <a:lnTo>
                    <a:pt x="5" y="1429"/>
                  </a:lnTo>
                  <a:lnTo>
                    <a:pt x="14" y="1384"/>
                  </a:lnTo>
                  <a:lnTo>
                    <a:pt x="28" y="1340"/>
                  </a:lnTo>
                  <a:lnTo>
                    <a:pt x="47" y="1299"/>
                  </a:lnTo>
                  <a:lnTo>
                    <a:pt x="70" y="1262"/>
                  </a:lnTo>
                  <a:lnTo>
                    <a:pt x="97" y="1223"/>
                  </a:lnTo>
                  <a:lnTo>
                    <a:pt x="127" y="1187"/>
                  </a:lnTo>
                  <a:lnTo>
                    <a:pt x="158" y="1155"/>
                  </a:lnTo>
                  <a:lnTo>
                    <a:pt x="192" y="1126"/>
                  </a:lnTo>
                  <a:lnTo>
                    <a:pt x="227" y="1098"/>
                  </a:lnTo>
                  <a:lnTo>
                    <a:pt x="268" y="1070"/>
                  </a:lnTo>
                  <a:lnTo>
                    <a:pt x="310" y="1045"/>
                  </a:lnTo>
                  <a:lnTo>
                    <a:pt x="354" y="1021"/>
                  </a:lnTo>
                  <a:lnTo>
                    <a:pt x="340" y="975"/>
                  </a:lnTo>
                  <a:lnTo>
                    <a:pt x="328" y="928"/>
                  </a:lnTo>
                  <a:lnTo>
                    <a:pt x="318" y="878"/>
                  </a:lnTo>
                  <a:lnTo>
                    <a:pt x="310" y="823"/>
                  </a:lnTo>
                  <a:lnTo>
                    <a:pt x="307" y="765"/>
                  </a:lnTo>
                  <a:lnTo>
                    <a:pt x="309" y="707"/>
                  </a:lnTo>
                  <a:lnTo>
                    <a:pt x="317" y="648"/>
                  </a:lnTo>
                  <a:lnTo>
                    <a:pt x="326" y="611"/>
                  </a:lnTo>
                  <a:lnTo>
                    <a:pt x="337" y="576"/>
                  </a:lnTo>
                  <a:lnTo>
                    <a:pt x="352" y="541"/>
                  </a:lnTo>
                  <a:lnTo>
                    <a:pt x="370" y="507"/>
                  </a:lnTo>
                  <a:lnTo>
                    <a:pt x="391" y="475"/>
                  </a:lnTo>
                  <a:lnTo>
                    <a:pt x="414" y="446"/>
                  </a:lnTo>
                  <a:lnTo>
                    <a:pt x="413" y="445"/>
                  </a:lnTo>
                  <a:lnTo>
                    <a:pt x="416" y="442"/>
                  </a:lnTo>
                  <a:lnTo>
                    <a:pt x="419" y="440"/>
                  </a:lnTo>
                  <a:lnTo>
                    <a:pt x="421" y="437"/>
                  </a:lnTo>
                  <a:lnTo>
                    <a:pt x="423" y="435"/>
                  </a:lnTo>
                  <a:lnTo>
                    <a:pt x="425" y="433"/>
                  </a:lnTo>
                  <a:lnTo>
                    <a:pt x="427" y="431"/>
                  </a:lnTo>
                  <a:lnTo>
                    <a:pt x="463" y="401"/>
                  </a:lnTo>
                  <a:lnTo>
                    <a:pt x="500" y="376"/>
                  </a:lnTo>
                  <a:lnTo>
                    <a:pt x="540" y="356"/>
                  </a:lnTo>
                  <a:lnTo>
                    <a:pt x="582" y="340"/>
                  </a:lnTo>
                  <a:lnTo>
                    <a:pt x="624" y="330"/>
                  </a:lnTo>
                  <a:lnTo>
                    <a:pt x="680" y="322"/>
                  </a:lnTo>
                  <a:lnTo>
                    <a:pt x="737" y="320"/>
                  </a:lnTo>
                  <a:lnTo>
                    <a:pt x="791" y="323"/>
                  </a:lnTo>
                  <a:lnTo>
                    <a:pt x="846" y="331"/>
                  </a:lnTo>
                  <a:lnTo>
                    <a:pt x="894" y="340"/>
                  </a:lnTo>
                  <a:lnTo>
                    <a:pt x="940" y="354"/>
                  </a:lnTo>
                  <a:lnTo>
                    <a:pt x="987" y="368"/>
                  </a:lnTo>
                  <a:lnTo>
                    <a:pt x="1007" y="327"/>
                  </a:lnTo>
                  <a:lnTo>
                    <a:pt x="1028" y="289"/>
                  </a:lnTo>
                  <a:lnTo>
                    <a:pt x="1052" y="251"/>
                  </a:lnTo>
                  <a:lnTo>
                    <a:pt x="1078" y="213"/>
                  </a:lnTo>
                  <a:lnTo>
                    <a:pt x="1107" y="178"/>
                  </a:lnTo>
                  <a:lnTo>
                    <a:pt x="1137" y="143"/>
                  </a:lnTo>
                  <a:lnTo>
                    <a:pt x="1171" y="112"/>
                  </a:lnTo>
                  <a:lnTo>
                    <a:pt x="1208" y="81"/>
                  </a:lnTo>
                  <a:lnTo>
                    <a:pt x="1246" y="57"/>
                  </a:lnTo>
                  <a:lnTo>
                    <a:pt x="1287" y="35"/>
                  </a:lnTo>
                  <a:lnTo>
                    <a:pt x="1331" y="19"/>
                  </a:lnTo>
                  <a:lnTo>
                    <a:pt x="1377" y="7"/>
                  </a:lnTo>
                  <a:lnTo>
                    <a:pt x="1423" y="1"/>
                  </a:lnTo>
                  <a:lnTo>
                    <a:pt x="1423" y="0"/>
                  </a:lnTo>
                  <a:close/>
                </a:path>
              </a:pathLst>
            </a:custGeom>
            <a:solidFill>
              <a:srgbClr val="FFFFFF"/>
            </a:solidFill>
            <a:ln w="9525">
              <a:noFill/>
              <a:miter lim="800000"/>
              <a:headEnd/>
              <a:tailEnd/>
            </a:ln>
            <a:effectLst/>
          </p:spPr>
          <p:txBody>
            <a:bodyPr lIns="68580" tIns="34290" rIns="68580" bIns="34290"/>
            <a:lstStyle/>
            <a:p>
              <a:endParaRPr lang="fr-FR" dirty="0"/>
            </a:p>
          </p:txBody>
        </p:sp>
        <p:sp>
          <p:nvSpPr>
            <p:cNvPr id="1035" name="Freeform 18"/>
            <p:cNvSpPr>
              <a:spLocks noChangeArrowheads="1"/>
            </p:cNvSpPr>
            <p:nvPr userDrawn="1"/>
          </p:nvSpPr>
          <p:spPr bwMode="auto">
            <a:xfrm>
              <a:off x="140" y="145"/>
              <a:ext cx="77" cy="80"/>
            </a:xfrm>
            <a:custGeom>
              <a:avLst/>
              <a:gdLst>
                <a:gd name="T0" fmla="*/ 0 w 615"/>
                <a:gd name="T1" fmla="*/ 0 h 640"/>
                <a:gd name="T2" fmla="*/ 0 w 615"/>
                <a:gd name="T3" fmla="*/ 0 h 640"/>
                <a:gd name="T4" fmla="*/ 0 w 615"/>
                <a:gd name="T5" fmla="*/ 0 h 640"/>
                <a:gd name="T6" fmla="*/ 0 w 615"/>
                <a:gd name="T7" fmla="*/ 0 h 640"/>
                <a:gd name="T8" fmla="*/ 0 w 615"/>
                <a:gd name="T9" fmla="*/ 0 h 640"/>
                <a:gd name="T10" fmla="*/ 0 w 615"/>
                <a:gd name="T11" fmla="*/ 0 h 640"/>
                <a:gd name="T12" fmla="*/ 0 w 615"/>
                <a:gd name="T13" fmla="*/ 0 h 640"/>
                <a:gd name="T14" fmla="*/ 0 w 615"/>
                <a:gd name="T15" fmla="*/ 0 h 640"/>
                <a:gd name="T16" fmla="*/ 0 w 615"/>
                <a:gd name="T17" fmla="*/ 0 h 640"/>
                <a:gd name="T18" fmla="*/ 0 w 615"/>
                <a:gd name="T19" fmla="*/ 0 h 640"/>
                <a:gd name="T20" fmla="*/ 0 w 615"/>
                <a:gd name="T21" fmla="*/ 0 h 640"/>
                <a:gd name="T22" fmla="*/ 0 w 615"/>
                <a:gd name="T23" fmla="*/ 0 h 640"/>
                <a:gd name="T24" fmla="*/ 0 w 615"/>
                <a:gd name="T25" fmla="*/ 0 h 640"/>
                <a:gd name="T26" fmla="*/ 0 w 615"/>
                <a:gd name="T27" fmla="*/ 0 h 640"/>
                <a:gd name="T28" fmla="*/ 0 w 615"/>
                <a:gd name="T29" fmla="*/ 0 h 640"/>
                <a:gd name="T30" fmla="*/ 0 w 615"/>
                <a:gd name="T31" fmla="*/ 0 h 640"/>
                <a:gd name="T32" fmla="*/ 0 w 615"/>
                <a:gd name="T33" fmla="*/ 0 h 640"/>
                <a:gd name="T34" fmla="*/ 0 w 615"/>
                <a:gd name="T35" fmla="*/ 0 h 640"/>
                <a:gd name="T36" fmla="*/ 0 w 615"/>
                <a:gd name="T37" fmla="*/ 0 h 640"/>
                <a:gd name="T38" fmla="*/ 0 w 615"/>
                <a:gd name="T39" fmla="*/ 0 h 640"/>
                <a:gd name="T40" fmla="*/ 0 w 615"/>
                <a:gd name="T41" fmla="*/ 0 h 640"/>
                <a:gd name="T42" fmla="*/ 0 w 615"/>
                <a:gd name="T43" fmla="*/ 0 h 640"/>
                <a:gd name="T44" fmla="*/ 0 w 615"/>
                <a:gd name="T45" fmla="*/ 0 h 640"/>
                <a:gd name="T46" fmla="*/ 0 w 615"/>
                <a:gd name="T47" fmla="*/ 0 h 640"/>
                <a:gd name="T48" fmla="*/ 0 w 615"/>
                <a:gd name="T49" fmla="*/ 0 h 640"/>
                <a:gd name="T50" fmla="*/ 0 w 615"/>
                <a:gd name="T51" fmla="*/ 0 h 640"/>
                <a:gd name="T52" fmla="*/ 0 w 615"/>
                <a:gd name="T53" fmla="*/ 0 h 640"/>
                <a:gd name="T54" fmla="*/ 0 w 615"/>
                <a:gd name="T55" fmla="*/ 0 h 640"/>
                <a:gd name="T56" fmla="*/ 0 w 615"/>
                <a:gd name="T57" fmla="*/ 0 h 640"/>
                <a:gd name="T58" fmla="*/ 0 w 615"/>
                <a:gd name="T59" fmla="*/ 0 h 640"/>
                <a:gd name="T60" fmla="*/ 0 w 615"/>
                <a:gd name="T61" fmla="*/ 0 h 640"/>
                <a:gd name="T62" fmla="*/ 0 w 615"/>
                <a:gd name="T63" fmla="*/ 0 h 640"/>
                <a:gd name="T64" fmla="*/ 0 w 615"/>
                <a:gd name="T65" fmla="*/ 0 h 640"/>
                <a:gd name="T66" fmla="*/ 0 w 615"/>
                <a:gd name="T67" fmla="*/ 0 h 640"/>
                <a:gd name="T68" fmla="*/ 0 w 615"/>
                <a:gd name="T69" fmla="*/ 0 h 640"/>
                <a:gd name="T70" fmla="*/ 0 w 615"/>
                <a:gd name="T71" fmla="*/ 0 h 640"/>
                <a:gd name="T72" fmla="*/ 0 w 615"/>
                <a:gd name="T73" fmla="*/ 0 h 640"/>
                <a:gd name="T74" fmla="*/ 0 w 615"/>
                <a:gd name="T75" fmla="*/ 0 h 640"/>
                <a:gd name="T76" fmla="*/ 0 w 615"/>
                <a:gd name="T77" fmla="*/ 0 h 640"/>
                <a:gd name="T78" fmla="*/ 0 w 615"/>
                <a:gd name="T79" fmla="*/ 0 h 640"/>
                <a:gd name="T80" fmla="*/ 0 w 615"/>
                <a:gd name="T81" fmla="*/ 0 h 640"/>
                <a:gd name="T82" fmla="*/ 0 w 615"/>
                <a:gd name="T83" fmla="*/ 0 h 640"/>
                <a:gd name="T84" fmla="*/ 0 w 615"/>
                <a:gd name="T85" fmla="*/ 0 h 640"/>
                <a:gd name="T86" fmla="*/ 0 w 615"/>
                <a:gd name="T87" fmla="*/ 0 h 640"/>
                <a:gd name="T88" fmla="*/ 0 w 615"/>
                <a:gd name="T89" fmla="*/ 0 h 640"/>
                <a:gd name="T90" fmla="*/ 0 w 615"/>
                <a:gd name="T91" fmla="*/ 0 h 640"/>
                <a:gd name="T92" fmla="*/ 0 w 615"/>
                <a:gd name="T93" fmla="*/ 0 h 640"/>
                <a:gd name="T94" fmla="*/ 0 w 615"/>
                <a:gd name="T95" fmla="*/ 0 h 640"/>
                <a:gd name="T96" fmla="*/ 0 w 615"/>
                <a:gd name="T97" fmla="*/ 0 h 6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5"/>
                <a:gd name="T148" fmla="*/ 0 h 640"/>
                <a:gd name="T149" fmla="*/ 615 w 615"/>
                <a:gd name="T150" fmla="*/ 640 h 6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5" h="640">
                  <a:moveTo>
                    <a:pt x="307" y="0"/>
                  </a:moveTo>
                  <a:lnTo>
                    <a:pt x="348" y="3"/>
                  </a:lnTo>
                  <a:lnTo>
                    <a:pt x="389" y="12"/>
                  </a:lnTo>
                  <a:lnTo>
                    <a:pt x="427" y="25"/>
                  </a:lnTo>
                  <a:lnTo>
                    <a:pt x="462" y="44"/>
                  </a:lnTo>
                  <a:lnTo>
                    <a:pt x="496" y="67"/>
                  </a:lnTo>
                  <a:lnTo>
                    <a:pt x="525" y="94"/>
                  </a:lnTo>
                  <a:lnTo>
                    <a:pt x="551" y="125"/>
                  </a:lnTo>
                  <a:lnTo>
                    <a:pt x="573" y="158"/>
                  </a:lnTo>
                  <a:lnTo>
                    <a:pt x="590" y="195"/>
                  </a:lnTo>
                  <a:lnTo>
                    <a:pt x="603" y="235"/>
                  </a:lnTo>
                  <a:lnTo>
                    <a:pt x="612" y="277"/>
                  </a:lnTo>
                  <a:lnTo>
                    <a:pt x="615" y="320"/>
                  </a:lnTo>
                  <a:lnTo>
                    <a:pt x="612" y="364"/>
                  </a:lnTo>
                  <a:lnTo>
                    <a:pt x="603" y="405"/>
                  </a:lnTo>
                  <a:lnTo>
                    <a:pt x="590" y="444"/>
                  </a:lnTo>
                  <a:lnTo>
                    <a:pt x="573" y="482"/>
                  </a:lnTo>
                  <a:lnTo>
                    <a:pt x="551" y="516"/>
                  </a:lnTo>
                  <a:lnTo>
                    <a:pt x="525" y="546"/>
                  </a:lnTo>
                  <a:lnTo>
                    <a:pt x="496" y="573"/>
                  </a:lnTo>
                  <a:lnTo>
                    <a:pt x="462" y="596"/>
                  </a:lnTo>
                  <a:lnTo>
                    <a:pt x="427" y="615"/>
                  </a:lnTo>
                  <a:lnTo>
                    <a:pt x="389" y="629"/>
                  </a:lnTo>
                  <a:lnTo>
                    <a:pt x="348" y="637"/>
                  </a:lnTo>
                  <a:lnTo>
                    <a:pt x="307" y="640"/>
                  </a:lnTo>
                  <a:lnTo>
                    <a:pt x="265" y="637"/>
                  </a:lnTo>
                  <a:lnTo>
                    <a:pt x="225" y="629"/>
                  </a:lnTo>
                  <a:lnTo>
                    <a:pt x="187" y="615"/>
                  </a:lnTo>
                  <a:lnTo>
                    <a:pt x="152" y="596"/>
                  </a:lnTo>
                  <a:lnTo>
                    <a:pt x="120" y="573"/>
                  </a:lnTo>
                  <a:lnTo>
                    <a:pt x="89" y="546"/>
                  </a:lnTo>
                  <a:lnTo>
                    <a:pt x="64" y="516"/>
                  </a:lnTo>
                  <a:lnTo>
                    <a:pt x="42" y="482"/>
                  </a:lnTo>
                  <a:lnTo>
                    <a:pt x="24" y="444"/>
                  </a:lnTo>
                  <a:lnTo>
                    <a:pt x="11" y="405"/>
                  </a:lnTo>
                  <a:lnTo>
                    <a:pt x="3" y="364"/>
                  </a:lnTo>
                  <a:lnTo>
                    <a:pt x="0" y="320"/>
                  </a:lnTo>
                  <a:lnTo>
                    <a:pt x="3" y="277"/>
                  </a:lnTo>
                  <a:lnTo>
                    <a:pt x="11" y="235"/>
                  </a:lnTo>
                  <a:lnTo>
                    <a:pt x="24" y="195"/>
                  </a:lnTo>
                  <a:lnTo>
                    <a:pt x="42" y="158"/>
                  </a:lnTo>
                  <a:lnTo>
                    <a:pt x="64" y="125"/>
                  </a:lnTo>
                  <a:lnTo>
                    <a:pt x="89" y="94"/>
                  </a:lnTo>
                  <a:lnTo>
                    <a:pt x="120" y="67"/>
                  </a:lnTo>
                  <a:lnTo>
                    <a:pt x="152" y="44"/>
                  </a:lnTo>
                  <a:lnTo>
                    <a:pt x="187" y="25"/>
                  </a:lnTo>
                  <a:lnTo>
                    <a:pt x="225" y="12"/>
                  </a:lnTo>
                  <a:lnTo>
                    <a:pt x="265" y="3"/>
                  </a:lnTo>
                  <a:lnTo>
                    <a:pt x="307" y="0"/>
                  </a:lnTo>
                  <a:close/>
                </a:path>
              </a:pathLst>
            </a:custGeom>
            <a:solidFill>
              <a:srgbClr val="FFFFFF"/>
            </a:solidFill>
            <a:ln w="9525">
              <a:noFill/>
              <a:miter lim="800000"/>
              <a:headEnd/>
              <a:tailEnd/>
            </a:ln>
            <a:effectLst/>
          </p:spPr>
          <p:txBody>
            <a:bodyPr lIns="68580" tIns="34290" rIns="68580" bIns="34290"/>
            <a:lstStyle/>
            <a:p>
              <a:endParaRPr lang="fr-FR" dirty="0"/>
            </a:p>
          </p:txBody>
        </p:sp>
      </p:grpSp>
      <p:pic>
        <p:nvPicPr>
          <p:cNvPr id="1027" name="Picture 3"/>
          <p:cNvPicPr>
            <a:picLocks noChangeAspect="1" noChangeArrowheads="1"/>
          </p:cNvPicPr>
          <p:nvPr/>
        </p:nvPicPr>
        <p:blipFill>
          <a:blip r:embed="rId6"/>
          <a:srcRect/>
          <a:stretch>
            <a:fillRect/>
          </a:stretch>
        </p:blipFill>
        <p:spPr bwMode="auto">
          <a:xfrm>
            <a:off x="9644063" y="3922713"/>
            <a:ext cx="482600" cy="434975"/>
          </a:xfrm>
          <a:prstGeom prst="rect">
            <a:avLst/>
          </a:prstGeom>
          <a:noFill/>
          <a:ln w="9525">
            <a:noFill/>
            <a:miter lim="800000"/>
            <a:headEnd/>
            <a:tailEnd/>
          </a:ln>
          <a:effectLst/>
        </p:spPr>
      </p:pic>
      <p:sp>
        <p:nvSpPr>
          <p:cNvPr id="1028" name="Freeform 21"/>
          <p:cNvSpPr>
            <a:spLocks noEditPoints="1" noChangeArrowheads="1"/>
          </p:cNvSpPr>
          <p:nvPr/>
        </p:nvSpPr>
        <p:spPr bwMode="auto">
          <a:xfrm>
            <a:off x="9518650" y="2447925"/>
            <a:ext cx="608013" cy="425450"/>
          </a:xfrm>
          <a:custGeom>
            <a:avLst/>
            <a:gdLst>
              <a:gd name="T0" fmla="*/ 2147483646 w 3438"/>
              <a:gd name="T1" fmla="*/ 2147483646 h 3213"/>
              <a:gd name="T2" fmla="*/ 2147483646 w 3438"/>
              <a:gd name="T3" fmla="*/ 2147483646 h 3213"/>
              <a:gd name="T4" fmla="*/ 2147483646 w 3438"/>
              <a:gd name="T5" fmla="*/ 2147483646 h 3213"/>
              <a:gd name="T6" fmla="*/ 2147483646 w 3438"/>
              <a:gd name="T7" fmla="*/ 2147483646 h 3213"/>
              <a:gd name="T8" fmla="*/ 2147483646 w 3438"/>
              <a:gd name="T9" fmla="*/ 2147483646 h 3213"/>
              <a:gd name="T10" fmla="*/ 2147483646 w 3438"/>
              <a:gd name="T11" fmla="*/ 2147483646 h 3213"/>
              <a:gd name="T12" fmla="*/ 2147483646 w 3438"/>
              <a:gd name="T13" fmla="*/ 2147483646 h 3213"/>
              <a:gd name="T14" fmla="*/ 2147483646 w 3438"/>
              <a:gd name="T15" fmla="*/ 2147483646 h 3213"/>
              <a:gd name="T16" fmla="*/ 2147483646 w 3438"/>
              <a:gd name="T17" fmla="*/ 2147483646 h 3213"/>
              <a:gd name="T18" fmla="*/ 2147483646 w 3438"/>
              <a:gd name="T19" fmla="*/ 2147483646 h 3213"/>
              <a:gd name="T20" fmla="*/ 2147483646 w 3438"/>
              <a:gd name="T21" fmla="*/ 2147483646 h 3213"/>
              <a:gd name="T22" fmla="*/ 2147483646 w 3438"/>
              <a:gd name="T23" fmla="*/ 2147483646 h 3213"/>
              <a:gd name="T24" fmla="*/ 2147483646 w 3438"/>
              <a:gd name="T25" fmla="*/ 2147483646 h 3213"/>
              <a:gd name="T26" fmla="*/ 2147483646 w 3438"/>
              <a:gd name="T27" fmla="*/ 2147483646 h 3213"/>
              <a:gd name="T28" fmla="*/ 2147483646 w 3438"/>
              <a:gd name="T29" fmla="*/ 2147483646 h 3213"/>
              <a:gd name="T30" fmla="*/ 2147483646 w 3438"/>
              <a:gd name="T31" fmla="*/ 2147483646 h 3213"/>
              <a:gd name="T32" fmla="*/ 2147483646 w 3438"/>
              <a:gd name="T33" fmla="*/ 2147483646 h 3213"/>
              <a:gd name="T34" fmla="*/ 2147483646 w 3438"/>
              <a:gd name="T35" fmla="*/ 2147483646 h 3213"/>
              <a:gd name="T36" fmla="*/ 2147483646 w 3438"/>
              <a:gd name="T37" fmla="*/ 2147483646 h 3213"/>
              <a:gd name="T38" fmla="*/ 0 w 3438"/>
              <a:gd name="T39" fmla="*/ 2147483646 h 3213"/>
              <a:gd name="T40" fmla="*/ 2147483646 w 3438"/>
              <a:gd name="T41" fmla="*/ 2147483646 h 3213"/>
              <a:gd name="T42" fmla="*/ 2147483646 w 3438"/>
              <a:gd name="T43" fmla="*/ 2147483646 h 3213"/>
              <a:gd name="T44" fmla="*/ 2147483646 w 3438"/>
              <a:gd name="T45" fmla="*/ 2147483646 h 3213"/>
              <a:gd name="T46" fmla="*/ 2147483646 w 3438"/>
              <a:gd name="T47" fmla="*/ 2147483646 h 3213"/>
              <a:gd name="T48" fmla="*/ 2147483646 w 3438"/>
              <a:gd name="T49" fmla="*/ 2147483646 h 3213"/>
              <a:gd name="T50" fmla="*/ 2147483646 w 3438"/>
              <a:gd name="T51" fmla="*/ 2147483646 h 3213"/>
              <a:gd name="T52" fmla="*/ 2147483646 w 3438"/>
              <a:gd name="T53" fmla="*/ 2147483646 h 3213"/>
              <a:gd name="T54" fmla="*/ 2147483646 w 3438"/>
              <a:gd name="T55" fmla="*/ 2147483646 h 3213"/>
              <a:gd name="T56" fmla="*/ 2147483646 w 3438"/>
              <a:gd name="T57" fmla="*/ 2147483646 h 3213"/>
              <a:gd name="T58" fmla="*/ 2147483646 w 3438"/>
              <a:gd name="T59" fmla="*/ 2147483646 h 3213"/>
              <a:gd name="T60" fmla="*/ 2147483646 w 3438"/>
              <a:gd name="T61" fmla="*/ 2147483646 h 3213"/>
              <a:gd name="T62" fmla="*/ 2147483646 w 3438"/>
              <a:gd name="T63" fmla="*/ 2147483646 h 3213"/>
              <a:gd name="T64" fmla="*/ 2147483646 w 3438"/>
              <a:gd name="T65" fmla="*/ 2147483646 h 3213"/>
              <a:gd name="T66" fmla="*/ 2147483646 w 3438"/>
              <a:gd name="T67" fmla="*/ 2147483646 h 3213"/>
              <a:gd name="T68" fmla="*/ 2147483646 w 3438"/>
              <a:gd name="T69" fmla="*/ 2147483646 h 3213"/>
              <a:gd name="T70" fmla="*/ 2147483646 w 3438"/>
              <a:gd name="T71" fmla="*/ 2147483646 h 3213"/>
              <a:gd name="T72" fmla="*/ 2147483646 w 3438"/>
              <a:gd name="T73" fmla="*/ 2147483646 h 3213"/>
              <a:gd name="T74" fmla="*/ 2147483646 w 3438"/>
              <a:gd name="T75" fmla="*/ 2147483646 h 3213"/>
              <a:gd name="T76" fmla="*/ 2147483646 w 3438"/>
              <a:gd name="T77" fmla="*/ 2147483646 h 3213"/>
              <a:gd name="T78" fmla="*/ 2147483646 w 3438"/>
              <a:gd name="T79" fmla="*/ 2147483646 h 3213"/>
              <a:gd name="T80" fmla="*/ 2147483646 w 3438"/>
              <a:gd name="T81" fmla="*/ 2147483646 h 3213"/>
              <a:gd name="T82" fmla="*/ 2147483646 w 3438"/>
              <a:gd name="T83" fmla="*/ 2147483646 h 3213"/>
              <a:gd name="T84" fmla="*/ 2147483646 w 3438"/>
              <a:gd name="T85" fmla="*/ 2147483646 h 3213"/>
              <a:gd name="T86" fmla="*/ 2147483646 w 3438"/>
              <a:gd name="T87" fmla="*/ 2147483646 h 3213"/>
              <a:gd name="T88" fmla="*/ 2147483646 w 3438"/>
              <a:gd name="T89" fmla="*/ 2147483646 h 3213"/>
              <a:gd name="T90" fmla="*/ 2147483646 w 3438"/>
              <a:gd name="T91" fmla="*/ 2147483646 h 3213"/>
              <a:gd name="T92" fmla="*/ 2147483646 w 3438"/>
              <a:gd name="T93" fmla="*/ 2147483646 h 3213"/>
              <a:gd name="T94" fmla="*/ 2147483646 w 3438"/>
              <a:gd name="T95" fmla="*/ 2147483646 h 3213"/>
              <a:gd name="T96" fmla="*/ 2147483646 w 3438"/>
              <a:gd name="T97" fmla="*/ 2147483646 h 3213"/>
              <a:gd name="T98" fmla="*/ 2147483646 w 3438"/>
              <a:gd name="T99" fmla="*/ 2147483646 h 3213"/>
              <a:gd name="T100" fmla="*/ 2147483646 w 3438"/>
              <a:gd name="T101" fmla="*/ 2147483646 h 3213"/>
              <a:gd name="T102" fmla="*/ 2147483646 w 3438"/>
              <a:gd name="T103" fmla="*/ 2147483646 h 3213"/>
              <a:gd name="T104" fmla="*/ 2147483646 w 3438"/>
              <a:gd name="T105" fmla="*/ 2147483646 h 3213"/>
              <a:gd name="T106" fmla="*/ 2147483646 w 3438"/>
              <a:gd name="T107" fmla="*/ 2147483646 h 3213"/>
              <a:gd name="T108" fmla="*/ 2147483646 w 3438"/>
              <a:gd name="T109" fmla="*/ 2147483646 h 3213"/>
              <a:gd name="T110" fmla="*/ 2147483646 w 3438"/>
              <a:gd name="T111" fmla="*/ 2147483646 h 3213"/>
              <a:gd name="T112" fmla="*/ 2147483646 w 3438"/>
              <a:gd name="T113" fmla="*/ 2147483646 h 3213"/>
              <a:gd name="T114" fmla="*/ 2147483646 w 3438"/>
              <a:gd name="T115" fmla="*/ 2147483646 h 3213"/>
              <a:gd name="T116" fmla="*/ 2147483646 w 3438"/>
              <a:gd name="T117" fmla="*/ 2147483646 h 32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38"/>
              <a:gd name="T178" fmla="*/ 0 h 3213"/>
              <a:gd name="T179" fmla="*/ 3438 w 3438"/>
              <a:gd name="T180" fmla="*/ 3213 h 32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38" h="3213">
                <a:moveTo>
                  <a:pt x="1302" y="2524"/>
                </a:moveTo>
                <a:lnTo>
                  <a:pt x="1315" y="2528"/>
                </a:lnTo>
                <a:lnTo>
                  <a:pt x="1325" y="2538"/>
                </a:lnTo>
                <a:lnTo>
                  <a:pt x="1331" y="2550"/>
                </a:lnTo>
                <a:lnTo>
                  <a:pt x="1340" y="2585"/>
                </a:lnTo>
                <a:lnTo>
                  <a:pt x="1341" y="2598"/>
                </a:lnTo>
                <a:lnTo>
                  <a:pt x="1337" y="2611"/>
                </a:lnTo>
                <a:lnTo>
                  <a:pt x="1327" y="2621"/>
                </a:lnTo>
                <a:lnTo>
                  <a:pt x="1315" y="2627"/>
                </a:lnTo>
                <a:lnTo>
                  <a:pt x="667" y="2796"/>
                </a:lnTo>
                <a:lnTo>
                  <a:pt x="653" y="2796"/>
                </a:lnTo>
                <a:lnTo>
                  <a:pt x="641" y="2792"/>
                </a:lnTo>
                <a:lnTo>
                  <a:pt x="630" y="2784"/>
                </a:lnTo>
                <a:lnTo>
                  <a:pt x="624" y="2770"/>
                </a:lnTo>
                <a:lnTo>
                  <a:pt x="616" y="2737"/>
                </a:lnTo>
                <a:lnTo>
                  <a:pt x="615" y="2722"/>
                </a:lnTo>
                <a:lnTo>
                  <a:pt x="619" y="2710"/>
                </a:lnTo>
                <a:lnTo>
                  <a:pt x="628" y="2699"/>
                </a:lnTo>
                <a:lnTo>
                  <a:pt x="641" y="2694"/>
                </a:lnTo>
                <a:lnTo>
                  <a:pt x="1289" y="2525"/>
                </a:lnTo>
                <a:lnTo>
                  <a:pt x="1302" y="2524"/>
                </a:lnTo>
                <a:close/>
                <a:moveTo>
                  <a:pt x="1291" y="2200"/>
                </a:moveTo>
                <a:lnTo>
                  <a:pt x="1303" y="2204"/>
                </a:lnTo>
                <a:lnTo>
                  <a:pt x="1314" y="2212"/>
                </a:lnTo>
                <a:lnTo>
                  <a:pt x="1320" y="2225"/>
                </a:lnTo>
                <a:lnTo>
                  <a:pt x="1328" y="2259"/>
                </a:lnTo>
                <a:lnTo>
                  <a:pt x="1329" y="2274"/>
                </a:lnTo>
                <a:lnTo>
                  <a:pt x="1325" y="2286"/>
                </a:lnTo>
                <a:lnTo>
                  <a:pt x="1316" y="2297"/>
                </a:lnTo>
                <a:lnTo>
                  <a:pt x="1303" y="2302"/>
                </a:lnTo>
                <a:lnTo>
                  <a:pt x="588" y="2489"/>
                </a:lnTo>
                <a:lnTo>
                  <a:pt x="573" y="2490"/>
                </a:lnTo>
                <a:lnTo>
                  <a:pt x="560" y="2486"/>
                </a:lnTo>
                <a:lnTo>
                  <a:pt x="551" y="2476"/>
                </a:lnTo>
                <a:lnTo>
                  <a:pt x="545" y="2464"/>
                </a:lnTo>
                <a:lnTo>
                  <a:pt x="535" y="2429"/>
                </a:lnTo>
                <a:lnTo>
                  <a:pt x="534" y="2416"/>
                </a:lnTo>
                <a:lnTo>
                  <a:pt x="540" y="2403"/>
                </a:lnTo>
                <a:lnTo>
                  <a:pt x="548" y="2393"/>
                </a:lnTo>
                <a:lnTo>
                  <a:pt x="560" y="2386"/>
                </a:lnTo>
                <a:lnTo>
                  <a:pt x="1276" y="2200"/>
                </a:lnTo>
                <a:lnTo>
                  <a:pt x="1291" y="2200"/>
                </a:lnTo>
                <a:close/>
                <a:moveTo>
                  <a:pt x="1390" y="1881"/>
                </a:moveTo>
                <a:lnTo>
                  <a:pt x="1403" y="1886"/>
                </a:lnTo>
                <a:lnTo>
                  <a:pt x="1413" y="1895"/>
                </a:lnTo>
                <a:lnTo>
                  <a:pt x="1419" y="1907"/>
                </a:lnTo>
                <a:lnTo>
                  <a:pt x="1428" y="1942"/>
                </a:lnTo>
                <a:lnTo>
                  <a:pt x="1428" y="1955"/>
                </a:lnTo>
                <a:lnTo>
                  <a:pt x="1424" y="1968"/>
                </a:lnTo>
                <a:lnTo>
                  <a:pt x="1416" y="1978"/>
                </a:lnTo>
                <a:lnTo>
                  <a:pt x="1403" y="1985"/>
                </a:lnTo>
                <a:lnTo>
                  <a:pt x="517" y="2215"/>
                </a:lnTo>
                <a:lnTo>
                  <a:pt x="502" y="2216"/>
                </a:lnTo>
                <a:lnTo>
                  <a:pt x="490" y="2212"/>
                </a:lnTo>
                <a:lnTo>
                  <a:pt x="479" y="2203"/>
                </a:lnTo>
                <a:lnTo>
                  <a:pt x="474" y="2190"/>
                </a:lnTo>
                <a:lnTo>
                  <a:pt x="465" y="2156"/>
                </a:lnTo>
                <a:lnTo>
                  <a:pt x="464" y="2142"/>
                </a:lnTo>
                <a:lnTo>
                  <a:pt x="469" y="2130"/>
                </a:lnTo>
                <a:lnTo>
                  <a:pt x="477" y="2119"/>
                </a:lnTo>
                <a:lnTo>
                  <a:pt x="490" y="2113"/>
                </a:lnTo>
                <a:lnTo>
                  <a:pt x="1376" y="1882"/>
                </a:lnTo>
                <a:lnTo>
                  <a:pt x="1390" y="1881"/>
                </a:lnTo>
                <a:close/>
                <a:moveTo>
                  <a:pt x="1311" y="1575"/>
                </a:moveTo>
                <a:lnTo>
                  <a:pt x="1323" y="1579"/>
                </a:lnTo>
                <a:lnTo>
                  <a:pt x="1334" y="1588"/>
                </a:lnTo>
                <a:lnTo>
                  <a:pt x="1340" y="1601"/>
                </a:lnTo>
                <a:lnTo>
                  <a:pt x="1348" y="1634"/>
                </a:lnTo>
                <a:lnTo>
                  <a:pt x="1349" y="1649"/>
                </a:lnTo>
                <a:lnTo>
                  <a:pt x="1345" y="1661"/>
                </a:lnTo>
                <a:lnTo>
                  <a:pt x="1336" y="1672"/>
                </a:lnTo>
                <a:lnTo>
                  <a:pt x="1323" y="1678"/>
                </a:lnTo>
                <a:lnTo>
                  <a:pt x="437" y="1909"/>
                </a:lnTo>
                <a:lnTo>
                  <a:pt x="423" y="1910"/>
                </a:lnTo>
                <a:lnTo>
                  <a:pt x="410" y="1904"/>
                </a:lnTo>
                <a:lnTo>
                  <a:pt x="400" y="1896"/>
                </a:lnTo>
                <a:lnTo>
                  <a:pt x="394" y="1883"/>
                </a:lnTo>
                <a:lnTo>
                  <a:pt x="384" y="1849"/>
                </a:lnTo>
                <a:lnTo>
                  <a:pt x="384" y="1836"/>
                </a:lnTo>
                <a:lnTo>
                  <a:pt x="389" y="1822"/>
                </a:lnTo>
                <a:lnTo>
                  <a:pt x="398" y="1813"/>
                </a:lnTo>
                <a:lnTo>
                  <a:pt x="410" y="1806"/>
                </a:lnTo>
                <a:lnTo>
                  <a:pt x="1296" y="1575"/>
                </a:lnTo>
                <a:lnTo>
                  <a:pt x="1311" y="1575"/>
                </a:lnTo>
                <a:close/>
                <a:moveTo>
                  <a:pt x="1422" y="1360"/>
                </a:moveTo>
                <a:lnTo>
                  <a:pt x="229" y="1671"/>
                </a:lnTo>
                <a:lnTo>
                  <a:pt x="584" y="3036"/>
                </a:lnTo>
                <a:lnTo>
                  <a:pt x="1777" y="2726"/>
                </a:lnTo>
                <a:lnTo>
                  <a:pt x="1422" y="1360"/>
                </a:lnTo>
                <a:close/>
                <a:moveTo>
                  <a:pt x="1356" y="979"/>
                </a:moveTo>
                <a:lnTo>
                  <a:pt x="1388" y="980"/>
                </a:lnTo>
                <a:lnTo>
                  <a:pt x="1417" y="985"/>
                </a:lnTo>
                <a:lnTo>
                  <a:pt x="1445" y="996"/>
                </a:lnTo>
                <a:lnTo>
                  <a:pt x="1471" y="1011"/>
                </a:lnTo>
                <a:lnTo>
                  <a:pt x="1494" y="1031"/>
                </a:lnTo>
                <a:lnTo>
                  <a:pt x="1514" y="1054"/>
                </a:lnTo>
                <a:lnTo>
                  <a:pt x="1529" y="1081"/>
                </a:lnTo>
                <a:lnTo>
                  <a:pt x="1540" y="1110"/>
                </a:lnTo>
                <a:lnTo>
                  <a:pt x="1948" y="2682"/>
                </a:lnTo>
                <a:lnTo>
                  <a:pt x="1953" y="2713"/>
                </a:lnTo>
                <a:lnTo>
                  <a:pt x="1952" y="2743"/>
                </a:lnTo>
                <a:lnTo>
                  <a:pt x="1947" y="2774"/>
                </a:lnTo>
                <a:lnTo>
                  <a:pt x="1936" y="2802"/>
                </a:lnTo>
                <a:lnTo>
                  <a:pt x="1921" y="2828"/>
                </a:lnTo>
                <a:lnTo>
                  <a:pt x="1901" y="2851"/>
                </a:lnTo>
                <a:lnTo>
                  <a:pt x="1878" y="2871"/>
                </a:lnTo>
                <a:lnTo>
                  <a:pt x="1851" y="2885"/>
                </a:lnTo>
                <a:lnTo>
                  <a:pt x="1821" y="2897"/>
                </a:lnTo>
                <a:lnTo>
                  <a:pt x="628" y="3208"/>
                </a:lnTo>
                <a:lnTo>
                  <a:pt x="597" y="3213"/>
                </a:lnTo>
                <a:lnTo>
                  <a:pt x="566" y="3212"/>
                </a:lnTo>
                <a:lnTo>
                  <a:pt x="537" y="3207"/>
                </a:lnTo>
                <a:lnTo>
                  <a:pt x="508" y="3196"/>
                </a:lnTo>
                <a:lnTo>
                  <a:pt x="482" y="3180"/>
                </a:lnTo>
                <a:lnTo>
                  <a:pt x="459" y="3161"/>
                </a:lnTo>
                <a:lnTo>
                  <a:pt x="440" y="3138"/>
                </a:lnTo>
                <a:lnTo>
                  <a:pt x="424" y="3111"/>
                </a:lnTo>
                <a:lnTo>
                  <a:pt x="414" y="3081"/>
                </a:lnTo>
                <a:lnTo>
                  <a:pt x="5" y="1510"/>
                </a:lnTo>
                <a:lnTo>
                  <a:pt x="0" y="1479"/>
                </a:lnTo>
                <a:lnTo>
                  <a:pt x="1" y="1448"/>
                </a:lnTo>
                <a:lnTo>
                  <a:pt x="6" y="1418"/>
                </a:lnTo>
                <a:lnTo>
                  <a:pt x="18" y="1390"/>
                </a:lnTo>
                <a:lnTo>
                  <a:pt x="32" y="1364"/>
                </a:lnTo>
                <a:lnTo>
                  <a:pt x="52" y="1341"/>
                </a:lnTo>
                <a:lnTo>
                  <a:pt x="75" y="1321"/>
                </a:lnTo>
                <a:lnTo>
                  <a:pt x="102" y="1307"/>
                </a:lnTo>
                <a:lnTo>
                  <a:pt x="132" y="1295"/>
                </a:lnTo>
                <a:lnTo>
                  <a:pt x="340" y="1241"/>
                </a:lnTo>
                <a:lnTo>
                  <a:pt x="343" y="1266"/>
                </a:lnTo>
                <a:lnTo>
                  <a:pt x="349" y="1291"/>
                </a:lnTo>
                <a:lnTo>
                  <a:pt x="362" y="1318"/>
                </a:lnTo>
                <a:lnTo>
                  <a:pt x="378" y="1343"/>
                </a:lnTo>
                <a:lnTo>
                  <a:pt x="399" y="1363"/>
                </a:lnTo>
                <a:lnTo>
                  <a:pt x="423" y="1381"/>
                </a:lnTo>
                <a:lnTo>
                  <a:pt x="448" y="1393"/>
                </a:lnTo>
                <a:lnTo>
                  <a:pt x="476" y="1402"/>
                </a:lnTo>
                <a:lnTo>
                  <a:pt x="505" y="1407"/>
                </a:lnTo>
                <a:lnTo>
                  <a:pt x="535" y="1407"/>
                </a:lnTo>
                <a:lnTo>
                  <a:pt x="566" y="1401"/>
                </a:lnTo>
                <a:lnTo>
                  <a:pt x="1004" y="1287"/>
                </a:lnTo>
                <a:lnTo>
                  <a:pt x="1033" y="1276"/>
                </a:lnTo>
                <a:lnTo>
                  <a:pt x="1061" y="1261"/>
                </a:lnTo>
                <a:lnTo>
                  <a:pt x="1083" y="1241"/>
                </a:lnTo>
                <a:lnTo>
                  <a:pt x="1103" y="1218"/>
                </a:lnTo>
                <a:lnTo>
                  <a:pt x="1118" y="1192"/>
                </a:lnTo>
                <a:lnTo>
                  <a:pt x="1128" y="1164"/>
                </a:lnTo>
                <a:lnTo>
                  <a:pt x="1135" y="1134"/>
                </a:lnTo>
                <a:lnTo>
                  <a:pt x="1135" y="1103"/>
                </a:lnTo>
                <a:lnTo>
                  <a:pt x="1129" y="1071"/>
                </a:lnTo>
                <a:lnTo>
                  <a:pt x="1124" y="1054"/>
                </a:lnTo>
                <a:lnTo>
                  <a:pt x="1117" y="1038"/>
                </a:lnTo>
                <a:lnTo>
                  <a:pt x="1325" y="984"/>
                </a:lnTo>
                <a:lnTo>
                  <a:pt x="1356" y="979"/>
                </a:lnTo>
                <a:close/>
                <a:moveTo>
                  <a:pt x="701" y="967"/>
                </a:moveTo>
                <a:lnTo>
                  <a:pt x="684" y="969"/>
                </a:lnTo>
                <a:lnTo>
                  <a:pt x="669" y="976"/>
                </a:lnTo>
                <a:lnTo>
                  <a:pt x="656" y="987"/>
                </a:lnTo>
                <a:lnTo>
                  <a:pt x="648" y="1001"/>
                </a:lnTo>
                <a:lnTo>
                  <a:pt x="645" y="1016"/>
                </a:lnTo>
                <a:lnTo>
                  <a:pt x="646" y="1034"/>
                </a:lnTo>
                <a:lnTo>
                  <a:pt x="653" y="1049"/>
                </a:lnTo>
                <a:lnTo>
                  <a:pt x="664" y="1061"/>
                </a:lnTo>
                <a:lnTo>
                  <a:pt x="678" y="1070"/>
                </a:lnTo>
                <a:lnTo>
                  <a:pt x="694" y="1073"/>
                </a:lnTo>
                <a:lnTo>
                  <a:pt x="711" y="1072"/>
                </a:lnTo>
                <a:lnTo>
                  <a:pt x="726" y="1064"/>
                </a:lnTo>
                <a:lnTo>
                  <a:pt x="739" y="1054"/>
                </a:lnTo>
                <a:lnTo>
                  <a:pt x="747" y="1039"/>
                </a:lnTo>
                <a:lnTo>
                  <a:pt x="750" y="1024"/>
                </a:lnTo>
                <a:lnTo>
                  <a:pt x="748" y="1007"/>
                </a:lnTo>
                <a:lnTo>
                  <a:pt x="742" y="991"/>
                </a:lnTo>
                <a:lnTo>
                  <a:pt x="730" y="979"/>
                </a:lnTo>
                <a:lnTo>
                  <a:pt x="717" y="972"/>
                </a:lnTo>
                <a:lnTo>
                  <a:pt x="701" y="967"/>
                </a:lnTo>
                <a:close/>
                <a:moveTo>
                  <a:pt x="692" y="896"/>
                </a:moveTo>
                <a:lnTo>
                  <a:pt x="716" y="897"/>
                </a:lnTo>
                <a:lnTo>
                  <a:pt x="739" y="904"/>
                </a:lnTo>
                <a:lnTo>
                  <a:pt x="761" y="913"/>
                </a:lnTo>
                <a:lnTo>
                  <a:pt x="779" y="927"/>
                </a:lnTo>
                <a:lnTo>
                  <a:pt x="795" y="944"/>
                </a:lnTo>
                <a:lnTo>
                  <a:pt x="807" y="964"/>
                </a:lnTo>
                <a:lnTo>
                  <a:pt x="817" y="988"/>
                </a:lnTo>
                <a:lnTo>
                  <a:pt x="817" y="989"/>
                </a:lnTo>
                <a:lnTo>
                  <a:pt x="823" y="1005"/>
                </a:lnTo>
                <a:lnTo>
                  <a:pt x="834" y="1017"/>
                </a:lnTo>
                <a:lnTo>
                  <a:pt x="848" y="1025"/>
                </a:lnTo>
                <a:lnTo>
                  <a:pt x="864" y="1029"/>
                </a:lnTo>
                <a:lnTo>
                  <a:pt x="880" y="1027"/>
                </a:lnTo>
                <a:lnTo>
                  <a:pt x="933" y="1013"/>
                </a:lnTo>
                <a:lnTo>
                  <a:pt x="957" y="1010"/>
                </a:lnTo>
                <a:lnTo>
                  <a:pt x="980" y="1012"/>
                </a:lnTo>
                <a:lnTo>
                  <a:pt x="1002" y="1020"/>
                </a:lnTo>
                <a:lnTo>
                  <a:pt x="1022" y="1031"/>
                </a:lnTo>
                <a:lnTo>
                  <a:pt x="1039" y="1047"/>
                </a:lnTo>
                <a:lnTo>
                  <a:pt x="1052" y="1067"/>
                </a:lnTo>
                <a:lnTo>
                  <a:pt x="1061" y="1088"/>
                </a:lnTo>
                <a:lnTo>
                  <a:pt x="1062" y="1091"/>
                </a:lnTo>
                <a:lnTo>
                  <a:pt x="1065" y="1115"/>
                </a:lnTo>
                <a:lnTo>
                  <a:pt x="1063" y="1137"/>
                </a:lnTo>
                <a:lnTo>
                  <a:pt x="1055" y="1159"/>
                </a:lnTo>
                <a:lnTo>
                  <a:pt x="1044" y="1179"/>
                </a:lnTo>
                <a:lnTo>
                  <a:pt x="1028" y="1197"/>
                </a:lnTo>
                <a:lnTo>
                  <a:pt x="1008" y="1209"/>
                </a:lnTo>
                <a:lnTo>
                  <a:pt x="987" y="1219"/>
                </a:lnTo>
                <a:lnTo>
                  <a:pt x="542" y="1335"/>
                </a:lnTo>
                <a:lnTo>
                  <a:pt x="518" y="1338"/>
                </a:lnTo>
                <a:lnTo>
                  <a:pt x="494" y="1336"/>
                </a:lnTo>
                <a:lnTo>
                  <a:pt x="472" y="1328"/>
                </a:lnTo>
                <a:lnTo>
                  <a:pt x="452" y="1317"/>
                </a:lnTo>
                <a:lnTo>
                  <a:pt x="435" y="1301"/>
                </a:lnTo>
                <a:lnTo>
                  <a:pt x="422" y="1281"/>
                </a:lnTo>
                <a:lnTo>
                  <a:pt x="414" y="1260"/>
                </a:lnTo>
                <a:lnTo>
                  <a:pt x="414" y="1257"/>
                </a:lnTo>
                <a:lnTo>
                  <a:pt x="409" y="1233"/>
                </a:lnTo>
                <a:lnTo>
                  <a:pt x="412" y="1211"/>
                </a:lnTo>
                <a:lnTo>
                  <a:pt x="419" y="1189"/>
                </a:lnTo>
                <a:lnTo>
                  <a:pt x="430" y="1169"/>
                </a:lnTo>
                <a:lnTo>
                  <a:pt x="446" y="1151"/>
                </a:lnTo>
                <a:lnTo>
                  <a:pt x="466" y="1139"/>
                </a:lnTo>
                <a:lnTo>
                  <a:pt x="488" y="1129"/>
                </a:lnTo>
                <a:lnTo>
                  <a:pt x="541" y="1116"/>
                </a:lnTo>
                <a:lnTo>
                  <a:pt x="556" y="1109"/>
                </a:lnTo>
                <a:lnTo>
                  <a:pt x="568" y="1098"/>
                </a:lnTo>
                <a:lnTo>
                  <a:pt x="576" y="1084"/>
                </a:lnTo>
                <a:lnTo>
                  <a:pt x="579" y="1069"/>
                </a:lnTo>
                <a:lnTo>
                  <a:pt x="578" y="1052"/>
                </a:lnTo>
                <a:lnTo>
                  <a:pt x="577" y="1050"/>
                </a:lnTo>
                <a:lnTo>
                  <a:pt x="574" y="1026"/>
                </a:lnTo>
                <a:lnTo>
                  <a:pt x="575" y="1002"/>
                </a:lnTo>
                <a:lnTo>
                  <a:pt x="580" y="979"/>
                </a:lnTo>
                <a:lnTo>
                  <a:pt x="591" y="958"/>
                </a:lnTo>
                <a:lnTo>
                  <a:pt x="604" y="938"/>
                </a:lnTo>
                <a:lnTo>
                  <a:pt x="622" y="923"/>
                </a:lnTo>
                <a:lnTo>
                  <a:pt x="642" y="910"/>
                </a:lnTo>
                <a:lnTo>
                  <a:pt x="665" y="902"/>
                </a:lnTo>
                <a:lnTo>
                  <a:pt x="668" y="901"/>
                </a:lnTo>
                <a:lnTo>
                  <a:pt x="692" y="896"/>
                </a:lnTo>
                <a:close/>
                <a:moveTo>
                  <a:pt x="902" y="94"/>
                </a:moveTo>
                <a:lnTo>
                  <a:pt x="881" y="96"/>
                </a:lnTo>
                <a:lnTo>
                  <a:pt x="862" y="103"/>
                </a:lnTo>
                <a:lnTo>
                  <a:pt x="844" y="114"/>
                </a:lnTo>
                <a:lnTo>
                  <a:pt x="828" y="130"/>
                </a:lnTo>
                <a:lnTo>
                  <a:pt x="737" y="244"/>
                </a:lnTo>
                <a:lnTo>
                  <a:pt x="1560" y="244"/>
                </a:lnTo>
                <a:lnTo>
                  <a:pt x="1476" y="382"/>
                </a:lnTo>
                <a:lnTo>
                  <a:pt x="627" y="382"/>
                </a:lnTo>
                <a:lnTo>
                  <a:pt x="502" y="539"/>
                </a:lnTo>
                <a:lnTo>
                  <a:pt x="3244" y="539"/>
                </a:lnTo>
                <a:lnTo>
                  <a:pt x="3119" y="382"/>
                </a:lnTo>
                <a:lnTo>
                  <a:pt x="2218" y="382"/>
                </a:lnTo>
                <a:lnTo>
                  <a:pt x="2171" y="244"/>
                </a:lnTo>
                <a:lnTo>
                  <a:pt x="3010" y="244"/>
                </a:lnTo>
                <a:lnTo>
                  <a:pt x="2918" y="130"/>
                </a:lnTo>
                <a:lnTo>
                  <a:pt x="2903" y="114"/>
                </a:lnTo>
                <a:lnTo>
                  <a:pt x="2885" y="103"/>
                </a:lnTo>
                <a:lnTo>
                  <a:pt x="2865" y="96"/>
                </a:lnTo>
                <a:lnTo>
                  <a:pt x="2844" y="94"/>
                </a:lnTo>
                <a:lnTo>
                  <a:pt x="902" y="94"/>
                </a:lnTo>
                <a:close/>
                <a:moveTo>
                  <a:pt x="902" y="0"/>
                </a:moveTo>
                <a:lnTo>
                  <a:pt x="2844" y="0"/>
                </a:lnTo>
                <a:lnTo>
                  <a:pt x="2872" y="2"/>
                </a:lnTo>
                <a:lnTo>
                  <a:pt x="2899" y="9"/>
                </a:lnTo>
                <a:lnTo>
                  <a:pt x="2925" y="19"/>
                </a:lnTo>
                <a:lnTo>
                  <a:pt x="2949" y="33"/>
                </a:lnTo>
                <a:lnTo>
                  <a:pt x="2971" y="50"/>
                </a:lnTo>
                <a:lnTo>
                  <a:pt x="2991" y="71"/>
                </a:lnTo>
                <a:lnTo>
                  <a:pt x="3366" y="543"/>
                </a:lnTo>
                <a:lnTo>
                  <a:pt x="3383" y="567"/>
                </a:lnTo>
                <a:lnTo>
                  <a:pt x="3398" y="594"/>
                </a:lnTo>
                <a:lnTo>
                  <a:pt x="3411" y="624"/>
                </a:lnTo>
                <a:lnTo>
                  <a:pt x="3422" y="655"/>
                </a:lnTo>
                <a:lnTo>
                  <a:pt x="3431" y="688"/>
                </a:lnTo>
                <a:lnTo>
                  <a:pt x="3436" y="719"/>
                </a:lnTo>
                <a:lnTo>
                  <a:pt x="3438" y="747"/>
                </a:lnTo>
                <a:lnTo>
                  <a:pt x="3438" y="2846"/>
                </a:lnTo>
                <a:lnTo>
                  <a:pt x="3435" y="2883"/>
                </a:lnTo>
                <a:lnTo>
                  <a:pt x="3427" y="2920"/>
                </a:lnTo>
                <a:lnTo>
                  <a:pt x="3412" y="2953"/>
                </a:lnTo>
                <a:lnTo>
                  <a:pt x="3393" y="2984"/>
                </a:lnTo>
                <a:lnTo>
                  <a:pt x="3369" y="3011"/>
                </a:lnTo>
                <a:lnTo>
                  <a:pt x="3342" y="3034"/>
                </a:lnTo>
                <a:lnTo>
                  <a:pt x="3312" y="3054"/>
                </a:lnTo>
                <a:lnTo>
                  <a:pt x="3278" y="3068"/>
                </a:lnTo>
                <a:lnTo>
                  <a:pt x="3242" y="3077"/>
                </a:lnTo>
                <a:lnTo>
                  <a:pt x="3205" y="3080"/>
                </a:lnTo>
                <a:lnTo>
                  <a:pt x="1675" y="3080"/>
                </a:lnTo>
                <a:lnTo>
                  <a:pt x="1857" y="3032"/>
                </a:lnTo>
                <a:lnTo>
                  <a:pt x="1897" y="3019"/>
                </a:lnTo>
                <a:lnTo>
                  <a:pt x="1934" y="3001"/>
                </a:lnTo>
                <a:lnTo>
                  <a:pt x="1968" y="2979"/>
                </a:lnTo>
                <a:lnTo>
                  <a:pt x="1999" y="2952"/>
                </a:lnTo>
                <a:lnTo>
                  <a:pt x="2026" y="2921"/>
                </a:lnTo>
                <a:lnTo>
                  <a:pt x="2050" y="2886"/>
                </a:lnTo>
                <a:lnTo>
                  <a:pt x="2069" y="2849"/>
                </a:lnTo>
                <a:lnTo>
                  <a:pt x="2083" y="2810"/>
                </a:lnTo>
                <a:lnTo>
                  <a:pt x="2091" y="2769"/>
                </a:lnTo>
                <a:lnTo>
                  <a:pt x="2094" y="2729"/>
                </a:lnTo>
                <a:lnTo>
                  <a:pt x="2091" y="2687"/>
                </a:lnTo>
                <a:lnTo>
                  <a:pt x="2084" y="2646"/>
                </a:lnTo>
                <a:lnTo>
                  <a:pt x="1675" y="1075"/>
                </a:lnTo>
                <a:lnTo>
                  <a:pt x="1662" y="1035"/>
                </a:lnTo>
                <a:lnTo>
                  <a:pt x="1644" y="997"/>
                </a:lnTo>
                <a:lnTo>
                  <a:pt x="1621" y="962"/>
                </a:lnTo>
                <a:lnTo>
                  <a:pt x="1594" y="932"/>
                </a:lnTo>
                <a:lnTo>
                  <a:pt x="1563" y="905"/>
                </a:lnTo>
                <a:lnTo>
                  <a:pt x="1529" y="882"/>
                </a:lnTo>
                <a:lnTo>
                  <a:pt x="1492" y="863"/>
                </a:lnTo>
                <a:lnTo>
                  <a:pt x="1453" y="849"/>
                </a:lnTo>
                <a:lnTo>
                  <a:pt x="1412" y="841"/>
                </a:lnTo>
                <a:lnTo>
                  <a:pt x="1369" y="838"/>
                </a:lnTo>
                <a:lnTo>
                  <a:pt x="1329" y="841"/>
                </a:lnTo>
                <a:lnTo>
                  <a:pt x="1290" y="848"/>
                </a:lnTo>
                <a:lnTo>
                  <a:pt x="1081" y="903"/>
                </a:lnTo>
                <a:lnTo>
                  <a:pt x="1053" y="889"/>
                </a:lnTo>
                <a:lnTo>
                  <a:pt x="1023" y="879"/>
                </a:lnTo>
                <a:lnTo>
                  <a:pt x="992" y="871"/>
                </a:lnTo>
                <a:lnTo>
                  <a:pt x="960" y="869"/>
                </a:lnTo>
                <a:lnTo>
                  <a:pt x="917" y="873"/>
                </a:lnTo>
                <a:lnTo>
                  <a:pt x="895" y="844"/>
                </a:lnTo>
                <a:lnTo>
                  <a:pt x="869" y="819"/>
                </a:lnTo>
                <a:lnTo>
                  <a:pt x="839" y="797"/>
                </a:lnTo>
                <a:lnTo>
                  <a:pt x="807" y="780"/>
                </a:lnTo>
                <a:lnTo>
                  <a:pt x="773" y="767"/>
                </a:lnTo>
                <a:lnTo>
                  <a:pt x="737" y="759"/>
                </a:lnTo>
                <a:lnTo>
                  <a:pt x="698" y="756"/>
                </a:lnTo>
                <a:lnTo>
                  <a:pt x="665" y="759"/>
                </a:lnTo>
                <a:lnTo>
                  <a:pt x="629" y="765"/>
                </a:lnTo>
                <a:lnTo>
                  <a:pt x="597" y="776"/>
                </a:lnTo>
                <a:lnTo>
                  <a:pt x="566" y="791"/>
                </a:lnTo>
                <a:lnTo>
                  <a:pt x="538" y="810"/>
                </a:lnTo>
                <a:lnTo>
                  <a:pt x="512" y="832"/>
                </a:lnTo>
                <a:lnTo>
                  <a:pt x="489" y="858"/>
                </a:lnTo>
                <a:lnTo>
                  <a:pt x="470" y="886"/>
                </a:lnTo>
                <a:lnTo>
                  <a:pt x="452" y="923"/>
                </a:lnTo>
                <a:lnTo>
                  <a:pt x="440" y="960"/>
                </a:lnTo>
                <a:lnTo>
                  <a:pt x="434" y="999"/>
                </a:lnTo>
                <a:lnTo>
                  <a:pt x="404" y="1012"/>
                </a:lnTo>
                <a:lnTo>
                  <a:pt x="376" y="1029"/>
                </a:lnTo>
                <a:lnTo>
                  <a:pt x="350" y="1049"/>
                </a:lnTo>
                <a:lnTo>
                  <a:pt x="328" y="1073"/>
                </a:lnTo>
                <a:lnTo>
                  <a:pt x="308" y="1100"/>
                </a:lnTo>
                <a:lnTo>
                  <a:pt x="308" y="754"/>
                </a:lnTo>
                <a:lnTo>
                  <a:pt x="310" y="722"/>
                </a:lnTo>
                <a:lnTo>
                  <a:pt x="316" y="690"/>
                </a:lnTo>
                <a:lnTo>
                  <a:pt x="324" y="658"/>
                </a:lnTo>
                <a:lnTo>
                  <a:pt x="335" y="625"/>
                </a:lnTo>
                <a:lnTo>
                  <a:pt x="348" y="594"/>
                </a:lnTo>
                <a:lnTo>
                  <a:pt x="364" y="567"/>
                </a:lnTo>
                <a:lnTo>
                  <a:pt x="380" y="543"/>
                </a:lnTo>
                <a:lnTo>
                  <a:pt x="755" y="71"/>
                </a:lnTo>
                <a:lnTo>
                  <a:pt x="775" y="50"/>
                </a:lnTo>
                <a:lnTo>
                  <a:pt x="797" y="33"/>
                </a:lnTo>
                <a:lnTo>
                  <a:pt x="821" y="19"/>
                </a:lnTo>
                <a:lnTo>
                  <a:pt x="847" y="9"/>
                </a:lnTo>
                <a:lnTo>
                  <a:pt x="874" y="2"/>
                </a:lnTo>
                <a:lnTo>
                  <a:pt x="902" y="0"/>
                </a:lnTo>
                <a:close/>
              </a:path>
            </a:pathLst>
          </a:custGeom>
          <a:solidFill>
            <a:schemeClr val="bg1"/>
          </a:solidFill>
          <a:ln w="9525">
            <a:noFill/>
            <a:miter lim="800000"/>
            <a:headEnd/>
            <a:tailEnd/>
          </a:ln>
          <a:effectLst/>
        </p:spPr>
        <p:txBody>
          <a:bodyPr lIns="68580" tIns="34292" rIns="68580" bIns="34292"/>
          <a:lstStyle/>
          <a:p>
            <a:endParaRPr lang="fr-FR" dirty="0"/>
          </a:p>
        </p:txBody>
      </p:sp>
      <p:pic>
        <p:nvPicPr>
          <p:cNvPr id="1029" name="Picture 41"/>
          <p:cNvPicPr>
            <a:picLocks noChangeAspect="1" noChangeArrowheads="1"/>
          </p:cNvPicPr>
          <p:nvPr/>
        </p:nvPicPr>
        <p:blipFill>
          <a:blip r:embed="rId6"/>
          <a:srcRect/>
          <a:stretch>
            <a:fillRect/>
          </a:stretch>
        </p:blipFill>
        <p:spPr bwMode="auto">
          <a:xfrm>
            <a:off x="9626600" y="3922713"/>
            <a:ext cx="482600" cy="434975"/>
          </a:xfrm>
          <a:prstGeom prst="rect">
            <a:avLst/>
          </a:prstGeom>
          <a:noFill/>
          <a:ln w="9525">
            <a:noFill/>
            <a:miter lim="800000"/>
            <a:headEnd/>
            <a:tailEnd/>
          </a:ln>
          <a:effectLst/>
        </p:spPr>
      </p:pic>
      <p:sp>
        <p:nvSpPr>
          <p:cNvPr id="1030" name="TextBox 1"/>
          <p:cNvSpPr>
            <a:spLocks noChangeArrowheads="1"/>
          </p:cNvSpPr>
          <p:nvPr/>
        </p:nvSpPr>
        <p:spPr bwMode="auto">
          <a:xfrm>
            <a:off x="4611688" y="466725"/>
            <a:ext cx="7270750"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endParaRPr lang="en-US" altLang="en-US" dirty="0">
              <a:solidFill>
                <a:srgbClr val="002345"/>
              </a:solidFill>
              <a:sym typeface="Arial" panose="020B0604020202020204" pitchFamily="34" charset="0"/>
            </a:endParaRPr>
          </a:p>
        </p:txBody>
      </p:sp>
      <p:pic>
        <p:nvPicPr>
          <p:cNvPr id="1031" name="Picture 9" descr="inner"/>
          <p:cNvPicPr>
            <a:picLocks noChangeAspect="1" noChangeArrowheads="1"/>
          </p:cNvPicPr>
          <p:nvPr/>
        </p:nvPicPr>
        <p:blipFill>
          <a:blip r:embed="rId7"/>
          <a:srcRect/>
          <a:stretch>
            <a:fillRect/>
          </a:stretch>
        </p:blipFill>
        <p:spPr bwMode="auto">
          <a:xfrm>
            <a:off x="6350" y="-22225"/>
            <a:ext cx="12190413" cy="6851650"/>
          </a:xfrm>
          <a:prstGeom prst="rect">
            <a:avLst/>
          </a:prstGeom>
          <a:noFill/>
          <a:ln w="9525">
            <a:noFill/>
            <a:miter lim="800000"/>
            <a:headEnd/>
            <a:tailEnd/>
          </a:ln>
        </p:spPr>
      </p:pic>
      <p:sp>
        <p:nvSpPr>
          <p:cNvPr id="1032" name="TextBox 22"/>
          <p:cNvSpPr>
            <a:spLocks noChangeArrowheads="1"/>
          </p:cNvSpPr>
          <p:nvPr/>
        </p:nvSpPr>
        <p:spPr bwMode="auto">
          <a:xfrm>
            <a:off x="363538" y="-12700"/>
            <a:ext cx="11312525"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buSzPct val="100000"/>
              <a:defRPr/>
            </a:pPr>
            <a:r>
              <a:rPr lang="en-US" altLang="fr-FR" sz="2000" dirty="0">
                <a:solidFill>
                  <a:srgbClr val="002345"/>
                </a:solidFill>
                <a:sym typeface="Calibri" panose="020F0502020204030204" pitchFamily="34" charset="0"/>
              </a:rPr>
              <a:t>Cadre de </a:t>
            </a:r>
            <a:r>
              <a:rPr lang="en-US" altLang="fr-FR" sz="2000" dirty="0" err="1">
                <a:solidFill>
                  <a:srgbClr val="002345"/>
                </a:solidFill>
                <a:sym typeface="Calibri" panose="020F0502020204030204" pitchFamily="34" charset="0"/>
              </a:rPr>
              <a:t>passation</a:t>
            </a:r>
            <a:r>
              <a:rPr lang="en-US" altLang="fr-FR" sz="2000" dirty="0">
                <a:solidFill>
                  <a:srgbClr val="002345"/>
                </a:solidFill>
                <a:sym typeface="Calibri" panose="020F0502020204030204" pitchFamily="34" charset="0"/>
              </a:rPr>
              <a:t> des </a:t>
            </a:r>
            <a:r>
              <a:rPr lang="en-US" altLang="fr-FR" sz="2000" dirty="0" err="1">
                <a:solidFill>
                  <a:srgbClr val="002345"/>
                </a:solidFill>
                <a:sym typeface="Calibri" panose="020F0502020204030204" pitchFamily="34" charset="0"/>
              </a:rPr>
              <a:t>marchés</a:t>
            </a:r>
            <a:r>
              <a:rPr lang="en-US" altLang="fr-FR" sz="2000" dirty="0">
                <a:solidFill>
                  <a:srgbClr val="002345"/>
                </a:solidFill>
                <a:sym typeface="Calibri" panose="020F0502020204030204" pitchFamily="34" charset="0"/>
              </a:rPr>
              <a:t> de la </a:t>
            </a:r>
            <a:r>
              <a:rPr lang="en-US" altLang="fr-FR" sz="2000" dirty="0" err="1">
                <a:solidFill>
                  <a:srgbClr val="002345"/>
                </a:solidFill>
                <a:sym typeface="Calibri" panose="020F0502020204030204" pitchFamily="34" charset="0"/>
              </a:rPr>
              <a:t>Banque</a:t>
            </a:r>
            <a:r>
              <a:rPr lang="en-US" altLang="fr-FR" sz="2000" dirty="0">
                <a:solidFill>
                  <a:srgbClr val="002345"/>
                </a:solidFill>
                <a:sym typeface="Calibri" panose="020F0502020204030204" pitchFamily="34" charset="0"/>
              </a:rPr>
              <a:t> </a:t>
            </a:r>
            <a:r>
              <a:rPr lang="en-US" altLang="fr-FR" sz="2000" dirty="0" err="1">
                <a:solidFill>
                  <a:srgbClr val="002345"/>
                </a:solidFill>
                <a:sym typeface="Calibri" panose="020F0502020204030204" pitchFamily="34" charset="0"/>
              </a:rPr>
              <a:t>mondiale</a:t>
            </a:r>
            <a:r>
              <a:rPr lang="en-US" altLang="fr-FR" sz="2000" dirty="0">
                <a:solidFill>
                  <a:srgbClr val="002345"/>
                </a:solidFill>
                <a:sym typeface="Calibri" panose="020F0502020204030204" pitchFamily="34" charset="0"/>
              </a:rPr>
              <a:t> 2016 : </a:t>
            </a:r>
            <a:r>
              <a:rPr lang="en-US" altLang="fr-FR" sz="2000" dirty="0" err="1">
                <a:solidFill>
                  <a:srgbClr val="002345"/>
                </a:solidFill>
                <a:sym typeface="Calibri" panose="020F0502020204030204" pitchFamily="34" charset="0"/>
              </a:rPr>
              <a:t>Programme</a:t>
            </a:r>
            <a:r>
              <a:rPr lang="en-US" altLang="fr-FR" sz="2000" dirty="0">
                <a:solidFill>
                  <a:srgbClr val="002345"/>
                </a:solidFill>
                <a:sym typeface="Calibri" panose="020F0502020204030204" pitchFamily="34" charset="0"/>
              </a:rPr>
              <a:t> de formation à </a:t>
            </a:r>
            <a:r>
              <a:rPr lang="en-US" altLang="fr-FR" sz="2000" dirty="0" err="1">
                <a:solidFill>
                  <a:srgbClr val="002345"/>
                </a:solidFill>
                <a:sym typeface="Calibri" panose="020F0502020204030204" pitchFamily="34" charset="0"/>
              </a:rPr>
              <a:t>l'intention</a:t>
            </a:r>
            <a:r>
              <a:rPr lang="en-US" altLang="fr-FR" sz="2000" dirty="0">
                <a:solidFill>
                  <a:srgbClr val="002345"/>
                </a:solidFill>
                <a:sym typeface="Calibri" panose="020F0502020204030204" pitchFamily="34" charset="0"/>
              </a:rPr>
              <a:t> des </a:t>
            </a:r>
            <a:r>
              <a:rPr lang="en-US" altLang="fr-FR" sz="2000" dirty="0" err="1">
                <a:solidFill>
                  <a:srgbClr val="002345"/>
                </a:solidFill>
                <a:sym typeface="Calibri" panose="020F0502020204030204" pitchFamily="34" charset="0"/>
              </a:rPr>
              <a:t>Emprunteurs</a:t>
            </a:r>
            <a:endParaRPr lang="en-US" altLang="fr-FR" sz="2000" dirty="0">
              <a:solidFill>
                <a:srgbClr val="002345"/>
              </a:solidFill>
              <a:sym typeface="Calibri" panose="020F0502020204030204" pitchFamily="34" charset="0"/>
            </a:endParaRPr>
          </a:p>
          <a:p>
            <a:pPr algn="ctr">
              <a:buSzPct val="100000"/>
              <a:defRPr/>
            </a:pPr>
            <a:r>
              <a:rPr lang="en-US" altLang="fr-FR" sz="2000" dirty="0">
                <a:solidFill>
                  <a:srgbClr val="FFFFFF"/>
                </a:solidFill>
                <a:sym typeface="Calibri" panose="020F0502020204030204" pitchFamily="34" charset="0"/>
              </a:rPr>
              <a:t>Session 4 : Cadre de </a:t>
            </a:r>
            <a:r>
              <a:rPr lang="en-US" altLang="fr-FR" sz="2000" dirty="0" err="1">
                <a:solidFill>
                  <a:srgbClr val="FFFFFF"/>
                </a:solidFill>
                <a:sym typeface="Calibri" panose="020F0502020204030204" pitchFamily="34" charset="0"/>
              </a:rPr>
              <a:t>passation</a:t>
            </a:r>
            <a:r>
              <a:rPr lang="en-US" altLang="fr-FR" sz="2000" dirty="0">
                <a:solidFill>
                  <a:srgbClr val="FFFFFF"/>
                </a:solidFill>
                <a:sym typeface="Calibri" panose="020F0502020204030204" pitchFamily="34" charset="0"/>
              </a:rPr>
              <a:t> des </a:t>
            </a:r>
            <a:r>
              <a:rPr lang="en-US" altLang="fr-FR" sz="2000" dirty="0" err="1">
                <a:solidFill>
                  <a:srgbClr val="FFFFFF"/>
                </a:solidFill>
                <a:sym typeface="Calibri" panose="020F0502020204030204" pitchFamily="34" charset="0"/>
              </a:rPr>
              <a:t>marchés</a:t>
            </a:r>
            <a:r>
              <a:rPr lang="en-US" altLang="fr-FR" sz="2000" dirty="0">
                <a:solidFill>
                  <a:srgbClr val="FFFFFF"/>
                </a:solidFill>
                <a:sym typeface="Calibri" panose="020F0502020204030204" pitchFamily="34" charset="0"/>
              </a:rPr>
              <a:t> 2016</a:t>
            </a:r>
          </a:p>
        </p:txBody>
      </p:sp>
      <p:sp>
        <p:nvSpPr>
          <p:cNvPr id="11" name="Slide Number Placeholder 5"/>
          <p:cNvSpPr>
            <a:spLocks noGrp="1"/>
          </p:cNvSpPr>
          <p:nvPr>
            <p:ph type="sldNum" sz="quarter" idx="4"/>
          </p:nvPr>
        </p:nvSpPr>
        <p:spPr>
          <a:xfrm>
            <a:off x="4340225" y="6249988"/>
            <a:ext cx="2743200" cy="365125"/>
          </a:xfrm>
          <a:prstGeom prst="rect">
            <a:avLst/>
          </a:prstGeom>
        </p:spPr>
        <p:txBody>
          <a:bodyPr vert="horz" wrap="square" lIns="91440" tIns="45720" rIns="91440" bIns="45720" numCol="1" anchor="t" anchorCtr="0" compatLnSpc="1">
            <a:prstTxWarp prst="textNoShape">
              <a:avLst/>
            </a:prstTxWarp>
          </a:bodyPr>
          <a:lstStyle>
            <a:lvl1pPr algn="ctr">
              <a:defRPr/>
            </a:lvl1pPr>
          </a:lstStyle>
          <a:p>
            <a:fld id="{16D01905-B428-4DCC-9D7D-9BE8407ECE9B}" type="slidenum">
              <a:rPr lang="en-US" altLang="en-US"/>
              <a:pPr/>
              <a:t>‹#›</a:t>
            </a:fld>
            <a:endParaRPr lang="en-US" altLang="en-US"/>
          </a:p>
        </p:txBody>
      </p:sp>
    </p:spTree>
    <p:custDataLst>
      <p:tags r:id="rId5"/>
    </p:custDataLst>
    <p:extLst>
      <p:ext uri="{BB962C8B-B14F-4D97-AF65-F5344CB8AC3E}">
        <p14:creationId xmlns:p14="http://schemas.microsoft.com/office/powerpoint/2010/main" val="158542952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rtl="0" eaLnBrk="0" fontAlgn="base" hangingPunct="0">
        <a:spcBef>
          <a:spcPct val="0"/>
        </a:spcBef>
        <a:spcAft>
          <a:spcPct val="0"/>
        </a:spcAft>
        <a:defRPr sz="2600" kern="1200">
          <a:solidFill>
            <a:schemeClr val="tx1"/>
          </a:solidFill>
          <a:latin typeface="+mj-lt"/>
          <a:ea typeface="+mj-ea"/>
          <a:cs typeface="+mj-cs"/>
          <a:sym typeface="MS PGothic" pitchFamily="34" charset="-128"/>
        </a:defRPr>
      </a:lvl1pPr>
      <a:lvl2pPr algn="l" rtl="0" eaLnBrk="0" fontAlgn="base" hangingPunct="0">
        <a:spcBef>
          <a:spcPct val="0"/>
        </a:spcBef>
        <a:spcAft>
          <a:spcPct val="0"/>
        </a:spcAft>
        <a:defRPr sz="2600">
          <a:solidFill>
            <a:schemeClr val="tx1"/>
          </a:solidFill>
          <a:latin typeface="Arial Bold" panose="020B0704020202020204" pitchFamily="34" charset="0"/>
          <a:ea typeface="MS PGothic" panose="020B0600070205080204" pitchFamily="34" charset="-128"/>
          <a:sym typeface="MS PGothic" pitchFamily="34" charset="-128"/>
        </a:defRPr>
      </a:lvl2pPr>
      <a:lvl3pPr algn="l" rtl="0" eaLnBrk="0" fontAlgn="base" hangingPunct="0">
        <a:spcBef>
          <a:spcPct val="0"/>
        </a:spcBef>
        <a:spcAft>
          <a:spcPct val="0"/>
        </a:spcAft>
        <a:defRPr sz="2600">
          <a:solidFill>
            <a:schemeClr val="tx1"/>
          </a:solidFill>
          <a:latin typeface="Arial Bold" panose="020B0704020202020204" pitchFamily="34" charset="0"/>
          <a:ea typeface="MS PGothic" panose="020B0600070205080204" pitchFamily="34" charset="-128"/>
          <a:sym typeface="MS PGothic" pitchFamily="34" charset="-128"/>
        </a:defRPr>
      </a:lvl3pPr>
      <a:lvl4pPr algn="l" rtl="0" eaLnBrk="0" fontAlgn="base" hangingPunct="0">
        <a:spcBef>
          <a:spcPct val="0"/>
        </a:spcBef>
        <a:spcAft>
          <a:spcPct val="0"/>
        </a:spcAft>
        <a:defRPr sz="2600">
          <a:solidFill>
            <a:schemeClr val="tx1"/>
          </a:solidFill>
          <a:latin typeface="Arial Bold" panose="020B0704020202020204" pitchFamily="34" charset="0"/>
          <a:ea typeface="MS PGothic" panose="020B0600070205080204" pitchFamily="34" charset="-128"/>
          <a:sym typeface="MS PGothic" pitchFamily="34" charset="-128"/>
        </a:defRPr>
      </a:lvl4pPr>
      <a:lvl5pPr algn="l" rtl="0" eaLnBrk="0" fontAlgn="base" hangingPunct="0">
        <a:spcBef>
          <a:spcPct val="0"/>
        </a:spcBef>
        <a:spcAft>
          <a:spcPct val="0"/>
        </a:spcAft>
        <a:defRPr sz="2600">
          <a:solidFill>
            <a:schemeClr val="tx1"/>
          </a:solidFill>
          <a:latin typeface="Arial Bold" panose="020B0704020202020204" pitchFamily="34" charset="0"/>
          <a:ea typeface="MS PGothic" panose="020B0600070205080204" pitchFamily="34" charset="-128"/>
          <a:sym typeface="MS PGothic" pitchFamily="34" charset="-128"/>
        </a:defRPr>
      </a:lvl5pPr>
      <a:lvl6pPr marL="457200" algn="l" rtl="0" eaLnBrk="1" fontAlgn="base" hangingPunct="1">
        <a:spcBef>
          <a:spcPct val="0"/>
        </a:spcBef>
        <a:spcAft>
          <a:spcPct val="0"/>
        </a:spcAft>
        <a:defRPr sz="2600">
          <a:solidFill>
            <a:schemeClr val="tx1"/>
          </a:solidFill>
          <a:latin typeface="Arial Bold" panose="020B0704020202020204" pitchFamily="34" charset="0"/>
          <a:ea typeface="MS PGothic" panose="020B0600070205080204" pitchFamily="34" charset="-128"/>
          <a:sym typeface="MS PGothic" panose="020B0600070205080204" pitchFamily="34" charset="-128"/>
        </a:defRPr>
      </a:lvl6pPr>
      <a:lvl7pPr marL="914400" algn="l" rtl="0" eaLnBrk="1" fontAlgn="base" hangingPunct="1">
        <a:spcBef>
          <a:spcPct val="0"/>
        </a:spcBef>
        <a:spcAft>
          <a:spcPct val="0"/>
        </a:spcAft>
        <a:defRPr sz="2600">
          <a:solidFill>
            <a:schemeClr val="tx1"/>
          </a:solidFill>
          <a:latin typeface="Arial Bold" panose="020B0704020202020204" pitchFamily="34" charset="0"/>
          <a:ea typeface="MS PGothic" panose="020B0600070205080204" pitchFamily="34" charset="-128"/>
          <a:sym typeface="MS PGothic" panose="020B0600070205080204" pitchFamily="34" charset="-128"/>
        </a:defRPr>
      </a:lvl7pPr>
      <a:lvl8pPr marL="1371600" algn="l" rtl="0" eaLnBrk="1" fontAlgn="base" hangingPunct="1">
        <a:spcBef>
          <a:spcPct val="0"/>
        </a:spcBef>
        <a:spcAft>
          <a:spcPct val="0"/>
        </a:spcAft>
        <a:defRPr sz="2600">
          <a:solidFill>
            <a:schemeClr val="tx1"/>
          </a:solidFill>
          <a:latin typeface="Arial Bold" panose="020B0704020202020204" pitchFamily="34" charset="0"/>
          <a:ea typeface="MS PGothic" panose="020B0600070205080204" pitchFamily="34" charset="-128"/>
          <a:sym typeface="MS PGothic" panose="020B0600070205080204" pitchFamily="34" charset="-128"/>
        </a:defRPr>
      </a:lvl8pPr>
      <a:lvl9pPr marL="1828800" algn="l" rtl="0" eaLnBrk="1" fontAlgn="base" hangingPunct="1">
        <a:spcBef>
          <a:spcPct val="0"/>
        </a:spcBef>
        <a:spcAft>
          <a:spcPct val="0"/>
        </a:spcAft>
        <a:defRPr sz="2600">
          <a:solidFill>
            <a:schemeClr val="tx1"/>
          </a:solidFill>
          <a:latin typeface="Arial Bold" panose="020B0704020202020204" pitchFamily="34" charset="0"/>
          <a:ea typeface="MS PGothic" panose="020B0600070205080204" pitchFamily="34" charset="-128"/>
          <a:sym typeface="MS PGothic" panose="020B0600070205080204" pitchFamily="34" charset="-128"/>
        </a:defRPr>
      </a:lvl9pPr>
    </p:titleStyle>
    <p:bodyStyle>
      <a:lvl1pPr marL="342900" indent="-342900" algn="l" defTabSz="0" rtl="0" eaLnBrk="0" fontAlgn="base" hangingPunct="0">
        <a:lnSpc>
          <a:spcPct val="115000"/>
        </a:lnSpc>
        <a:spcBef>
          <a:spcPct val="20000"/>
        </a:spcBef>
        <a:spcAft>
          <a:spcPct val="0"/>
        </a:spcAft>
        <a:buClr>
          <a:srgbClr val="00783C"/>
        </a:buClr>
        <a:buChar char="•"/>
        <a:defRPr kern="1200">
          <a:solidFill>
            <a:schemeClr val="tx1"/>
          </a:solidFill>
          <a:latin typeface="+mn-lt"/>
          <a:ea typeface="+mn-ea"/>
          <a:cs typeface="+mn-cs"/>
          <a:sym typeface="MS PGothic" pitchFamily="34" charset="-128"/>
        </a:defRPr>
      </a:lvl1pPr>
      <a:lvl2pPr marL="742950" indent="-285750" algn="l" defTabSz="0" rtl="0" eaLnBrk="0" fontAlgn="base" hangingPunct="0">
        <a:spcBef>
          <a:spcPct val="20000"/>
        </a:spcBef>
        <a:spcAft>
          <a:spcPct val="0"/>
        </a:spcAft>
        <a:buClr>
          <a:srgbClr val="00783C"/>
        </a:buClr>
        <a:buFont typeface="Wingdings" pitchFamily="2" charset="2"/>
        <a:buChar char="•"/>
        <a:defRPr kern="1200">
          <a:solidFill>
            <a:schemeClr val="tx1"/>
          </a:solidFill>
          <a:latin typeface="+mn-lt"/>
          <a:ea typeface="+mn-ea"/>
          <a:cs typeface="+mn-cs"/>
          <a:sym typeface="MS PGothic" pitchFamily="34" charset="-128"/>
        </a:defRPr>
      </a:lvl2pPr>
      <a:lvl3pPr marL="4763" indent="909638" algn="l" defTabSz="0" rtl="0" eaLnBrk="0" fontAlgn="base" hangingPunct="0">
        <a:spcBef>
          <a:spcPct val="20000"/>
        </a:spcBef>
        <a:spcAft>
          <a:spcPct val="0"/>
        </a:spcAft>
        <a:buClr>
          <a:srgbClr val="00783C"/>
        </a:buClr>
        <a:buFont typeface="Wingdings" pitchFamily="2" charset="2"/>
        <a:buChar char="•"/>
        <a:defRPr kern="1200">
          <a:solidFill>
            <a:schemeClr val="tx1"/>
          </a:solidFill>
          <a:latin typeface="+mn-lt"/>
          <a:ea typeface="+mn-ea"/>
          <a:cs typeface="+mn-cs"/>
          <a:sym typeface="MS PGothic" pitchFamily="34" charset="-128"/>
        </a:defRPr>
      </a:lvl3pPr>
      <a:lvl4pPr marL="1600200" indent="-228600" algn="l" defTabSz="0" rtl="0" eaLnBrk="0" fontAlgn="base" hangingPunct="0">
        <a:spcBef>
          <a:spcPct val="20000"/>
        </a:spcBef>
        <a:spcAft>
          <a:spcPct val="0"/>
        </a:spcAft>
        <a:buClr>
          <a:srgbClr val="00783C"/>
        </a:buClr>
        <a:buFont typeface="Wingdings" pitchFamily="2" charset="2"/>
        <a:buChar char="•"/>
        <a:defRPr kern="1200">
          <a:solidFill>
            <a:schemeClr val="tx1"/>
          </a:solidFill>
          <a:latin typeface="+mn-lt"/>
          <a:ea typeface="+mn-ea"/>
          <a:cs typeface="+mn-cs"/>
          <a:sym typeface="MS PGothic" pitchFamily="34" charset="-128"/>
        </a:defRPr>
      </a:lvl4pPr>
      <a:lvl5pPr marL="2057400" indent="-228600" algn="l" defTabSz="0" rtl="0" eaLnBrk="0" fontAlgn="base" hangingPunct="0">
        <a:spcBef>
          <a:spcPct val="20000"/>
        </a:spcBef>
        <a:spcAft>
          <a:spcPct val="0"/>
        </a:spcAft>
        <a:buClr>
          <a:srgbClr val="00783C"/>
        </a:buClr>
        <a:buFont typeface="Wingdings" pitchFamily="2" charset="2"/>
        <a:buChar char="•"/>
        <a:defRPr kern="1200">
          <a:solidFill>
            <a:schemeClr val="tx1"/>
          </a:solidFill>
          <a:latin typeface="+mn-lt"/>
          <a:ea typeface="+mn-ea"/>
          <a:cs typeface="+mn-cs"/>
          <a:sym typeface="MS PGothic"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s://thedocs.worldbank.org/en/doc/becb6622f727ea238fb65abe106df400-0290012023/original/SPD-RFP-Single-Stage-INFORMATION-SYSTEMS-July-2023-FRENCH.docx" TargetMode="External"/><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hyperlink" Target="https://thedocs.worldbank.org/en/doc/db2b43e4145f582ff210c488e071de82-0290012023/original/SPD-RFP-Single-stage-Information-Systems-July-2023.docx" TargetMode="External"/><Relationship Id="rId17" Type="http://schemas.openxmlformats.org/officeDocument/2006/relationships/hyperlink" Target="https://thedocs.worldbank.org/en/doc/dee0abf0ed1a2d326ba84252d15efd54-0290012023/original/SPD-RFP-Two-stage-Information-Systems-July-2023-SPANISH.docx" TargetMode="External"/><Relationship Id="rId2" Type="http://schemas.openxmlformats.org/officeDocument/2006/relationships/image" Target="../media/image10.png"/><Relationship Id="rId16" Type="http://schemas.openxmlformats.org/officeDocument/2006/relationships/hyperlink" Target="https://thedocs.worldbank.org/en/doc/d71eca1bfc491fd5425abacf3673403c-0290012023/original/SPD-RFP-Two-Stage-INFORMATION-SYSTEMS-July-2023-FRENCH.docx" TargetMode="External"/><Relationship Id="rId1" Type="http://schemas.openxmlformats.org/officeDocument/2006/relationships/slideLayout" Target="../slideLayouts/slideLayout13.xml"/><Relationship Id="rId6" Type="http://schemas.openxmlformats.org/officeDocument/2006/relationships/customXml" Target="../ink/ink2.xml"/><Relationship Id="rId11" Type="http://schemas.openxmlformats.org/officeDocument/2006/relationships/hyperlink" Target="https://thedocs.worldbank.org/en/doc/fd3a832ba1f148569a88273a0f02d21e-0290012023/original/SPD-Init-Selection-Doc-INFORMATION-SYSTEMS-July-2023-SPANISH.docx" TargetMode="External"/><Relationship Id="rId5" Type="http://schemas.openxmlformats.org/officeDocument/2006/relationships/image" Target="../media/image14.png"/><Relationship Id="rId15" Type="http://schemas.openxmlformats.org/officeDocument/2006/relationships/hyperlink" Target="https://thedocs.worldbank.org/en/doc/59713a166ee9cd7ad381202dbd7afbca-0290012023/original/SPD-RFP-Two-stage-Information-Systems-July-2023.docx" TargetMode="External"/><Relationship Id="rId10" Type="http://schemas.openxmlformats.org/officeDocument/2006/relationships/hyperlink" Target="https://thedocs.worldbank.org/en/doc/ef9611810dea368664cc63c87724096a-0290012023/original/SPD-Initial-Selection-Doc-Information-Systems-July-2023-FRENCH.docx" TargetMode="External"/><Relationship Id="rId4" Type="http://schemas.openxmlformats.org/officeDocument/2006/relationships/customXml" Target="../ink/ink1.xml"/><Relationship Id="rId9" Type="http://schemas.openxmlformats.org/officeDocument/2006/relationships/hyperlink" Target="https://thedocs.worldbank.org/en/doc/d899ed8d99386e3bfb27abceaa622467-0290012023/original/SPD-ISD-Information-Systems-July-2023.docx" TargetMode="External"/><Relationship Id="rId14" Type="http://schemas.openxmlformats.org/officeDocument/2006/relationships/hyperlink" Target="https://thedocs.worldbank.org/en/doc/68ca6650ce955e8bc6574919471c8496-0290012023/original/SPD-RFP-Single-Stage-Information-Systems-July-2023-SPANISH.doc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Shape&#10;&#10;Description automatically generated">
            <a:extLst>
              <a:ext uri="{FF2B5EF4-FFF2-40B4-BE49-F238E27FC236}">
                <a16:creationId xmlns:a16="http://schemas.microsoft.com/office/drawing/2014/main" id="{C62891E2-FA4D-6F46-A2B1-BAC7ABCE0173}"/>
              </a:ext>
            </a:extLst>
          </p:cNvPr>
          <p:cNvPicPr>
            <a:picLocks noChangeAspect="1"/>
          </p:cNvPicPr>
          <p:nvPr/>
        </p:nvPicPr>
        <p:blipFill rotWithShape="1">
          <a:blip r:embed="rId3"/>
          <a:srcRect l="10131" t="6844" r="1888"/>
          <a:stretch/>
        </p:blipFill>
        <p:spPr>
          <a:xfrm>
            <a:off x="1" y="16042"/>
            <a:ext cx="12192000" cy="7261412"/>
          </a:xfrm>
          <a:prstGeom prst="rect">
            <a:avLst/>
          </a:prstGeom>
        </p:spPr>
      </p:pic>
      <p:grpSp>
        <p:nvGrpSpPr>
          <p:cNvPr id="68" name="Group 67">
            <a:extLst>
              <a:ext uri="{FF2B5EF4-FFF2-40B4-BE49-F238E27FC236}">
                <a16:creationId xmlns:a16="http://schemas.microsoft.com/office/drawing/2014/main" id="{64487916-D9AB-1048-8A49-AE4F5750E409}"/>
              </a:ext>
            </a:extLst>
          </p:cNvPr>
          <p:cNvGrpSpPr/>
          <p:nvPr/>
        </p:nvGrpSpPr>
        <p:grpSpPr>
          <a:xfrm>
            <a:off x="0" y="6193018"/>
            <a:ext cx="12192002" cy="670255"/>
            <a:chOff x="0" y="8342"/>
            <a:chExt cx="14630402" cy="804306"/>
          </a:xfrm>
        </p:grpSpPr>
        <p:sp>
          <p:nvSpPr>
            <p:cNvPr id="66" name="object 5">
              <a:extLst>
                <a:ext uri="{FF2B5EF4-FFF2-40B4-BE49-F238E27FC236}">
                  <a16:creationId xmlns:a16="http://schemas.microsoft.com/office/drawing/2014/main" id="{F3EDDCDA-459F-6847-A748-5C3CE5B92A61}"/>
                </a:ext>
              </a:extLst>
            </p:cNvPr>
            <p:cNvSpPr/>
            <p:nvPr/>
          </p:nvSpPr>
          <p:spPr>
            <a:xfrm rot="5400000">
              <a:off x="6913048" y="-6904706"/>
              <a:ext cx="804306" cy="14630402"/>
            </a:xfrm>
            <a:custGeom>
              <a:avLst/>
              <a:gdLst/>
              <a:ahLst/>
              <a:cxnLst/>
              <a:rect l="l" t="t" r="r" b="b"/>
              <a:pathLst>
                <a:path w="620395" h="8229600">
                  <a:moveTo>
                    <a:pt x="619963" y="0"/>
                  </a:moveTo>
                  <a:lnTo>
                    <a:pt x="0" y="0"/>
                  </a:lnTo>
                  <a:lnTo>
                    <a:pt x="0" y="8229600"/>
                  </a:lnTo>
                  <a:lnTo>
                    <a:pt x="619963" y="8229600"/>
                  </a:lnTo>
                  <a:lnTo>
                    <a:pt x="619963" y="0"/>
                  </a:lnTo>
                  <a:close/>
                </a:path>
              </a:pathLst>
            </a:custGeom>
            <a:solidFill>
              <a:srgbClr val="0A6B8C"/>
            </a:solidFill>
          </p:spPr>
          <p:txBody>
            <a:bodyPr wrap="square" lIns="0" tIns="0" rIns="0" bIns="0" rtlCol="0"/>
            <a:lstStyle/>
            <a:p>
              <a:endParaRPr sz="1500"/>
            </a:p>
          </p:txBody>
        </p:sp>
        <p:pic>
          <p:nvPicPr>
            <p:cNvPr id="65" name="Picture 64">
              <a:extLst>
                <a:ext uri="{FF2B5EF4-FFF2-40B4-BE49-F238E27FC236}">
                  <a16:creationId xmlns:a16="http://schemas.microsoft.com/office/drawing/2014/main" id="{63EBFB0D-CE76-114C-BF0D-5A38141C4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709" y="184624"/>
              <a:ext cx="2423500" cy="467029"/>
            </a:xfrm>
            <a:prstGeom prst="rect">
              <a:avLst/>
            </a:prstGeom>
          </p:spPr>
        </p:pic>
      </p:grpSp>
      <p:sp>
        <p:nvSpPr>
          <p:cNvPr id="67" name="Rectangle 66">
            <a:extLst>
              <a:ext uri="{FF2B5EF4-FFF2-40B4-BE49-F238E27FC236}">
                <a16:creationId xmlns:a16="http://schemas.microsoft.com/office/drawing/2014/main" id="{22256BD8-36A6-A544-981B-EDF9E793FCC3}"/>
              </a:ext>
            </a:extLst>
          </p:cNvPr>
          <p:cNvSpPr/>
          <p:nvPr/>
        </p:nvSpPr>
        <p:spPr>
          <a:xfrm>
            <a:off x="6649453" y="3300826"/>
            <a:ext cx="5146690" cy="2882777"/>
          </a:xfrm>
          <a:prstGeom prst="rect">
            <a:avLst/>
          </a:prstGeom>
        </p:spPr>
        <p:txBody>
          <a:bodyPr wrap="square">
            <a:spAutoFit/>
          </a:bodyPr>
          <a:lstStyle/>
          <a:p>
            <a:r>
              <a:rPr lang="fr-FR" sz="1600" b="1" dirty="0">
                <a:solidFill>
                  <a:srgbClr val="0F6B8D"/>
                </a:solidFill>
                <a:latin typeface="DIN Condensed" pitchFamily="2" charset="0"/>
              </a:rPr>
              <a:t>PASSATION DES MARCHES </a:t>
            </a:r>
          </a:p>
          <a:p>
            <a:endParaRPr lang="fr-FR" sz="1600" dirty="0">
              <a:solidFill>
                <a:srgbClr val="0F6B8D"/>
              </a:solidFill>
              <a:latin typeface="DIN Condensed" pitchFamily="2" charset="0"/>
            </a:endParaRPr>
          </a:p>
          <a:p>
            <a:r>
              <a:rPr lang="fr-FR" sz="1600" b="1" dirty="0">
                <a:solidFill>
                  <a:srgbClr val="0F6B8D"/>
                </a:solidFill>
                <a:latin typeface="DIN Condensed" pitchFamily="2" charset="0"/>
              </a:rPr>
              <a:t>CONCEPTION, FOURNITURE, L’INSTALLATION ET LA MAINTENANCE DU SYSTEME D’INFORMATION POUR L’IDENTIFICATION UNIQUE BIOMETRIQUE </a:t>
            </a:r>
          </a:p>
          <a:p>
            <a:endParaRPr lang="en-US" sz="2333" dirty="0">
              <a:solidFill>
                <a:srgbClr val="0F6B8D"/>
              </a:solidFill>
              <a:latin typeface="DIN Condensed" pitchFamily="2" charset="0"/>
            </a:endParaRPr>
          </a:p>
          <a:p>
            <a:r>
              <a:rPr lang="en-US" sz="1400" dirty="0">
                <a:solidFill>
                  <a:srgbClr val="0F6B8D"/>
                </a:solidFill>
                <a:latin typeface="DIN Condensed" pitchFamily="2" charset="0"/>
              </a:rPr>
              <a:t>Abduljabbar Hasan  </a:t>
            </a:r>
          </a:p>
          <a:p>
            <a:r>
              <a:rPr lang="en-US" sz="1400" dirty="0">
                <a:solidFill>
                  <a:srgbClr val="0F6B8D"/>
                </a:solidFill>
                <a:latin typeface="DIN Condensed" pitchFamily="2" charset="0"/>
              </a:rPr>
              <a:t>Ibrah </a:t>
            </a:r>
            <a:r>
              <a:rPr lang="fr-FR" sz="1400" dirty="0">
                <a:solidFill>
                  <a:srgbClr val="0F6B8D"/>
                </a:solidFill>
                <a:latin typeface="DIN Condensed" pitchFamily="2" charset="0"/>
              </a:rPr>
              <a:t>Rahamane Sanoussi</a:t>
            </a:r>
          </a:p>
          <a:p>
            <a:r>
              <a:rPr lang="fr-FR" sz="1400" dirty="0">
                <a:solidFill>
                  <a:srgbClr val="0F6B8D"/>
                </a:solidFill>
                <a:latin typeface="DIN Condensed" pitchFamily="2" charset="0"/>
              </a:rPr>
              <a:t>Abdoulaye Keita</a:t>
            </a:r>
          </a:p>
          <a:p>
            <a:endParaRPr lang="fr-FR" sz="2000" dirty="0">
              <a:solidFill>
                <a:srgbClr val="0F6B8D"/>
              </a:solidFill>
              <a:latin typeface="DIN Condensed" pitchFamily="2" charset="0"/>
            </a:endParaRPr>
          </a:p>
          <a:p>
            <a:r>
              <a:rPr lang="fr-FR" sz="1600" dirty="0">
                <a:solidFill>
                  <a:srgbClr val="0F6B8D"/>
                </a:solidFill>
                <a:latin typeface="DIN Condensed" pitchFamily="2" charset="0"/>
              </a:rPr>
              <a:t>07 May 2024</a:t>
            </a:r>
            <a:endParaRPr lang="en-US" sz="1600" dirty="0">
              <a:solidFill>
                <a:srgbClr val="0F6B8D"/>
              </a:solidFill>
              <a:latin typeface="DIN Condensed" pitchFamily="2" charset="0"/>
            </a:endParaRPr>
          </a:p>
        </p:txBody>
      </p:sp>
      <p:pic>
        <p:nvPicPr>
          <p:cNvPr id="3" name="Picture 2" descr="Logo&#10;&#10;Description automatically generated">
            <a:extLst>
              <a:ext uri="{FF2B5EF4-FFF2-40B4-BE49-F238E27FC236}">
                <a16:creationId xmlns:a16="http://schemas.microsoft.com/office/drawing/2014/main" id="{3F07EE3F-7598-154A-E50F-F3BDA55BBB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9000" y="1413185"/>
            <a:ext cx="4858811" cy="2015815"/>
          </a:xfrm>
          <a:prstGeom prst="rect">
            <a:avLst/>
          </a:prstGeom>
        </p:spPr>
      </p:pic>
    </p:spTree>
    <p:extLst>
      <p:ext uri="{BB962C8B-B14F-4D97-AF65-F5344CB8AC3E}">
        <p14:creationId xmlns:p14="http://schemas.microsoft.com/office/powerpoint/2010/main" val="133796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282B1517-87F2-8B8E-D166-A7F106704183}"/>
              </a:ext>
            </a:extLst>
          </p:cNvPr>
          <p:cNvGraphicFramePr>
            <a:graphicFrameLocks/>
          </p:cNvGraphicFramePr>
          <p:nvPr>
            <p:extLst>
              <p:ext uri="{D42A27DB-BD31-4B8C-83A1-F6EECF244321}">
                <p14:modId xmlns:p14="http://schemas.microsoft.com/office/powerpoint/2010/main" val="2580119739"/>
              </p:ext>
            </p:extLst>
          </p:nvPr>
        </p:nvGraphicFramePr>
        <p:xfrm>
          <a:off x="1419726" y="1724527"/>
          <a:ext cx="8787530" cy="4739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272216A-98A5-5671-1DFC-A27410F68136}"/>
              </a:ext>
            </a:extLst>
          </p:cNvPr>
          <p:cNvSpPr txBox="1"/>
          <p:nvPr/>
        </p:nvSpPr>
        <p:spPr>
          <a:xfrm>
            <a:off x="1299411" y="786782"/>
            <a:ext cx="6096000" cy="532903"/>
          </a:xfrm>
          <a:prstGeom prst="rect">
            <a:avLst/>
          </a:prstGeom>
          <a:noFill/>
        </p:spPr>
        <p:txBody>
          <a:bodyPr wrap="square">
            <a:spAutoFit/>
          </a:bodyPr>
          <a:lstStyle/>
          <a:p>
            <a:pPr>
              <a:lnSpc>
                <a:spcPct val="107000"/>
              </a:lnSpc>
              <a:spcAft>
                <a:spcPts val="800"/>
              </a:spcAft>
            </a:pPr>
            <a:r>
              <a:rPr lang="fr-FR" sz="2800" dirty="0">
                <a:solidFill>
                  <a:schemeClr val="bg1"/>
                </a:solidFill>
              </a:rPr>
              <a:t>Préqualification vs. Sélection Initiale  </a:t>
            </a:r>
          </a:p>
        </p:txBody>
      </p:sp>
    </p:spTree>
    <p:extLst>
      <p:ext uri="{BB962C8B-B14F-4D97-AF65-F5344CB8AC3E}">
        <p14:creationId xmlns:p14="http://schemas.microsoft.com/office/powerpoint/2010/main" val="79084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4EEFC0E2-F8A1-4B4F-BCF3-4207983AD296}"/>
                                            </p:graphicEl>
                                          </p:spTgt>
                                        </p:tgtEl>
                                        <p:attrNameLst>
                                          <p:attrName>style.visibility</p:attrName>
                                        </p:attrNameLst>
                                      </p:cBhvr>
                                      <p:to>
                                        <p:strVal val="visible"/>
                                      </p:to>
                                    </p:set>
                                    <p:animEffect transition="in" filter="fade">
                                      <p:cBhvr>
                                        <p:cTn id="7" dur="500"/>
                                        <p:tgtEl>
                                          <p:spTgt spid="2">
                                            <p:graphicEl>
                                              <a:dgm id="{4EEFC0E2-F8A1-4B4F-BCF3-4207983AD29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2D027ECE-5735-4B6B-ABBE-9A1CD69F8F20}"/>
                                            </p:graphicEl>
                                          </p:spTgt>
                                        </p:tgtEl>
                                        <p:attrNameLst>
                                          <p:attrName>style.visibility</p:attrName>
                                        </p:attrNameLst>
                                      </p:cBhvr>
                                      <p:to>
                                        <p:strVal val="visible"/>
                                      </p:to>
                                    </p:set>
                                    <p:animEffect transition="in" filter="fade">
                                      <p:cBhvr>
                                        <p:cTn id="12" dur="500"/>
                                        <p:tgtEl>
                                          <p:spTgt spid="2">
                                            <p:graphicEl>
                                              <a:dgm id="{2D027ECE-5735-4B6B-ABBE-9A1CD69F8F2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F139E1D8-83A3-4026-958C-4AAAE76447CA}"/>
                                            </p:graphicEl>
                                          </p:spTgt>
                                        </p:tgtEl>
                                        <p:attrNameLst>
                                          <p:attrName>style.visibility</p:attrName>
                                        </p:attrNameLst>
                                      </p:cBhvr>
                                      <p:to>
                                        <p:strVal val="visible"/>
                                      </p:to>
                                    </p:set>
                                    <p:animEffect transition="in" filter="fade">
                                      <p:cBhvr>
                                        <p:cTn id="17" dur="500"/>
                                        <p:tgtEl>
                                          <p:spTgt spid="2">
                                            <p:graphicEl>
                                              <a:dgm id="{F139E1D8-83A3-4026-958C-4AAAE76447C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82EC608E-97BD-4269-A126-CE6399C65FEB}"/>
                                            </p:graphicEl>
                                          </p:spTgt>
                                        </p:tgtEl>
                                        <p:attrNameLst>
                                          <p:attrName>style.visibility</p:attrName>
                                        </p:attrNameLst>
                                      </p:cBhvr>
                                      <p:to>
                                        <p:strVal val="visible"/>
                                      </p:to>
                                    </p:set>
                                    <p:animEffect transition="in" filter="fade">
                                      <p:cBhvr>
                                        <p:cTn id="22" dur="500"/>
                                        <p:tgtEl>
                                          <p:spTgt spid="2">
                                            <p:graphicEl>
                                              <a:dgm id="{82EC608E-97BD-4269-A126-CE6399C65F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a:spLocks noGrp="1"/>
          </p:cNvSpPr>
          <p:nvPr>
            <p:ph type="title" idx="4294967295"/>
          </p:nvPr>
        </p:nvSpPr>
        <p:spPr>
          <a:xfrm>
            <a:off x="0" y="803275"/>
            <a:ext cx="10515600" cy="1325563"/>
          </a:xfrm>
        </p:spPr>
        <p:txBody>
          <a:bodyPr/>
          <a:lstStyle/>
          <a:p>
            <a:pPr algn="ctr"/>
            <a:r>
              <a:rPr lang="fr-FR" sz="2800" b="1" dirty="0">
                <a:solidFill>
                  <a:schemeClr val="bg1"/>
                </a:solidFill>
                <a:latin typeface="Book Antiqua" panose="02040602050305030304" pitchFamily="18" charset="0"/>
              </a:rPr>
              <a:t>Appel d’Offres</a:t>
            </a:r>
          </a:p>
        </p:txBody>
      </p:sp>
      <p:sp>
        <p:nvSpPr>
          <p:cNvPr id="2" name="Slide Number Placeholder 1"/>
          <p:cNvSpPr>
            <a:spLocks noGrp="1"/>
          </p:cNvSpPr>
          <p:nvPr>
            <p:ph type="sldNum" sz="quarter" idx="4294967295"/>
          </p:nvPr>
        </p:nvSpPr>
        <p:spPr>
          <a:xfrm>
            <a:off x="9448800" y="6356350"/>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A29671-56AE-4FCE-A387-1F9A11EBF766}" type="slidenum">
              <a:rPr kumimoji="0" lang="en-US" sz="1800" b="0" i="0" u="none" strike="noStrike" kern="1200" cap="none" spc="0" normalizeH="0" baseline="0" noProof="0" smtClean="0">
                <a:ln>
                  <a:noFill/>
                </a:ln>
                <a:solidFill>
                  <a:srgbClr val="002345"/>
                </a:solidFill>
                <a:effectLst/>
                <a:uLnTx/>
                <a:uFillTx/>
                <a:latin typeface="Arial"/>
                <a:ea typeface="MS PGothic"/>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srgbClr val="002345"/>
              </a:solidFill>
              <a:effectLst/>
              <a:uLnTx/>
              <a:uFillTx/>
              <a:latin typeface="Arial"/>
              <a:ea typeface="MS PGothic"/>
              <a:cs typeface="+mn-cs"/>
            </a:endParaRPr>
          </a:p>
        </p:txBody>
      </p:sp>
      <p:cxnSp>
        <p:nvCxnSpPr>
          <p:cNvPr id="47" name="Straight Connector 46"/>
          <p:cNvCxnSpPr/>
          <p:nvPr/>
        </p:nvCxnSpPr>
        <p:spPr>
          <a:xfrm>
            <a:off x="6629441" y="5006156"/>
            <a:ext cx="795" cy="680528"/>
          </a:xfrm>
          <a:prstGeom prst="line">
            <a:avLst/>
          </a:prstGeom>
          <a:noFill/>
          <a:ln w="28575" cap="flat" cmpd="sng" algn="ctr">
            <a:solidFill>
              <a:sysClr val="window" lastClr="FFFFFF">
                <a:lumMod val="85000"/>
              </a:sysClr>
            </a:solidFill>
            <a:prstDash val="solid"/>
          </a:ln>
          <a:effectLst/>
        </p:spPr>
      </p:cxnSp>
      <p:grpSp>
        <p:nvGrpSpPr>
          <p:cNvPr id="57" name="Group 56"/>
          <p:cNvGrpSpPr/>
          <p:nvPr/>
        </p:nvGrpSpPr>
        <p:grpSpPr>
          <a:xfrm>
            <a:off x="6220484" y="2322349"/>
            <a:ext cx="4750728" cy="3725786"/>
            <a:chOff x="7325454" y="1654883"/>
            <a:chExt cx="4750728" cy="3725786"/>
          </a:xfrm>
        </p:grpSpPr>
        <p:sp>
          <p:nvSpPr>
            <p:cNvPr id="65" name="Oval 64"/>
            <p:cNvSpPr/>
            <p:nvPr/>
          </p:nvSpPr>
          <p:spPr>
            <a:xfrm>
              <a:off x="7325454" y="2648560"/>
              <a:ext cx="817822" cy="817822"/>
            </a:xfrm>
            <a:prstGeom prst="ellipse">
              <a:avLst/>
            </a:prstGeom>
            <a:solidFill>
              <a:sysClr val="window" lastClr="FFFFFF">
                <a:lumMod val="85000"/>
              </a:sysClr>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sp>
          <p:nvSpPr>
            <p:cNvPr id="66" name="Oval 65"/>
            <p:cNvSpPr/>
            <p:nvPr/>
          </p:nvSpPr>
          <p:spPr>
            <a:xfrm>
              <a:off x="7325454" y="1654883"/>
              <a:ext cx="817822" cy="817822"/>
            </a:xfrm>
            <a:prstGeom prst="ellipse">
              <a:avLst/>
            </a:prstGeom>
            <a:solidFill>
              <a:sysClr val="window" lastClr="FFFFFF">
                <a:lumMod val="85000"/>
              </a:sysClr>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sp>
          <p:nvSpPr>
            <p:cNvPr id="69" name="Oval 68"/>
            <p:cNvSpPr/>
            <p:nvPr/>
          </p:nvSpPr>
          <p:spPr>
            <a:xfrm>
              <a:off x="7325454" y="3667056"/>
              <a:ext cx="817822" cy="817822"/>
            </a:xfrm>
            <a:prstGeom prst="ellipse">
              <a:avLst/>
            </a:prstGeom>
            <a:solidFill>
              <a:sysClr val="window" lastClr="FFFFFF">
                <a:lumMod val="85000"/>
              </a:sysClr>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grpSp>
          <p:nvGrpSpPr>
            <p:cNvPr id="70" name="Group 69"/>
            <p:cNvGrpSpPr/>
            <p:nvPr/>
          </p:nvGrpSpPr>
          <p:grpSpPr>
            <a:xfrm>
              <a:off x="7429612" y="1748917"/>
              <a:ext cx="4646570" cy="3631752"/>
              <a:chOff x="7313612" y="1513114"/>
              <a:chExt cx="4646570" cy="3631752"/>
            </a:xfrm>
          </p:grpSpPr>
          <p:cxnSp>
            <p:nvCxnSpPr>
              <p:cNvPr id="71" name="Straight Connector 70"/>
              <p:cNvCxnSpPr/>
              <p:nvPr/>
            </p:nvCxnSpPr>
            <p:spPr>
              <a:xfrm>
                <a:off x="7619206" y="1829594"/>
                <a:ext cx="0" cy="2010570"/>
              </a:xfrm>
              <a:prstGeom prst="line">
                <a:avLst/>
              </a:prstGeom>
              <a:noFill/>
              <a:ln w="28575" cap="flat" cmpd="sng" algn="ctr">
                <a:solidFill>
                  <a:sysClr val="window" lastClr="FFFFFF">
                    <a:lumMod val="85000"/>
                  </a:sysClr>
                </a:solidFill>
                <a:prstDash val="solid"/>
              </a:ln>
              <a:effectLst/>
            </p:spPr>
          </p:cxnSp>
          <p:sp>
            <p:nvSpPr>
              <p:cNvPr id="72" name="Oval 71"/>
              <p:cNvSpPr/>
              <p:nvPr/>
            </p:nvSpPr>
            <p:spPr>
              <a:xfrm>
                <a:off x="7313612" y="2517677"/>
                <a:ext cx="609600" cy="609600"/>
              </a:xfrm>
              <a:prstGeom prst="ellipse">
                <a:avLst/>
              </a:prstGeom>
              <a:solidFill>
                <a:srgbClr val="AEE0DC"/>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S PGothic"/>
                    <a:cs typeface="Arial" panose="020B0604020202020204" pitchFamily="34" charset="0"/>
                  </a:rPr>
                  <a:t>2</a:t>
                </a:r>
              </a:p>
            </p:txBody>
          </p:sp>
          <p:sp>
            <p:nvSpPr>
              <p:cNvPr id="73" name="Oval 72"/>
              <p:cNvSpPr/>
              <p:nvPr/>
            </p:nvSpPr>
            <p:spPr>
              <a:xfrm>
                <a:off x="7313612" y="1524000"/>
                <a:ext cx="609600" cy="609600"/>
              </a:xfrm>
              <a:prstGeom prst="ellipse">
                <a:avLst/>
              </a:prstGeom>
              <a:solidFill>
                <a:srgbClr val="AEE0DC"/>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S PGothic"/>
                    <a:cs typeface="Arial" panose="020B0604020202020204" pitchFamily="34" charset="0"/>
                  </a:rPr>
                  <a:t>1</a:t>
                </a:r>
              </a:p>
            </p:txBody>
          </p:sp>
          <p:sp>
            <p:nvSpPr>
              <p:cNvPr id="74" name="Oval 73"/>
              <p:cNvSpPr/>
              <p:nvPr/>
            </p:nvSpPr>
            <p:spPr>
              <a:xfrm>
                <a:off x="7313612" y="3536173"/>
                <a:ext cx="609600" cy="609600"/>
              </a:xfrm>
              <a:prstGeom prst="ellipse">
                <a:avLst/>
              </a:prstGeom>
              <a:solidFill>
                <a:srgbClr val="AEE0DC"/>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S PGothic"/>
                    <a:cs typeface="Arial" panose="020B0604020202020204" pitchFamily="34" charset="0"/>
                  </a:rPr>
                  <a:t>3</a:t>
                </a:r>
              </a:p>
            </p:txBody>
          </p:sp>
          <p:sp>
            <p:nvSpPr>
              <p:cNvPr id="75" name="TextBox 74"/>
              <p:cNvSpPr txBox="1"/>
              <p:nvPr/>
            </p:nvSpPr>
            <p:spPr>
              <a:xfrm>
                <a:off x="8140924" y="1513114"/>
                <a:ext cx="3819258" cy="830997"/>
              </a:xfrm>
              <a:prstGeom prst="rect">
                <a:avLst/>
              </a:prstGeom>
              <a:noFill/>
            </p:spPr>
            <p:txBody>
              <a:bodyPr wrap="square" rtlCol="0">
                <a:spAutoFit/>
              </a:bodyPr>
              <a:lstStyle/>
              <a:p>
                <a:pPr marL="0" marR="0" lvl="0" indent="0" algn="l" defTabSz="1218956"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lumMod val="75000"/>
                        <a:lumOff val="25000"/>
                      </a:prstClr>
                    </a:solidFill>
                    <a:effectLst/>
                    <a:uLnTx/>
                    <a:uFillTx/>
                    <a:latin typeface="Book Antiqua" panose="02040602050305030304" pitchFamily="18" charset="0"/>
                    <a:ea typeface="MS PGothic"/>
                    <a:cs typeface="Arial" panose="020B0604020202020204" pitchFamily="34" charset="0"/>
                  </a:rPr>
                  <a:t>Adapté pour marchés standard où le client maîtrise et développe sa propre solution et spécifications</a:t>
                </a:r>
              </a:p>
            </p:txBody>
          </p:sp>
          <p:sp>
            <p:nvSpPr>
              <p:cNvPr id="76" name="TextBox 75"/>
              <p:cNvSpPr txBox="1"/>
              <p:nvPr/>
            </p:nvSpPr>
            <p:spPr>
              <a:xfrm>
                <a:off x="8140924" y="3493291"/>
                <a:ext cx="3819258" cy="830997"/>
              </a:xfrm>
              <a:prstGeom prst="rect">
                <a:avLst/>
              </a:prstGeom>
              <a:noFill/>
            </p:spPr>
            <p:txBody>
              <a:bodyPr wrap="square" rtlCol="0">
                <a:spAutoFit/>
              </a:bodyPr>
              <a:lstStyle/>
              <a:p>
                <a:pPr marL="0" marR="0" lvl="0" indent="0" algn="l" defTabSz="1218956"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lumMod val="75000"/>
                        <a:lumOff val="25000"/>
                      </a:prstClr>
                    </a:solidFill>
                    <a:effectLst/>
                    <a:uLnTx/>
                    <a:uFillTx/>
                    <a:latin typeface="Book Antiqua" panose="02040602050305030304" pitchFamily="18" charset="0"/>
                    <a:ea typeface="MS PGothic"/>
                    <a:cs typeface="Arial" panose="020B0604020202020204" pitchFamily="34" charset="0"/>
                  </a:rPr>
                  <a:t>Simple et plus rapide à évaluer et moins sujet à discrétion car basé sur des éléments objectifs</a:t>
                </a:r>
              </a:p>
            </p:txBody>
          </p:sp>
          <p:sp>
            <p:nvSpPr>
              <p:cNvPr id="77" name="TextBox 76"/>
              <p:cNvSpPr txBox="1"/>
              <p:nvPr/>
            </p:nvSpPr>
            <p:spPr>
              <a:xfrm>
                <a:off x="8140924" y="4560091"/>
                <a:ext cx="3819257" cy="584775"/>
              </a:xfrm>
              <a:prstGeom prst="rect">
                <a:avLst/>
              </a:prstGeom>
              <a:noFill/>
            </p:spPr>
            <p:txBody>
              <a:bodyPr wrap="square" rtlCol="0">
                <a:spAutoFit/>
              </a:bodyPr>
              <a:lstStyle/>
              <a:p>
                <a:pPr marL="0" marR="0" lvl="0" indent="0" algn="l" defTabSz="1218956"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lumMod val="75000"/>
                        <a:lumOff val="25000"/>
                      </a:prstClr>
                    </a:solidFill>
                    <a:effectLst/>
                    <a:uLnTx/>
                    <a:uFillTx/>
                    <a:latin typeface="Book Antiqua" panose="02040602050305030304" pitchFamily="18" charset="0"/>
                    <a:ea typeface="MS PGothic"/>
                    <a:cs typeface="Arial" panose="020B0604020202020204" pitchFamily="34" charset="0"/>
                  </a:rPr>
                  <a:t>Client retient contrôle sur la conception et le résultat</a:t>
                </a:r>
              </a:p>
            </p:txBody>
          </p:sp>
        </p:grpSp>
      </p:grpSp>
      <p:grpSp>
        <p:nvGrpSpPr>
          <p:cNvPr id="78" name="Group 77"/>
          <p:cNvGrpSpPr/>
          <p:nvPr/>
        </p:nvGrpSpPr>
        <p:grpSpPr>
          <a:xfrm>
            <a:off x="6024011" y="1352137"/>
            <a:ext cx="4299072" cy="834619"/>
            <a:chOff x="3824049" y="2477975"/>
            <a:chExt cx="4299072" cy="834618"/>
          </a:xfrm>
        </p:grpSpPr>
        <p:grpSp>
          <p:nvGrpSpPr>
            <p:cNvPr id="79" name="Group 78"/>
            <p:cNvGrpSpPr/>
            <p:nvPr/>
          </p:nvGrpSpPr>
          <p:grpSpPr>
            <a:xfrm>
              <a:off x="3824049" y="2619183"/>
              <a:ext cx="4299072" cy="693410"/>
              <a:chOff x="4419601" y="2303655"/>
              <a:chExt cx="5368015" cy="865823"/>
            </a:xfrm>
          </p:grpSpPr>
          <p:sp>
            <p:nvSpPr>
              <p:cNvPr id="82" name="Rectangle 5"/>
              <p:cNvSpPr>
                <a:spLocks noChangeArrowheads="1"/>
              </p:cNvSpPr>
              <p:nvPr/>
            </p:nvSpPr>
            <p:spPr bwMode="auto">
              <a:xfrm>
                <a:off x="4419601" y="2494192"/>
                <a:ext cx="4941887" cy="484748"/>
              </a:xfrm>
              <a:prstGeom prst="rect">
                <a:avLst/>
              </a:prstGeom>
              <a:solidFill>
                <a:srgbClr val="AEE0DC"/>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a:ea typeface="MS PGothic"/>
                  <a:cs typeface="+mn-cs"/>
                </a:endParaRPr>
              </a:p>
            </p:txBody>
          </p:sp>
          <p:sp>
            <p:nvSpPr>
              <p:cNvPr id="83" name="Freeform 7"/>
              <p:cNvSpPr>
                <a:spLocks noChangeAspect="1"/>
              </p:cNvSpPr>
              <p:nvPr/>
            </p:nvSpPr>
            <p:spPr bwMode="auto">
              <a:xfrm>
                <a:off x="9332321" y="2303655"/>
                <a:ext cx="455295" cy="865823"/>
              </a:xfrm>
              <a:custGeom>
                <a:avLst/>
                <a:gdLst>
                  <a:gd name="T0" fmla="*/ 0 w 478"/>
                  <a:gd name="T1" fmla="*/ 454 h 909"/>
                  <a:gd name="T2" fmla="*/ 0 w 478"/>
                  <a:gd name="T3" fmla="*/ 0 h 909"/>
                  <a:gd name="T4" fmla="*/ 239 w 478"/>
                  <a:gd name="T5" fmla="*/ 227 h 909"/>
                  <a:gd name="T6" fmla="*/ 478 w 478"/>
                  <a:gd name="T7" fmla="*/ 454 h 909"/>
                  <a:gd name="T8" fmla="*/ 239 w 478"/>
                  <a:gd name="T9" fmla="*/ 681 h 909"/>
                  <a:gd name="T10" fmla="*/ 0 w 478"/>
                  <a:gd name="T11" fmla="*/ 909 h 909"/>
                  <a:gd name="T12" fmla="*/ 0 w 478"/>
                  <a:gd name="T13" fmla="*/ 454 h 909"/>
                </a:gdLst>
                <a:ahLst/>
                <a:cxnLst>
                  <a:cxn ang="0">
                    <a:pos x="T0" y="T1"/>
                  </a:cxn>
                  <a:cxn ang="0">
                    <a:pos x="T2" y="T3"/>
                  </a:cxn>
                  <a:cxn ang="0">
                    <a:pos x="T4" y="T5"/>
                  </a:cxn>
                  <a:cxn ang="0">
                    <a:pos x="T6" y="T7"/>
                  </a:cxn>
                  <a:cxn ang="0">
                    <a:pos x="T8" y="T9"/>
                  </a:cxn>
                  <a:cxn ang="0">
                    <a:pos x="T10" y="T11"/>
                  </a:cxn>
                  <a:cxn ang="0">
                    <a:pos x="T12" y="T13"/>
                  </a:cxn>
                </a:cxnLst>
                <a:rect l="0" t="0" r="r" b="b"/>
                <a:pathLst>
                  <a:path w="478" h="909">
                    <a:moveTo>
                      <a:pt x="0" y="454"/>
                    </a:moveTo>
                    <a:lnTo>
                      <a:pt x="0" y="0"/>
                    </a:lnTo>
                    <a:lnTo>
                      <a:pt x="239" y="227"/>
                    </a:lnTo>
                    <a:lnTo>
                      <a:pt x="478" y="454"/>
                    </a:lnTo>
                    <a:lnTo>
                      <a:pt x="239" y="681"/>
                    </a:lnTo>
                    <a:lnTo>
                      <a:pt x="0" y="909"/>
                    </a:lnTo>
                    <a:lnTo>
                      <a:pt x="0" y="454"/>
                    </a:lnTo>
                    <a:close/>
                  </a:path>
                </a:pathLst>
              </a:custGeom>
              <a:solidFill>
                <a:srgbClr val="AEE0D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a:ea typeface="MS PGothic"/>
                  <a:cs typeface="+mn-cs"/>
                </a:endParaRPr>
              </a:p>
            </p:txBody>
          </p:sp>
        </p:grpSp>
        <p:sp>
          <p:nvSpPr>
            <p:cNvPr id="80" name="Cross 79"/>
            <p:cNvSpPr>
              <a:spLocks noChangeAspect="1"/>
            </p:cNvSpPr>
            <p:nvPr/>
          </p:nvSpPr>
          <p:spPr>
            <a:xfrm>
              <a:off x="7456000" y="2477975"/>
              <a:ext cx="226601" cy="226600"/>
            </a:xfrm>
            <a:prstGeom prst="plus">
              <a:avLst>
                <a:gd name="adj" fmla="val 40672"/>
              </a:avLst>
            </a:prstGeom>
            <a:solidFill>
              <a:srgbClr val="AEE0DC"/>
            </a:solidFill>
            <a:ln w="25400" cap="flat" cmpd="sng" algn="ctr">
              <a:noFill/>
              <a:prstDash val="solid"/>
            </a:ln>
            <a:effectLst/>
          </p:spPr>
          <p:txBody>
            <a:bodyPr rtlCol="0" anchor="ctr"/>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sp>
          <p:nvSpPr>
            <p:cNvPr id="81" name="TextBox 80"/>
            <p:cNvSpPr txBox="1"/>
            <p:nvPr/>
          </p:nvSpPr>
          <p:spPr>
            <a:xfrm>
              <a:off x="7039550" y="2747737"/>
              <a:ext cx="769763" cy="400110"/>
            </a:xfrm>
            <a:prstGeom prst="rect">
              <a:avLst/>
            </a:prstGeom>
            <a:noFill/>
          </p:spPr>
          <p:txBody>
            <a:bodyPr wrap="none" rtlCol="0">
              <a:spAutoFit/>
            </a:bodyPr>
            <a:lstStyle/>
            <a:p>
              <a:pPr marL="0" marR="0" lvl="0" indent="0" algn="l" defTabSz="1218956"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pitchFamily="34" charset="0"/>
                  <a:ea typeface="MS PGothic"/>
                  <a:cs typeface="Arial" panose="020B0604020202020204" pitchFamily="34" charset="0"/>
                </a:rPr>
                <a:t>Pour</a:t>
              </a:r>
            </a:p>
          </p:txBody>
        </p:sp>
      </p:grpSp>
      <p:grpSp>
        <p:nvGrpSpPr>
          <p:cNvPr id="84" name="Group 83"/>
          <p:cNvGrpSpPr/>
          <p:nvPr/>
        </p:nvGrpSpPr>
        <p:grpSpPr>
          <a:xfrm>
            <a:off x="1718565" y="1493345"/>
            <a:ext cx="4322433" cy="693411"/>
            <a:chOff x="4056038" y="3696471"/>
            <a:chExt cx="4322433" cy="693410"/>
          </a:xfrm>
        </p:grpSpPr>
        <p:grpSp>
          <p:nvGrpSpPr>
            <p:cNvPr id="85" name="Group 84"/>
            <p:cNvGrpSpPr/>
            <p:nvPr/>
          </p:nvGrpSpPr>
          <p:grpSpPr>
            <a:xfrm rot="10800000">
              <a:off x="4056038" y="3696471"/>
              <a:ext cx="4322433" cy="693410"/>
              <a:chOff x="4419601" y="2605310"/>
              <a:chExt cx="5397184" cy="865823"/>
            </a:xfrm>
          </p:grpSpPr>
          <p:sp>
            <p:nvSpPr>
              <p:cNvPr id="87" name="Rectangle 5"/>
              <p:cNvSpPr>
                <a:spLocks noChangeArrowheads="1"/>
              </p:cNvSpPr>
              <p:nvPr/>
            </p:nvSpPr>
            <p:spPr bwMode="auto">
              <a:xfrm>
                <a:off x="4419601" y="2795847"/>
                <a:ext cx="4941888" cy="484748"/>
              </a:xfrm>
              <a:prstGeom prst="rect">
                <a:avLst/>
              </a:prstGeom>
              <a:solidFill>
                <a:srgbClr val="E65F59"/>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a:ea typeface="MS PGothic"/>
                  <a:cs typeface="+mn-cs"/>
                </a:endParaRPr>
              </a:p>
            </p:txBody>
          </p:sp>
          <p:sp>
            <p:nvSpPr>
              <p:cNvPr id="88" name="Freeform 7"/>
              <p:cNvSpPr>
                <a:spLocks noChangeAspect="1"/>
              </p:cNvSpPr>
              <p:nvPr/>
            </p:nvSpPr>
            <p:spPr bwMode="auto">
              <a:xfrm>
                <a:off x="9361490" y="2605310"/>
                <a:ext cx="455295" cy="865823"/>
              </a:xfrm>
              <a:custGeom>
                <a:avLst/>
                <a:gdLst>
                  <a:gd name="T0" fmla="*/ 0 w 478"/>
                  <a:gd name="T1" fmla="*/ 454 h 909"/>
                  <a:gd name="T2" fmla="*/ 0 w 478"/>
                  <a:gd name="T3" fmla="*/ 0 h 909"/>
                  <a:gd name="T4" fmla="*/ 239 w 478"/>
                  <a:gd name="T5" fmla="*/ 227 h 909"/>
                  <a:gd name="T6" fmla="*/ 478 w 478"/>
                  <a:gd name="T7" fmla="*/ 454 h 909"/>
                  <a:gd name="T8" fmla="*/ 239 w 478"/>
                  <a:gd name="T9" fmla="*/ 681 h 909"/>
                  <a:gd name="T10" fmla="*/ 0 w 478"/>
                  <a:gd name="T11" fmla="*/ 909 h 909"/>
                  <a:gd name="T12" fmla="*/ 0 w 478"/>
                  <a:gd name="T13" fmla="*/ 454 h 909"/>
                </a:gdLst>
                <a:ahLst/>
                <a:cxnLst>
                  <a:cxn ang="0">
                    <a:pos x="T0" y="T1"/>
                  </a:cxn>
                  <a:cxn ang="0">
                    <a:pos x="T2" y="T3"/>
                  </a:cxn>
                  <a:cxn ang="0">
                    <a:pos x="T4" y="T5"/>
                  </a:cxn>
                  <a:cxn ang="0">
                    <a:pos x="T6" y="T7"/>
                  </a:cxn>
                  <a:cxn ang="0">
                    <a:pos x="T8" y="T9"/>
                  </a:cxn>
                  <a:cxn ang="0">
                    <a:pos x="T10" y="T11"/>
                  </a:cxn>
                  <a:cxn ang="0">
                    <a:pos x="T12" y="T13"/>
                  </a:cxn>
                </a:cxnLst>
                <a:rect l="0" t="0" r="r" b="b"/>
                <a:pathLst>
                  <a:path w="478" h="909">
                    <a:moveTo>
                      <a:pt x="0" y="454"/>
                    </a:moveTo>
                    <a:lnTo>
                      <a:pt x="0" y="0"/>
                    </a:lnTo>
                    <a:lnTo>
                      <a:pt x="239" y="227"/>
                    </a:lnTo>
                    <a:lnTo>
                      <a:pt x="478" y="454"/>
                    </a:lnTo>
                    <a:lnTo>
                      <a:pt x="239" y="681"/>
                    </a:lnTo>
                    <a:lnTo>
                      <a:pt x="0" y="909"/>
                    </a:lnTo>
                    <a:lnTo>
                      <a:pt x="0" y="454"/>
                    </a:lnTo>
                    <a:close/>
                  </a:path>
                </a:pathLst>
              </a:custGeom>
              <a:solidFill>
                <a:srgbClr val="E65F59"/>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a:ea typeface="MS PGothic"/>
                  <a:cs typeface="+mn-cs"/>
                </a:endParaRPr>
              </a:p>
            </p:txBody>
          </p:sp>
        </p:grpSp>
        <p:sp>
          <p:nvSpPr>
            <p:cNvPr id="86" name="TextBox 85"/>
            <p:cNvSpPr txBox="1"/>
            <p:nvPr/>
          </p:nvSpPr>
          <p:spPr>
            <a:xfrm>
              <a:off x="4305245" y="3833583"/>
              <a:ext cx="1011815" cy="400109"/>
            </a:xfrm>
            <a:prstGeom prst="rect">
              <a:avLst/>
            </a:prstGeom>
            <a:noFill/>
          </p:spPr>
          <p:txBody>
            <a:bodyPr wrap="none" rtlCol="0">
              <a:spAutoFit/>
            </a:bodyPr>
            <a:lstStyle/>
            <a:p>
              <a:pPr marL="0" marR="0" lvl="0" indent="0" algn="l" defTabSz="1218956"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prstClr val="white"/>
                  </a:solidFill>
                  <a:effectLst/>
                  <a:uLnTx/>
                  <a:uFillTx/>
                  <a:latin typeface="Arial" panose="020B0604020202020204" pitchFamily="34" charset="0"/>
                  <a:ea typeface="MS PGothic"/>
                  <a:cs typeface="Arial" panose="020B0604020202020204" pitchFamily="34" charset="0"/>
                </a:rPr>
                <a:t>Contre</a:t>
              </a:r>
            </a:p>
          </p:txBody>
        </p:sp>
      </p:grpSp>
      <p:sp>
        <p:nvSpPr>
          <p:cNvPr id="89" name="Oval 88"/>
          <p:cNvSpPr/>
          <p:nvPr/>
        </p:nvSpPr>
        <p:spPr>
          <a:xfrm>
            <a:off x="4978233" y="3305139"/>
            <a:ext cx="817823" cy="817823"/>
          </a:xfrm>
          <a:prstGeom prst="ellipse">
            <a:avLst/>
          </a:prstGeom>
          <a:solidFill>
            <a:sysClr val="window" lastClr="FFFFFF">
              <a:lumMod val="85000"/>
            </a:sysClr>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sp>
        <p:nvSpPr>
          <p:cNvPr id="90" name="Oval 89"/>
          <p:cNvSpPr/>
          <p:nvPr/>
        </p:nvSpPr>
        <p:spPr>
          <a:xfrm>
            <a:off x="4978233" y="2311462"/>
            <a:ext cx="817823" cy="817823"/>
          </a:xfrm>
          <a:prstGeom prst="ellipse">
            <a:avLst/>
          </a:prstGeom>
          <a:solidFill>
            <a:sysClr val="window" lastClr="FFFFFF">
              <a:lumMod val="85000"/>
            </a:sysClr>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sp>
        <p:nvSpPr>
          <p:cNvPr id="91" name="Oval 90"/>
          <p:cNvSpPr/>
          <p:nvPr/>
        </p:nvSpPr>
        <p:spPr>
          <a:xfrm>
            <a:off x="4978233" y="4323635"/>
            <a:ext cx="817823" cy="817823"/>
          </a:xfrm>
          <a:prstGeom prst="ellipse">
            <a:avLst/>
          </a:prstGeom>
          <a:solidFill>
            <a:sysClr val="window" lastClr="FFFFFF">
              <a:lumMod val="85000"/>
            </a:sysClr>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cxnSp>
        <p:nvCxnSpPr>
          <p:cNvPr id="92" name="Straight Connector 91"/>
          <p:cNvCxnSpPr>
            <a:endCxn id="95" idx="0"/>
          </p:cNvCxnSpPr>
          <p:nvPr/>
        </p:nvCxnSpPr>
        <p:spPr>
          <a:xfrm flipH="1">
            <a:off x="5387188" y="2679092"/>
            <a:ext cx="795" cy="1749461"/>
          </a:xfrm>
          <a:prstGeom prst="line">
            <a:avLst/>
          </a:prstGeom>
          <a:noFill/>
          <a:ln w="28575" cap="flat" cmpd="sng" algn="ctr">
            <a:solidFill>
              <a:sysClr val="window" lastClr="FFFFFF">
                <a:lumMod val="85000"/>
              </a:sysClr>
            </a:solidFill>
            <a:prstDash val="solid"/>
          </a:ln>
          <a:effectLst/>
        </p:spPr>
      </p:cxnSp>
      <p:sp>
        <p:nvSpPr>
          <p:cNvPr id="93" name="Oval 92"/>
          <p:cNvSpPr/>
          <p:nvPr/>
        </p:nvSpPr>
        <p:spPr>
          <a:xfrm>
            <a:off x="5082388" y="3410056"/>
            <a:ext cx="609600" cy="609600"/>
          </a:xfrm>
          <a:prstGeom prst="ellipse">
            <a:avLst/>
          </a:prstGeom>
          <a:solidFill>
            <a:srgbClr val="E65F59"/>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S PGothic"/>
                <a:cs typeface="Arial" panose="020B0604020202020204" pitchFamily="34" charset="0"/>
              </a:rPr>
              <a:t>2</a:t>
            </a:r>
          </a:p>
        </p:txBody>
      </p:sp>
      <p:sp>
        <p:nvSpPr>
          <p:cNvPr id="94" name="Oval 93"/>
          <p:cNvSpPr/>
          <p:nvPr/>
        </p:nvSpPr>
        <p:spPr>
          <a:xfrm>
            <a:off x="5082388" y="2416379"/>
            <a:ext cx="609600" cy="609600"/>
          </a:xfrm>
          <a:prstGeom prst="ellipse">
            <a:avLst/>
          </a:prstGeom>
          <a:solidFill>
            <a:srgbClr val="E65F59"/>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S PGothic"/>
                <a:cs typeface="Arial" panose="020B0604020202020204" pitchFamily="34" charset="0"/>
              </a:rPr>
              <a:t>1</a:t>
            </a:r>
          </a:p>
        </p:txBody>
      </p:sp>
      <p:sp>
        <p:nvSpPr>
          <p:cNvPr id="95" name="Oval 94"/>
          <p:cNvSpPr/>
          <p:nvPr/>
        </p:nvSpPr>
        <p:spPr>
          <a:xfrm>
            <a:off x="5082388" y="4428552"/>
            <a:ext cx="609600" cy="609600"/>
          </a:xfrm>
          <a:prstGeom prst="ellipse">
            <a:avLst/>
          </a:prstGeom>
          <a:solidFill>
            <a:srgbClr val="E65F59"/>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S PGothic"/>
                <a:cs typeface="Arial" panose="020B0604020202020204" pitchFamily="34" charset="0"/>
              </a:rPr>
              <a:t>3</a:t>
            </a:r>
          </a:p>
        </p:txBody>
      </p:sp>
      <p:sp>
        <p:nvSpPr>
          <p:cNvPr id="96" name="TextBox 95"/>
          <p:cNvSpPr txBox="1"/>
          <p:nvPr/>
        </p:nvSpPr>
        <p:spPr>
          <a:xfrm>
            <a:off x="1214343" y="2415361"/>
            <a:ext cx="3574907" cy="830997"/>
          </a:xfrm>
          <a:prstGeom prst="rect">
            <a:avLst/>
          </a:prstGeom>
          <a:noFill/>
        </p:spPr>
        <p:txBody>
          <a:bodyPr wrap="square" rtlCol="0">
            <a:spAutoFit/>
          </a:bodyPr>
          <a:lstStyle/>
          <a:p>
            <a:pPr marL="0" marR="0" lvl="0" indent="0" algn="r" defTabSz="1218956"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000000"/>
                </a:solidFill>
                <a:effectLst/>
                <a:uLnTx/>
                <a:uFillTx/>
                <a:latin typeface="Book Antiqua" panose="02040602050305030304" pitchFamily="18" charset="0"/>
                <a:ea typeface="MS PGothic"/>
                <a:cs typeface="Arial" panose="020B0604020202020204" pitchFamily="34" charset="0"/>
              </a:rPr>
              <a:t>Peut prendre plus de temps pour lancer la procédure car le client développe les spécifications </a:t>
            </a:r>
            <a:endParaRPr kumimoji="0" lang="fr-FR" sz="1600" b="1" i="0" u="none" strike="noStrike" kern="1200" cap="none" spc="0" normalizeH="0" baseline="0" noProof="0" dirty="0">
              <a:ln>
                <a:noFill/>
              </a:ln>
              <a:solidFill>
                <a:srgbClr val="000000"/>
              </a:solidFill>
              <a:effectLst/>
              <a:uLnTx/>
              <a:uFillTx/>
              <a:latin typeface="Book Antiqua" panose="02040602050305030304" pitchFamily="18" charset="0"/>
              <a:ea typeface="MS PGothic"/>
              <a:cs typeface="Arial" panose="020B0604020202020204" pitchFamily="34" charset="0"/>
            </a:endParaRPr>
          </a:p>
        </p:txBody>
      </p:sp>
      <p:sp>
        <p:nvSpPr>
          <p:cNvPr id="97" name="TextBox 96"/>
          <p:cNvSpPr txBox="1"/>
          <p:nvPr/>
        </p:nvSpPr>
        <p:spPr>
          <a:xfrm>
            <a:off x="1214343" y="3401632"/>
            <a:ext cx="3571637" cy="830997"/>
          </a:xfrm>
          <a:prstGeom prst="rect">
            <a:avLst/>
          </a:prstGeom>
          <a:noFill/>
        </p:spPr>
        <p:txBody>
          <a:bodyPr wrap="square" rtlCol="0">
            <a:spAutoFit/>
          </a:bodyPr>
          <a:lstStyle/>
          <a:p>
            <a:pPr marL="0" marR="0" lvl="0" indent="0" algn="r" defTabSz="1218956"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lumMod val="75000"/>
                    <a:lumOff val="25000"/>
                  </a:prstClr>
                </a:solidFill>
                <a:effectLst/>
                <a:uLnTx/>
                <a:uFillTx/>
                <a:latin typeface="Book Antiqua" panose="02040602050305030304" pitchFamily="18" charset="0"/>
                <a:ea typeface="MS PGothic"/>
                <a:cs typeface="Arial" panose="020B0604020202020204" pitchFamily="34" charset="0"/>
              </a:rPr>
              <a:t>Client assume le risque si la conception et les spécifications sont incorrectes </a:t>
            </a:r>
            <a:endParaRPr kumimoji="0" lang="fr-FR" sz="1600" b="1" i="0" u="none" strike="noStrike" kern="1200" cap="none" spc="0" normalizeH="0" baseline="0" noProof="0" dirty="0">
              <a:ln>
                <a:noFill/>
              </a:ln>
              <a:solidFill>
                <a:prstClr val="black">
                  <a:lumMod val="75000"/>
                  <a:lumOff val="25000"/>
                </a:prstClr>
              </a:solidFill>
              <a:effectLst/>
              <a:uLnTx/>
              <a:uFillTx/>
              <a:latin typeface="Book Antiqua" panose="02040602050305030304" pitchFamily="18" charset="0"/>
              <a:ea typeface="MS PGothic"/>
              <a:cs typeface="Arial" panose="020B0604020202020204" pitchFamily="34" charset="0"/>
            </a:endParaRPr>
          </a:p>
        </p:txBody>
      </p:sp>
      <p:sp>
        <p:nvSpPr>
          <p:cNvPr id="98" name="TextBox 97"/>
          <p:cNvSpPr txBox="1"/>
          <p:nvPr/>
        </p:nvSpPr>
        <p:spPr>
          <a:xfrm>
            <a:off x="1828385" y="4402355"/>
            <a:ext cx="2960864" cy="830997"/>
          </a:xfrm>
          <a:prstGeom prst="rect">
            <a:avLst/>
          </a:prstGeom>
          <a:noFill/>
        </p:spPr>
        <p:txBody>
          <a:bodyPr wrap="square" rtlCol="0">
            <a:spAutoFit/>
          </a:bodyPr>
          <a:lstStyle/>
          <a:p>
            <a:pPr marL="0" marR="0" lvl="0" indent="0" algn="r" defTabSz="1218956" rtl="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prstClr val="black">
                    <a:lumMod val="75000"/>
                    <a:lumOff val="25000"/>
                  </a:prstClr>
                </a:solidFill>
                <a:effectLst/>
                <a:uLnTx/>
                <a:uFillTx/>
                <a:latin typeface="Book Antiqua" panose="02040602050305030304" pitchFamily="18" charset="0"/>
                <a:ea typeface="MS PGothic"/>
                <a:cs typeface="Arial" panose="020B0604020202020204" pitchFamily="34" charset="0"/>
              </a:rPr>
              <a:t>Peu adapté pour les solutions innovatrices et solutions alternatives</a:t>
            </a:r>
            <a:endParaRPr kumimoji="0" lang="fr-FR" sz="1600" b="0" i="0" u="none" strike="noStrike" kern="1200" cap="none" spc="0" normalizeH="0" baseline="0" noProof="0" dirty="0">
              <a:ln>
                <a:noFill/>
              </a:ln>
              <a:solidFill>
                <a:prstClr val="black">
                  <a:lumMod val="75000"/>
                  <a:lumOff val="25000"/>
                </a:prstClr>
              </a:solidFill>
              <a:effectLst/>
              <a:uLnTx/>
              <a:uFillTx/>
              <a:latin typeface="Book Antiqua" panose="02040602050305030304" pitchFamily="18" charset="0"/>
              <a:ea typeface="MS PGothic"/>
              <a:cs typeface="Arial" panose="020B0604020202020204" pitchFamily="34" charset="0"/>
            </a:endParaRPr>
          </a:p>
        </p:txBody>
      </p:sp>
      <p:sp>
        <p:nvSpPr>
          <p:cNvPr id="99" name="Oval 98"/>
          <p:cNvSpPr/>
          <p:nvPr/>
        </p:nvSpPr>
        <p:spPr>
          <a:xfrm>
            <a:off x="6220487" y="5364655"/>
            <a:ext cx="817823" cy="817823"/>
          </a:xfrm>
          <a:prstGeom prst="ellipse">
            <a:avLst/>
          </a:prstGeom>
          <a:solidFill>
            <a:sysClr val="window" lastClr="FFFFFF">
              <a:lumMod val="85000"/>
            </a:sysClr>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sp>
        <p:nvSpPr>
          <p:cNvPr id="100" name="Oval 99"/>
          <p:cNvSpPr/>
          <p:nvPr/>
        </p:nvSpPr>
        <p:spPr>
          <a:xfrm>
            <a:off x="6324643" y="5469572"/>
            <a:ext cx="609600" cy="609600"/>
          </a:xfrm>
          <a:prstGeom prst="ellipse">
            <a:avLst/>
          </a:prstGeom>
          <a:solidFill>
            <a:srgbClr val="AEE0DC"/>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S PGothic"/>
                <a:cs typeface="Arial" panose="020B0604020202020204" pitchFamily="34" charset="0"/>
              </a:rPr>
              <a:t>4</a:t>
            </a:r>
          </a:p>
        </p:txBody>
      </p:sp>
      <p:sp>
        <p:nvSpPr>
          <p:cNvPr id="101" name="TextBox 100"/>
          <p:cNvSpPr txBox="1"/>
          <p:nvPr/>
        </p:nvSpPr>
        <p:spPr>
          <a:xfrm>
            <a:off x="7155186" y="3318435"/>
            <a:ext cx="3816028" cy="830997"/>
          </a:xfrm>
          <a:prstGeom prst="rect">
            <a:avLst/>
          </a:prstGeom>
          <a:noFill/>
        </p:spPr>
        <p:txBody>
          <a:bodyPr wrap="square" rtlCol="0">
            <a:spAutoFit/>
          </a:bodyPr>
          <a:lstStyle/>
          <a:p>
            <a:pPr marL="0" marR="0" lvl="0" indent="0" algn="l" defTabSz="1218956"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lumMod val="75000"/>
                    <a:lumOff val="25000"/>
                  </a:prstClr>
                </a:solidFill>
                <a:effectLst/>
                <a:uLnTx/>
                <a:uFillTx/>
                <a:latin typeface="Book Antiqua" panose="02040602050305030304" pitchFamily="18" charset="0"/>
                <a:ea typeface="MS PGothic"/>
                <a:cs typeface="Arial" panose="020B0604020202020204" pitchFamily="34" charset="0"/>
              </a:rPr>
              <a:t>Adapté pour les marchés dont les spécifications sont bien établies et l’état du marché bien établi</a:t>
            </a:r>
            <a:endParaRPr kumimoji="0" lang="fr-FR" sz="1600" b="1" i="0" u="none" strike="noStrike" kern="1200" cap="none" spc="0" normalizeH="0" baseline="0" noProof="0" dirty="0">
              <a:ln>
                <a:noFill/>
              </a:ln>
              <a:solidFill>
                <a:prstClr val="black">
                  <a:lumMod val="75000"/>
                  <a:lumOff val="25000"/>
                </a:prstClr>
              </a:solidFill>
              <a:effectLst/>
              <a:uLnTx/>
              <a:uFillTx/>
              <a:latin typeface="Book Antiqua" panose="02040602050305030304" pitchFamily="18" charset="0"/>
              <a:ea typeface="MS PGothic"/>
              <a:cs typeface="Arial" panose="020B0604020202020204" pitchFamily="34" charset="0"/>
            </a:endParaRPr>
          </a:p>
        </p:txBody>
      </p:sp>
      <p:sp>
        <p:nvSpPr>
          <p:cNvPr id="103" name="Rectangle 102"/>
          <p:cNvSpPr>
            <a:spLocks noChangeAspect="1"/>
          </p:cNvSpPr>
          <p:nvPr/>
        </p:nvSpPr>
        <p:spPr>
          <a:xfrm>
            <a:off x="2149739" y="1497505"/>
            <a:ext cx="226212" cy="42935"/>
          </a:xfrm>
          <a:prstGeom prst="rect">
            <a:avLst/>
          </a:prstGeom>
          <a:solidFill>
            <a:srgbClr val="E65F59"/>
          </a:solidFill>
          <a:ln w="25400" cap="flat" cmpd="sng" algn="ctr">
            <a:noFill/>
            <a:prstDash val="solid"/>
          </a:ln>
          <a:effectLst/>
        </p:spPr>
        <p:txBody>
          <a:bodyPr rtlCol="0" anchor="ctr"/>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DC270E"/>
              </a:solidFill>
              <a:effectLst/>
              <a:uLnTx/>
              <a:uFillTx/>
              <a:latin typeface="Calibri"/>
              <a:ea typeface="MS PGothic"/>
              <a:cs typeface="+mn-cs"/>
            </a:endParaRPr>
          </a:p>
        </p:txBody>
      </p:sp>
    </p:spTree>
    <p:extLst>
      <p:ext uri="{BB962C8B-B14F-4D97-AF65-F5344CB8AC3E}">
        <p14:creationId xmlns:p14="http://schemas.microsoft.com/office/powerpoint/2010/main" val="1287708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a:spLocks noGrp="1"/>
          </p:cNvSpPr>
          <p:nvPr>
            <p:ph type="title" idx="4294967295"/>
          </p:nvPr>
        </p:nvSpPr>
        <p:spPr>
          <a:xfrm>
            <a:off x="0" y="823913"/>
            <a:ext cx="10515600" cy="1325562"/>
          </a:xfrm>
        </p:spPr>
        <p:txBody>
          <a:bodyPr/>
          <a:lstStyle/>
          <a:p>
            <a:pPr algn="ctr"/>
            <a:r>
              <a:rPr lang="en-US" sz="2800" b="1" dirty="0">
                <a:solidFill>
                  <a:schemeClr val="bg1"/>
                </a:solidFill>
                <a:latin typeface="Book Antiqua" panose="02040602050305030304" pitchFamily="18" charset="0"/>
              </a:rPr>
              <a:t>Appel à Propositions</a:t>
            </a:r>
          </a:p>
        </p:txBody>
      </p:sp>
      <p:sp>
        <p:nvSpPr>
          <p:cNvPr id="2" name="Slide Number Placeholder 1"/>
          <p:cNvSpPr>
            <a:spLocks noGrp="1"/>
          </p:cNvSpPr>
          <p:nvPr>
            <p:ph type="sldNum" sz="quarter" idx="4294967295"/>
          </p:nvPr>
        </p:nvSpPr>
        <p:spPr>
          <a:xfrm>
            <a:off x="9448800" y="6356350"/>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A29671-56AE-4FCE-A387-1F9A11EBF766}" type="slidenum">
              <a:rPr kumimoji="0" lang="en-US" sz="1800" b="0" i="0" u="none" strike="noStrike" kern="1200" cap="none" spc="0" normalizeH="0" baseline="0" noProof="0" smtClean="0">
                <a:ln>
                  <a:noFill/>
                </a:ln>
                <a:solidFill>
                  <a:srgbClr val="002345"/>
                </a:solidFill>
                <a:effectLst/>
                <a:uLnTx/>
                <a:uFillTx/>
                <a:latin typeface="Arial"/>
                <a:ea typeface="MS PGothic"/>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srgbClr val="002345"/>
              </a:solidFill>
              <a:effectLst/>
              <a:uLnTx/>
              <a:uFillTx/>
              <a:latin typeface="Arial"/>
              <a:ea typeface="MS PGothic"/>
              <a:cs typeface="+mn-cs"/>
            </a:endParaRPr>
          </a:p>
        </p:txBody>
      </p:sp>
      <p:cxnSp>
        <p:nvCxnSpPr>
          <p:cNvPr id="47" name="Straight Connector 46"/>
          <p:cNvCxnSpPr/>
          <p:nvPr/>
        </p:nvCxnSpPr>
        <p:spPr>
          <a:xfrm>
            <a:off x="6554829" y="4982575"/>
            <a:ext cx="795" cy="680528"/>
          </a:xfrm>
          <a:prstGeom prst="line">
            <a:avLst/>
          </a:prstGeom>
          <a:noFill/>
          <a:ln w="28575" cap="flat" cmpd="sng" algn="ctr">
            <a:solidFill>
              <a:sysClr val="window" lastClr="FFFFFF">
                <a:lumMod val="85000"/>
              </a:sysClr>
            </a:solidFill>
            <a:prstDash val="solid"/>
          </a:ln>
          <a:effectLst/>
        </p:spPr>
      </p:cxnSp>
      <p:grpSp>
        <p:nvGrpSpPr>
          <p:cNvPr id="57" name="Group 56"/>
          <p:cNvGrpSpPr/>
          <p:nvPr/>
        </p:nvGrpSpPr>
        <p:grpSpPr>
          <a:xfrm>
            <a:off x="6145876" y="2298765"/>
            <a:ext cx="4664689" cy="3819610"/>
            <a:chOff x="7325454" y="1654883"/>
            <a:chExt cx="4664689" cy="3819609"/>
          </a:xfrm>
        </p:grpSpPr>
        <p:sp>
          <p:nvSpPr>
            <p:cNvPr id="65" name="Oval 64"/>
            <p:cNvSpPr/>
            <p:nvPr/>
          </p:nvSpPr>
          <p:spPr>
            <a:xfrm>
              <a:off x="7325454" y="2648560"/>
              <a:ext cx="817822" cy="817822"/>
            </a:xfrm>
            <a:prstGeom prst="ellipse">
              <a:avLst/>
            </a:prstGeom>
            <a:solidFill>
              <a:sysClr val="window" lastClr="FFFFFF">
                <a:lumMod val="85000"/>
              </a:sysClr>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sp>
          <p:nvSpPr>
            <p:cNvPr id="66" name="Oval 65"/>
            <p:cNvSpPr/>
            <p:nvPr/>
          </p:nvSpPr>
          <p:spPr>
            <a:xfrm>
              <a:off x="7325454" y="1654883"/>
              <a:ext cx="817822" cy="817822"/>
            </a:xfrm>
            <a:prstGeom prst="ellipse">
              <a:avLst/>
            </a:prstGeom>
            <a:solidFill>
              <a:sysClr val="window" lastClr="FFFFFF">
                <a:lumMod val="85000"/>
              </a:sysClr>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sp>
          <p:nvSpPr>
            <p:cNvPr id="69" name="Oval 68"/>
            <p:cNvSpPr/>
            <p:nvPr/>
          </p:nvSpPr>
          <p:spPr>
            <a:xfrm>
              <a:off x="7325454" y="3667056"/>
              <a:ext cx="817822" cy="817822"/>
            </a:xfrm>
            <a:prstGeom prst="ellipse">
              <a:avLst/>
            </a:prstGeom>
            <a:solidFill>
              <a:sysClr val="window" lastClr="FFFFFF">
                <a:lumMod val="85000"/>
              </a:sysClr>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grpSp>
          <p:nvGrpSpPr>
            <p:cNvPr id="70" name="Group 69"/>
            <p:cNvGrpSpPr/>
            <p:nvPr/>
          </p:nvGrpSpPr>
          <p:grpSpPr>
            <a:xfrm>
              <a:off x="7429612" y="1748917"/>
              <a:ext cx="4560531" cy="3725575"/>
              <a:chOff x="7313612" y="1513114"/>
              <a:chExt cx="4560531" cy="3725575"/>
            </a:xfrm>
          </p:grpSpPr>
          <p:cxnSp>
            <p:nvCxnSpPr>
              <p:cNvPr id="71" name="Straight Connector 70"/>
              <p:cNvCxnSpPr/>
              <p:nvPr/>
            </p:nvCxnSpPr>
            <p:spPr>
              <a:xfrm>
                <a:off x="7619206" y="1829594"/>
                <a:ext cx="0" cy="2010570"/>
              </a:xfrm>
              <a:prstGeom prst="line">
                <a:avLst/>
              </a:prstGeom>
              <a:noFill/>
              <a:ln w="28575" cap="flat" cmpd="sng" algn="ctr">
                <a:solidFill>
                  <a:sysClr val="window" lastClr="FFFFFF">
                    <a:lumMod val="85000"/>
                  </a:sysClr>
                </a:solidFill>
                <a:prstDash val="solid"/>
              </a:ln>
              <a:effectLst/>
            </p:spPr>
          </p:cxnSp>
          <p:sp>
            <p:nvSpPr>
              <p:cNvPr id="72" name="Oval 71"/>
              <p:cNvSpPr/>
              <p:nvPr/>
            </p:nvSpPr>
            <p:spPr>
              <a:xfrm>
                <a:off x="7313612" y="2517677"/>
                <a:ext cx="609600" cy="609600"/>
              </a:xfrm>
              <a:prstGeom prst="ellipse">
                <a:avLst/>
              </a:prstGeom>
              <a:solidFill>
                <a:srgbClr val="AEE0DC"/>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S PGothic"/>
                    <a:cs typeface="Arial" panose="020B0604020202020204" pitchFamily="34" charset="0"/>
                  </a:rPr>
                  <a:t>2</a:t>
                </a:r>
              </a:p>
            </p:txBody>
          </p:sp>
          <p:sp>
            <p:nvSpPr>
              <p:cNvPr id="73" name="Oval 72"/>
              <p:cNvSpPr/>
              <p:nvPr/>
            </p:nvSpPr>
            <p:spPr>
              <a:xfrm>
                <a:off x="7313612" y="1524000"/>
                <a:ext cx="609600" cy="609600"/>
              </a:xfrm>
              <a:prstGeom prst="ellipse">
                <a:avLst/>
              </a:prstGeom>
              <a:solidFill>
                <a:srgbClr val="AEE0DC"/>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S PGothic"/>
                    <a:cs typeface="Arial" panose="020B0604020202020204" pitchFamily="34" charset="0"/>
                  </a:rPr>
                  <a:t>1</a:t>
                </a:r>
              </a:p>
            </p:txBody>
          </p:sp>
          <p:sp>
            <p:nvSpPr>
              <p:cNvPr id="74" name="Oval 73"/>
              <p:cNvSpPr/>
              <p:nvPr/>
            </p:nvSpPr>
            <p:spPr>
              <a:xfrm>
                <a:off x="7313612" y="3536173"/>
                <a:ext cx="609600" cy="609600"/>
              </a:xfrm>
              <a:prstGeom prst="ellipse">
                <a:avLst/>
              </a:prstGeom>
              <a:solidFill>
                <a:srgbClr val="AEE0DC"/>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S PGothic"/>
                    <a:cs typeface="Arial" panose="020B0604020202020204" pitchFamily="34" charset="0"/>
                  </a:rPr>
                  <a:t>3</a:t>
                </a:r>
              </a:p>
            </p:txBody>
          </p:sp>
          <p:sp>
            <p:nvSpPr>
              <p:cNvPr id="75" name="TextBox 74"/>
              <p:cNvSpPr txBox="1"/>
              <p:nvPr/>
            </p:nvSpPr>
            <p:spPr>
              <a:xfrm>
                <a:off x="8140924" y="1513114"/>
                <a:ext cx="3590658" cy="830997"/>
              </a:xfrm>
              <a:prstGeom prst="rect">
                <a:avLst/>
              </a:prstGeom>
              <a:noFill/>
            </p:spPr>
            <p:txBody>
              <a:bodyPr wrap="square" rtlCol="0">
                <a:spAutoFit/>
              </a:bodyPr>
              <a:lstStyle/>
              <a:p>
                <a:pPr marL="0" marR="0" lvl="0" indent="0" algn="l" defTabSz="1218956"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lumMod val="75000"/>
                        <a:lumOff val="25000"/>
                      </a:prstClr>
                    </a:solidFill>
                    <a:effectLst/>
                    <a:uLnTx/>
                    <a:uFillTx/>
                    <a:latin typeface="Book Antiqua" panose="02040602050305030304" pitchFamily="18" charset="0"/>
                    <a:ea typeface="MS PGothic"/>
                    <a:cs typeface="Arial" panose="020B0604020202020204" pitchFamily="34" charset="0"/>
                  </a:rPr>
                  <a:t>Pas adapté pour des procédures où le coût est le critère d’attribution principal</a:t>
                </a:r>
              </a:p>
            </p:txBody>
          </p:sp>
          <p:sp>
            <p:nvSpPr>
              <p:cNvPr id="76" name="TextBox 75"/>
              <p:cNvSpPr txBox="1"/>
              <p:nvPr/>
            </p:nvSpPr>
            <p:spPr>
              <a:xfrm>
                <a:off x="8140924" y="3493292"/>
                <a:ext cx="3733219" cy="584775"/>
              </a:xfrm>
              <a:prstGeom prst="rect">
                <a:avLst/>
              </a:prstGeom>
              <a:noFill/>
            </p:spPr>
            <p:txBody>
              <a:bodyPr wrap="square" rtlCol="0">
                <a:spAutoFit/>
              </a:bodyPr>
              <a:lstStyle/>
              <a:p>
                <a:pPr marL="0" marR="0" lvl="0" indent="0" algn="l" defTabSz="1218956"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lumMod val="75000"/>
                        <a:lumOff val="25000"/>
                      </a:prstClr>
                    </a:solidFill>
                    <a:effectLst/>
                    <a:uLnTx/>
                    <a:uFillTx/>
                    <a:latin typeface="Book Antiqua" panose="02040602050305030304" pitchFamily="18" charset="0"/>
                    <a:ea typeface="MS PGothic"/>
                    <a:cs typeface="Arial" panose="020B0604020202020204" pitchFamily="34" charset="0"/>
                  </a:rPr>
                  <a:t>Le client ne doit pas investir dans la conception et les spécifications</a:t>
                </a:r>
              </a:p>
            </p:txBody>
          </p:sp>
          <p:sp>
            <p:nvSpPr>
              <p:cNvPr id="77" name="TextBox 76"/>
              <p:cNvSpPr txBox="1"/>
              <p:nvPr/>
            </p:nvSpPr>
            <p:spPr>
              <a:xfrm>
                <a:off x="8140925" y="4407692"/>
                <a:ext cx="3733218" cy="830997"/>
              </a:xfrm>
              <a:prstGeom prst="rect">
                <a:avLst/>
              </a:prstGeom>
              <a:noFill/>
            </p:spPr>
            <p:txBody>
              <a:bodyPr wrap="square" rtlCol="0">
                <a:spAutoFit/>
              </a:bodyPr>
              <a:lstStyle/>
              <a:p>
                <a:pPr marL="0" marR="0" lvl="0" indent="0" algn="l" defTabSz="1218956"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lumMod val="75000"/>
                        <a:lumOff val="25000"/>
                      </a:prstClr>
                    </a:solidFill>
                    <a:effectLst/>
                    <a:uLnTx/>
                    <a:uFillTx/>
                    <a:latin typeface="Book Antiqua" panose="02040602050305030304" pitchFamily="18" charset="0"/>
                    <a:ea typeface="MS PGothic"/>
                    <a:cs typeface="Arial" panose="020B0604020202020204" pitchFamily="34" charset="0"/>
                  </a:rPr>
                  <a:t>Solution répond aux exigences spécifiques et est unique para rapport aux besoins du client</a:t>
                </a:r>
              </a:p>
            </p:txBody>
          </p:sp>
        </p:grpSp>
      </p:grpSp>
      <p:grpSp>
        <p:nvGrpSpPr>
          <p:cNvPr id="78" name="Group 77"/>
          <p:cNvGrpSpPr/>
          <p:nvPr/>
        </p:nvGrpSpPr>
        <p:grpSpPr>
          <a:xfrm>
            <a:off x="5949399" y="1328556"/>
            <a:ext cx="4299072" cy="834619"/>
            <a:chOff x="3824049" y="2477975"/>
            <a:chExt cx="4299072" cy="834618"/>
          </a:xfrm>
        </p:grpSpPr>
        <p:grpSp>
          <p:nvGrpSpPr>
            <p:cNvPr id="79" name="Group 78"/>
            <p:cNvGrpSpPr/>
            <p:nvPr/>
          </p:nvGrpSpPr>
          <p:grpSpPr>
            <a:xfrm>
              <a:off x="3824049" y="2619183"/>
              <a:ext cx="4299072" cy="693410"/>
              <a:chOff x="4419601" y="2303655"/>
              <a:chExt cx="5368015" cy="865823"/>
            </a:xfrm>
          </p:grpSpPr>
          <p:sp>
            <p:nvSpPr>
              <p:cNvPr id="82" name="Rectangle 5"/>
              <p:cNvSpPr>
                <a:spLocks noChangeArrowheads="1"/>
              </p:cNvSpPr>
              <p:nvPr/>
            </p:nvSpPr>
            <p:spPr bwMode="auto">
              <a:xfrm>
                <a:off x="4419601" y="2494192"/>
                <a:ext cx="4941887" cy="484748"/>
              </a:xfrm>
              <a:prstGeom prst="rect">
                <a:avLst/>
              </a:prstGeom>
              <a:solidFill>
                <a:srgbClr val="AEE0DC"/>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a:ea typeface="MS PGothic"/>
                  <a:cs typeface="+mn-cs"/>
                </a:endParaRPr>
              </a:p>
            </p:txBody>
          </p:sp>
          <p:sp>
            <p:nvSpPr>
              <p:cNvPr id="83" name="Freeform 7"/>
              <p:cNvSpPr>
                <a:spLocks noChangeAspect="1"/>
              </p:cNvSpPr>
              <p:nvPr/>
            </p:nvSpPr>
            <p:spPr bwMode="auto">
              <a:xfrm>
                <a:off x="9332321" y="2303655"/>
                <a:ext cx="455295" cy="865823"/>
              </a:xfrm>
              <a:custGeom>
                <a:avLst/>
                <a:gdLst>
                  <a:gd name="T0" fmla="*/ 0 w 478"/>
                  <a:gd name="T1" fmla="*/ 454 h 909"/>
                  <a:gd name="T2" fmla="*/ 0 w 478"/>
                  <a:gd name="T3" fmla="*/ 0 h 909"/>
                  <a:gd name="T4" fmla="*/ 239 w 478"/>
                  <a:gd name="T5" fmla="*/ 227 h 909"/>
                  <a:gd name="T6" fmla="*/ 478 w 478"/>
                  <a:gd name="T7" fmla="*/ 454 h 909"/>
                  <a:gd name="T8" fmla="*/ 239 w 478"/>
                  <a:gd name="T9" fmla="*/ 681 h 909"/>
                  <a:gd name="T10" fmla="*/ 0 w 478"/>
                  <a:gd name="T11" fmla="*/ 909 h 909"/>
                  <a:gd name="T12" fmla="*/ 0 w 478"/>
                  <a:gd name="T13" fmla="*/ 454 h 909"/>
                </a:gdLst>
                <a:ahLst/>
                <a:cxnLst>
                  <a:cxn ang="0">
                    <a:pos x="T0" y="T1"/>
                  </a:cxn>
                  <a:cxn ang="0">
                    <a:pos x="T2" y="T3"/>
                  </a:cxn>
                  <a:cxn ang="0">
                    <a:pos x="T4" y="T5"/>
                  </a:cxn>
                  <a:cxn ang="0">
                    <a:pos x="T6" y="T7"/>
                  </a:cxn>
                  <a:cxn ang="0">
                    <a:pos x="T8" y="T9"/>
                  </a:cxn>
                  <a:cxn ang="0">
                    <a:pos x="T10" y="T11"/>
                  </a:cxn>
                  <a:cxn ang="0">
                    <a:pos x="T12" y="T13"/>
                  </a:cxn>
                </a:cxnLst>
                <a:rect l="0" t="0" r="r" b="b"/>
                <a:pathLst>
                  <a:path w="478" h="909">
                    <a:moveTo>
                      <a:pt x="0" y="454"/>
                    </a:moveTo>
                    <a:lnTo>
                      <a:pt x="0" y="0"/>
                    </a:lnTo>
                    <a:lnTo>
                      <a:pt x="239" y="227"/>
                    </a:lnTo>
                    <a:lnTo>
                      <a:pt x="478" y="454"/>
                    </a:lnTo>
                    <a:lnTo>
                      <a:pt x="239" y="681"/>
                    </a:lnTo>
                    <a:lnTo>
                      <a:pt x="0" y="909"/>
                    </a:lnTo>
                    <a:lnTo>
                      <a:pt x="0" y="454"/>
                    </a:lnTo>
                    <a:close/>
                  </a:path>
                </a:pathLst>
              </a:custGeom>
              <a:solidFill>
                <a:srgbClr val="AEE0D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a:ea typeface="MS PGothic"/>
                  <a:cs typeface="+mn-cs"/>
                </a:endParaRPr>
              </a:p>
            </p:txBody>
          </p:sp>
        </p:grpSp>
        <p:sp>
          <p:nvSpPr>
            <p:cNvPr id="80" name="Cross 79"/>
            <p:cNvSpPr>
              <a:spLocks noChangeAspect="1"/>
            </p:cNvSpPr>
            <p:nvPr/>
          </p:nvSpPr>
          <p:spPr>
            <a:xfrm>
              <a:off x="7456000" y="2477975"/>
              <a:ext cx="226601" cy="226600"/>
            </a:xfrm>
            <a:prstGeom prst="plus">
              <a:avLst>
                <a:gd name="adj" fmla="val 40672"/>
              </a:avLst>
            </a:prstGeom>
            <a:solidFill>
              <a:srgbClr val="AEE0DC"/>
            </a:solidFill>
            <a:ln w="25400" cap="flat" cmpd="sng" algn="ctr">
              <a:noFill/>
              <a:prstDash val="solid"/>
            </a:ln>
            <a:effectLst/>
          </p:spPr>
          <p:txBody>
            <a:bodyPr rtlCol="0" anchor="ctr"/>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sp>
          <p:nvSpPr>
            <p:cNvPr id="81" name="TextBox 80"/>
            <p:cNvSpPr txBox="1"/>
            <p:nvPr/>
          </p:nvSpPr>
          <p:spPr>
            <a:xfrm>
              <a:off x="7039550" y="2747737"/>
              <a:ext cx="769763" cy="400110"/>
            </a:xfrm>
            <a:prstGeom prst="rect">
              <a:avLst/>
            </a:prstGeom>
            <a:noFill/>
          </p:spPr>
          <p:txBody>
            <a:bodyPr wrap="none" rtlCol="0">
              <a:spAutoFit/>
            </a:bodyPr>
            <a:lstStyle/>
            <a:p>
              <a:pPr marL="0" marR="0" lvl="0" indent="0" algn="l" defTabSz="1218956"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pitchFamily="34" charset="0"/>
                  <a:ea typeface="MS PGothic"/>
                  <a:cs typeface="Arial" panose="020B0604020202020204" pitchFamily="34" charset="0"/>
                </a:rPr>
                <a:t>Pour</a:t>
              </a:r>
            </a:p>
          </p:txBody>
        </p:sp>
      </p:grpSp>
      <p:grpSp>
        <p:nvGrpSpPr>
          <p:cNvPr id="84" name="Group 83"/>
          <p:cNvGrpSpPr/>
          <p:nvPr/>
        </p:nvGrpSpPr>
        <p:grpSpPr>
          <a:xfrm>
            <a:off x="1643953" y="1469764"/>
            <a:ext cx="4322433" cy="693411"/>
            <a:chOff x="4056038" y="3696471"/>
            <a:chExt cx="4322433" cy="693410"/>
          </a:xfrm>
        </p:grpSpPr>
        <p:grpSp>
          <p:nvGrpSpPr>
            <p:cNvPr id="85" name="Group 84"/>
            <p:cNvGrpSpPr/>
            <p:nvPr/>
          </p:nvGrpSpPr>
          <p:grpSpPr>
            <a:xfrm rot="10800000">
              <a:off x="4056038" y="3696471"/>
              <a:ext cx="4322433" cy="693410"/>
              <a:chOff x="4419601" y="2605310"/>
              <a:chExt cx="5397184" cy="865823"/>
            </a:xfrm>
          </p:grpSpPr>
          <p:sp>
            <p:nvSpPr>
              <p:cNvPr id="87" name="Rectangle 5"/>
              <p:cNvSpPr>
                <a:spLocks noChangeArrowheads="1"/>
              </p:cNvSpPr>
              <p:nvPr/>
            </p:nvSpPr>
            <p:spPr bwMode="auto">
              <a:xfrm>
                <a:off x="4419601" y="2795847"/>
                <a:ext cx="4941888" cy="484748"/>
              </a:xfrm>
              <a:prstGeom prst="rect">
                <a:avLst/>
              </a:prstGeom>
              <a:solidFill>
                <a:srgbClr val="E65F59"/>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a:ea typeface="MS PGothic"/>
                  <a:cs typeface="+mn-cs"/>
                </a:endParaRPr>
              </a:p>
            </p:txBody>
          </p:sp>
          <p:sp>
            <p:nvSpPr>
              <p:cNvPr id="88" name="Freeform 7"/>
              <p:cNvSpPr>
                <a:spLocks noChangeAspect="1"/>
              </p:cNvSpPr>
              <p:nvPr/>
            </p:nvSpPr>
            <p:spPr bwMode="auto">
              <a:xfrm>
                <a:off x="9361490" y="2605310"/>
                <a:ext cx="455295" cy="865823"/>
              </a:xfrm>
              <a:custGeom>
                <a:avLst/>
                <a:gdLst>
                  <a:gd name="T0" fmla="*/ 0 w 478"/>
                  <a:gd name="T1" fmla="*/ 454 h 909"/>
                  <a:gd name="T2" fmla="*/ 0 w 478"/>
                  <a:gd name="T3" fmla="*/ 0 h 909"/>
                  <a:gd name="T4" fmla="*/ 239 w 478"/>
                  <a:gd name="T5" fmla="*/ 227 h 909"/>
                  <a:gd name="T6" fmla="*/ 478 w 478"/>
                  <a:gd name="T7" fmla="*/ 454 h 909"/>
                  <a:gd name="T8" fmla="*/ 239 w 478"/>
                  <a:gd name="T9" fmla="*/ 681 h 909"/>
                  <a:gd name="T10" fmla="*/ 0 w 478"/>
                  <a:gd name="T11" fmla="*/ 909 h 909"/>
                  <a:gd name="T12" fmla="*/ 0 w 478"/>
                  <a:gd name="T13" fmla="*/ 454 h 909"/>
                </a:gdLst>
                <a:ahLst/>
                <a:cxnLst>
                  <a:cxn ang="0">
                    <a:pos x="T0" y="T1"/>
                  </a:cxn>
                  <a:cxn ang="0">
                    <a:pos x="T2" y="T3"/>
                  </a:cxn>
                  <a:cxn ang="0">
                    <a:pos x="T4" y="T5"/>
                  </a:cxn>
                  <a:cxn ang="0">
                    <a:pos x="T6" y="T7"/>
                  </a:cxn>
                  <a:cxn ang="0">
                    <a:pos x="T8" y="T9"/>
                  </a:cxn>
                  <a:cxn ang="0">
                    <a:pos x="T10" y="T11"/>
                  </a:cxn>
                  <a:cxn ang="0">
                    <a:pos x="T12" y="T13"/>
                  </a:cxn>
                </a:cxnLst>
                <a:rect l="0" t="0" r="r" b="b"/>
                <a:pathLst>
                  <a:path w="478" h="909">
                    <a:moveTo>
                      <a:pt x="0" y="454"/>
                    </a:moveTo>
                    <a:lnTo>
                      <a:pt x="0" y="0"/>
                    </a:lnTo>
                    <a:lnTo>
                      <a:pt x="239" y="227"/>
                    </a:lnTo>
                    <a:lnTo>
                      <a:pt x="478" y="454"/>
                    </a:lnTo>
                    <a:lnTo>
                      <a:pt x="239" y="681"/>
                    </a:lnTo>
                    <a:lnTo>
                      <a:pt x="0" y="909"/>
                    </a:lnTo>
                    <a:lnTo>
                      <a:pt x="0" y="454"/>
                    </a:lnTo>
                    <a:close/>
                  </a:path>
                </a:pathLst>
              </a:custGeom>
              <a:solidFill>
                <a:srgbClr val="E65F59"/>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a:ea typeface="MS PGothic"/>
                  <a:cs typeface="+mn-cs"/>
                </a:endParaRPr>
              </a:p>
            </p:txBody>
          </p:sp>
        </p:grpSp>
        <p:sp>
          <p:nvSpPr>
            <p:cNvPr id="86" name="TextBox 85"/>
            <p:cNvSpPr txBox="1"/>
            <p:nvPr/>
          </p:nvSpPr>
          <p:spPr>
            <a:xfrm>
              <a:off x="4305245" y="3833583"/>
              <a:ext cx="1011815" cy="400109"/>
            </a:xfrm>
            <a:prstGeom prst="rect">
              <a:avLst/>
            </a:prstGeom>
            <a:noFill/>
          </p:spPr>
          <p:txBody>
            <a:bodyPr wrap="none" rtlCol="0">
              <a:spAutoFit/>
            </a:bodyPr>
            <a:lstStyle/>
            <a:p>
              <a:pPr marL="0" marR="0" lvl="0" indent="0" algn="l" defTabSz="1218956"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prstClr val="white"/>
                  </a:solidFill>
                  <a:effectLst/>
                  <a:uLnTx/>
                  <a:uFillTx/>
                  <a:latin typeface="Arial" panose="020B0604020202020204" pitchFamily="34" charset="0"/>
                  <a:ea typeface="MS PGothic"/>
                  <a:cs typeface="Arial" panose="020B0604020202020204" pitchFamily="34" charset="0"/>
                </a:rPr>
                <a:t>Contre</a:t>
              </a:r>
            </a:p>
          </p:txBody>
        </p:sp>
      </p:grpSp>
      <p:sp>
        <p:nvSpPr>
          <p:cNvPr id="89" name="Oval 88"/>
          <p:cNvSpPr/>
          <p:nvPr/>
        </p:nvSpPr>
        <p:spPr>
          <a:xfrm>
            <a:off x="4903621" y="3281557"/>
            <a:ext cx="817823" cy="817823"/>
          </a:xfrm>
          <a:prstGeom prst="ellipse">
            <a:avLst/>
          </a:prstGeom>
          <a:solidFill>
            <a:sysClr val="window" lastClr="FFFFFF">
              <a:lumMod val="85000"/>
            </a:sysClr>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sp>
        <p:nvSpPr>
          <p:cNvPr id="90" name="Oval 89"/>
          <p:cNvSpPr/>
          <p:nvPr/>
        </p:nvSpPr>
        <p:spPr>
          <a:xfrm>
            <a:off x="4903621" y="2287881"/>
            <a:ext cx="817823" cy="817823"/>
          </a:xfrm>
          <a:prstGeom prst="ellipse">
            <a:avLst/>
          </a:prstGeom>
          <a:solidFill>
            <a:sysClr val="window" lastClr="FFFFFF">
              <a:lumMod val="85000"/>
            </a:sysClr>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sp>
        <p:nvSpPr>
          <p:cNvPr id="91" name="Oval 90"/>
          <p:cNvSpPr/>
          <p:nvPr/>
        </p:nvSpPr>
        <p:spPr>
          <a:xfrm>
            <a:off x="4903621" y="4300053"/>
            <a:ext cx="817823" cy="817823"/>
          </a:xfrm>
          <a:prstGeom prst="ellipse">
            <a:avLst/>
          </a:prstGeom>
          <a:solidFill>
            <a:sysClr val="window" lastClr="FFFFFF">
              <a:lumMod val="85000"/>
            </a:sysClr>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cxnSp>
        <p:nvCxnSpPr>
          <p:cNvPr id="92" name="Straight Connector 91"/>
          <p:cNvCxnSpPr>
            <a:endCxn id="95" idx="0"/>
          </p:cNvCxnSpPr>
          <p:nvPr/>
        </p:nvCxnSpPr>
        <p:spPr>
          <a:xfrm flipH="1">
            <a:off x="5312576" y="2655510"/>
            <a:ext cx="795" cy="1749461"/>
          </a:xfrm>
          <a:prstGeom prst="line">
            <a:avLst/>
          </a:prstGeom>
          <a:noFill/>
          <a:ln w="28575" cap="flat" cmpd="sng" algn="ctr">
            <a:solidFill>
              <a:sysClr val="window" lastClr="FFFFFF">
                <a:lumMod val="85000"/>
              </a:sysClr>
            </a:solidFill>
            <a:prstDash val="solid"/>
          </a:ln>
          <a:effectLst/>
        </p:spPr>
      </p:cxnSp>
      <p:sp>
        <p:nvSpPr>
          <p:cNvPr id="93" name="Oval 92"/>
          <p:cNvSpPr/>
          <p:nvPr/>
        </p:nvSpPr>
        <p:spPr>
          <a:xfrm>
            <a:off x="5007776" y="3386475"/>
            <a:ext cx="609600" cy="609600"/>
          </a:xfrm>
          <a:prstGeom prst="ellipse">
            <a:avLst/>
          </a:prstGeom>
          <a:solidFill>
            <a:srgbClr val="E65F59"/>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S PGothic"/>
                <a:cs typeface="Arial" panose="020B0604020202020204" pitchFamily="34" charset="0"/>
              </a:rPr>
              <a:t>2</a:t>
            </a:r>
          </a:p>
        </p:txBody>
      </p:sp>
      <p:sp>
        <p:nvSpPr>
          <p:cNvPr id="94" name="Oval 93"/>
          <p:cNvSpPr/>
          <p:nvPr/>
        </p:nvSpPr>
        <p:spPr>
          <a:xfrm>
            <a:off x="5007776" y="2392797"/>
            <a:ext cx="609600" cy="609600"/>
          </a:xfrm>
          <a:prstGeom prst="ellipse">
            <a:avLst/>
          </a:prstGeom>
          <a:solidFill>
            <a:srgbClr val="E65F59"/>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S PGothic"/>
                <a:cs typeface="Arial" panose="020B0604020202020204" pitchFamily="34" charset="0"/>
              </a:rPr>
              <a:t>1</a:t>
            </a:r>
          </a:p>
        </p:txBody>
      </p:sp>
      <p:sp>
        <p:nvSpPr>
          <p:cNvPr id="95" name="Oval 94"/>
          <p:cNvSpPr/>
          <p:nvPr/>
        </p:nvSpPr>
        <p:spPr>
          <a:xfrm>
            <a:off x="5007776" y="4404971"/>
            <a:ext cx="609600" cy="609600"/>
          </a:xfrm>
          <a:prstGeom prst="ellipse">
            <a:avLst/>
          </a:prstGeom>
          <a:solidFill>
            <a:srgbClr val="E65F59"/>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S PGothic"/>
                <a:cs typeface="Arial" panose="020B0604020202020204" pitchFamily="34" charset="0"/>
              </a:rPr>
              <a:t>3</a:t>
            </a:r>
          </a:p>
        </p:txBody>
      </p:sp>
      <p:sp>
        <p:nvSpPr>
          <p:cNvPr id="96" name="TextBox 95"/>
          <p:cNvSpPr txBox="1"/>
          <p:nvPr/>
        </p:nvSpPr>
        <p:spPr>
          <a:xfrm>
            <a:off x="1139731" y="2391778"/>
            <a:ext cx="3574907" cy="584775"/>
          </a:xfrm>
          <a:prstGeom prst="rect">
            <a:avLst/>
          </a:prstGeom>
          <a:noFill/>
        </p:spPr>
        <p:txBody>
          <a:bodyPr wrap="square" rtlCol="0">
            <a:spAutoFit/>
          </a:bodyPr>
          <a:lstStyle/>
          <a:p>
            <a:pPr marL="0" marR="0" lvl="0" indent="0" algn="r" defTabSz="1218956"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lumMod val="75000"/>
                    <a:lumOff val="25000"/>
                  </a:prstClr>
                </a:solidFill>
                <a:effectLst/>
                <a:uLnTx/>
                <a:uFillTx/>
                <a:latin typeface="Book Antiqua" panose="02040602050305030304" pitchFamily="18" charset="0"/>
                <a:ea typeface="MS PGothic"/>
                <a:cs typeface="Arial" panose="020B0604020202020204" pitchFamily="34" charset="0"/>
              </a:rPr>
              <a:t>Le coût de préparation et de soumission peut être élevé</a:t>
            </a:r>
            <a:endParaRPr kumimoji="0" lang="fr-FR" sz="1600" b="1" i="0" u="none" strike="noStrike" kern="1200" cap="none" spc="0" normalizeH="0" baseline="0" noProof="0" dirty="0">
              <a:ln>
                <a:noFill/>
              </a:ln>
              <a:solidFill>
                <a:prstClr val="black">
                  <a:lumMod val="75000"/>
                  <a:lumOff val="25000"/>
                </a:prstClr>
              </a:solidFill>
              <a:effectLst/>
              <a:uLnTx/>
              <a:uFillTx/>
              <a:latin typeface="Book Antiqua" panose="02040602050305030304" pitchFamily="18" charset="0"/>
              <a:ea typeface="MS PGothic"/>
              <a:cs typeface="Arial" panose="020B0604020202020204" pitchFamily="34" charset="0"/>
            </a:endParaRPr>
          </a:p>
        </p:txBody>
      </p:sp>
      <p:sp>
        <p:nvSpPr>
          <p:cNvPr id="97" name="TextBox 96"/>
          <p:cNvSpPr txBox="1"/>
          <p:nvPr/>
        </p:nvSpPr>
        <p:spPr>
          <a:xfrm>
            <a:off x="990605" y="3306178"/>
            <a:ext cx="3720767" cy="584775"/>
          </a:xfrm>
          <a:prstGeom prst="rect">
            <a:avLst/>
          </a:prstGeom>
          <a:noFill/>
        </p:spPr>
        <p:txBody>
          <a:bodyPr wrap="square" rtlCol="0">
            <a:spAutoFit/>
          </a:bodyPr>
          <a:lstStyle/>
          <a:p>
            <a:pPr marL="0" marR="0" lvl="0" indent="0" algn="r" defTabSz="1218956"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lumMod val="75000"/>
                    <a:lumOff val="25000"/>
                  </a:prstClr>
                </a:solidFill>
                <a:effectLst/>
                <a:uLnTx/>
                <a:uFillTx/>
                <a:latin typeface="Book Antiqua" panose="02040602050305030304" pitchFamily="18" charset="0"/>
                <a:ea typeface="MS PGothic"/>
                <a:cs typeface="Arial" panose="020B0604020202020204" pitchFamily="34" charset="0"/>
              </a:rPr>
              <a:t>La procédure peut prendre plus de temps qu’un Appel d’Offres standard</a:t>
            </a:r>
            <a:endParaRPr kumimoji="0" lang="fr-FR" sz="1600" b="1" i="0" u="none" strike="noStrike" kern="1200" cap="none" spc="0" normalizeH="0" baseline="0" noProof="0" dirty="0">
              <a:ln>
                <a:noFill/>
              </a:ln>
              <a:solidFill>
                <a:prstClr val="black">
                  <a:lumMod val="75000"/>
                  <a:lumOff val="25000"/>
                </a:prstClr>
              </a:solidFill>
              <a:effectLst/>
              <a:uLnTx/>
              <a:uFillTx/>
              <a:latin typeface="Book Antiqua" panose="02040602050305030304" pitchFamily="18" charset="0"/>
              <a:ea typeface="MS PGothic"/>
              <a:cs typeface="Arial" panose="020B0604020202020204" pitchFamily="34" charset="0"/>
            </a:endParaRPr>
          </a:p>
        </p:txBody>
      </p:sp>
      <p:sp>
        <p:nvSpPr>
          <p:cNvPr id="98" name="TextBox 97"/>
          <p:cNvSpPr txBox="1"/>
          <p:nvPr/>
        </p:nvSpPr>
        <p:spPr>
          <a:xfrm>
            <a:off x="838200" y="4144378"/>
            <a:ext cx="3876437" cy="1569660"/>
          </a:xfrm>
          <a:prstGeom prst="rect">
            <a:avLst/>
          </a:prstGeom>
          <a:noFill/>
        </p:spPr>
        <p:txBody>
          <a:bodyPr wrap="square" rtlCol="0">
            <a:spAutoFit/>
          </a:bodyPr>
          <a:lstStyle/>
          <a:p>
            <a:pPr marL="0" marR="0" lvl="0" indent="0" algn="r" defTabSz="1218956"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lumMod val="75000"/>
                    <a:lumOff val="25000"/>
                  </a:prstClr>
                </a:solidFill>
                <a:effectLst/>
                <a:uLnTx/>
                <a:uFillTx/>
                <a:latin typeface="Book Antiqua" panose="02040602050305030304" pitchFamily="18" charset="0"/>
                <a:ea typeface="MS PGothic"/>
                <a:cs typeface="Arial" panose="020B0604020202020204" pitchFamily="34" charset="0"/>
              </a:rPr>
              <a:t>Le client peut nécessiter des experts supplémentaires pour: (1) définir les besoins, (2) concevoir et appliquer les critères pondérés les plus appropriés (inclus la pondération) et (3) gérer les résultats</a:t>
            </a:r>
            <a:endParaRPr kumimoji="0" lang="fr-FR" sz="1600" b="1" i="0" u="none" strike="noStrike" kern="1200" cap="none" spc="0" normalizeH="0" baseline="0" noProof="0" dirty="0">
              <a:ln>
                <a:noFill/>
              </a:ln>
              <a:solidFill>
                <a:prstClr val="black">
                  <a:lumMod val="75000"/>
                  <a:lumOff val="25000"/>
                </a:prstClr>
              </a:solidFill>
              <a:effectLst/>
              <a:uLnTx/>
              <a:uFillTx/>
              <a:latin typeface="Book Antiqua" panose="02040602050305030304" pitchFamily="18" charset="0"/>
              <a:ea typeface="MS PGothic"/>
              <a:cs typeface="Arial" panose="020B0604020202020204" pitchFamily="34" charset="0"/>
            </a:endParaRPr>
          </a:p>
        </p:txBody>
      </p:sp>
      <p:sp>
        <p:nvSpPr>
          <p:cNvPr id="99" name="Oval 98"/>
          <p:cNvSpPr/>
          <p:nvPr/>
        </p:nvSpPr>
        <p:spPr>
          <a:xfrm>
            <a:off x="6145875" y="5341073"/>
            <a:ext cx="817823" cy="817823"/>
          </a:xfrm>
          <a:prstGeom prst="ellipse">
            <a:avLst/>
          </a:prstGeom>
          <a:solidFill>
            <a:sysClr val="window" lastClr="FFFFFF">
              <a:lumMod val="85000"/>
            </a:sysClr>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sp>
        <p:nvSpPr>
          <p:cNvPr id="100" name="Oval 99"/>
          <p:cNvSpPr/>
          <p:nvPr/>
        </p:nvSpPr>
        <p:spPr>
          <a:xfrm>
            <a:off x="6250031" y="5445991"/>
            <a:ext cx="609600" cy="609600"/>
          </a:xfrm>
          <a:prstGeom prst="ellipse">
            <a:avLst/>
          </a:prstGeom>
          <a:solidFill>
            <a:srgbClr val="AEE0DC"/>
          </a:solidFill>
          <a:ln w="25400" cap="flat" cmpd="sng" algn="ctr">
            <a:noFill/>
            <a:prstDash val="solid"/>
          </a:ln>
          <a:effectLst/>
        </p:spPr>
        <p:txBody>
          <a:bodyPr tIns="91440" bIns="91440" rtlCol="0" anchor="ctr" anchorCtr="1"/>
          <a:lstStyle/>
          <a:p>
            <a:pPr marL="0" marR="0" lvl="0" indent="0" algn="ctr" defTabSz="121895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S PGothic"/>
                <a:cs typeface="Arial" panose="020B0604020202020204" pitchFamily="34" charset="0"/>
              </a:rPr>
              <a:t>4</a:t>
            </a:r>
          </a:p>
        </p:txBody>
      </p:sp>
      <p:sp>
        <p:nvSpPr>
          <p:cNvPr id="101" name="TextBox 100"/>
          <p:cNvSpPr txBox="1"/>
          <p:nvPr/>
        </p:nvSpPr>
        <p:spPr>
          <a:xfrm>
            <a:off x="7080575" y="3296544"/>
            <a:ext cx="4120828" cy="1077218"/>
          </a:xfrm>
          <a:prstGeom prst="rect">
            <a:avLst/>
          </a:prstGeom>
          <a:noFill/>
        </p:spPr>
        <p:txBody>
          <a:bodyPr wrap="square" rtlCol="0">
            <a:spAutoFit/>
          </a:bodyPr>
          <a:lstStyle/>
          <a:p>
            <a:pPr marL="0" marR="0" lvl="0" indent="0" algn="l" defTabSz="1218956"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lumMod val="75000"/>
                    <a:lumOff val="25000"/>
                  </a:prstClr>
                </a:solidFill>
                <a:effectLst/>
                <a:uLnTx/>
                <a:uFillTx/>
                <a:latin typeface="Book Antiqua" panose="02040602050305030304" pitchFamily="18" charset="0"/>
                <a:ea typeface="MS PGothic"/>
                <a:cs typeface="Arial" panose="020B0604020202020204" pitchFamily="34" charset="0"/>
              </a:rPr>
              <a:t>Solution pour marchés avec un potentiel ou besoin d’innovation, de nouvelles technologies et un besoin spécifique quant à la conception </a:t>
            </a:r>
            <a:endParaRPr kumimoji="0" lang="fr-FR" sz="1600" b="1" i="0" u="none" strike="noStrike" kern="1200" cap="none" spc="0" normalizeH="0" baseline="0" noProof="0" dirty="0">
              <a:ln>
                <a:noFill/>
              </a:ln>
              <a:solidFill>
                <a:prstClr val="black">
                  <a:lumMod val="75000"/>
                  <a:lumOff val="25000"/>
                </a:prstClr>
              </a:solidFill>
              <a:effectLst/>
              <a:uLnTx/>
              <a:uFillTx/>
              <a:latin typeface="Book Antiqua" panose="02040602050305030304" pitchFamily="18" charset="0"/>
              <a:ea typeface="MS PGothic"/>
              <a:cs typeface="Arial" panose="020B0604020202020204" pitchFamily="34" charset="0"/>
            </a:endParaRPr>
          </a:p>
        </p:txBody>
      </p:sp>
      <p:sp>
        <p:nvSpPr>
          <p:cNvPr id="102" name="Rectangle 101"/>
          <p:cNvSpPr>
            <a:spLocks noChangeAspect="1"/>
          </p:cNvSpPr>
          <p:nvPr/>
        </p:nvSpPr>
        <p:spPr>
          <a:xfrm>
            <a:off x="2075127" y="1473922"/>
            <a:ext cx="226212" cy="42935"/>
          </a:xfrm>
          <a:prstGeom prst="rect">
            <a:avLst/>
          </a:prstGeom>
          <a:solidFill>
            <a:srgbClr val="E65F59"/>
          </a:solidFill>
          <a:ln w="25400" cap="flat" cmpd="sng" algn="ctr">
            <a:noFill/>
            <a:prstDash val="solid"/>
          </a:ln>
          <a:effectLst/>
        </p:spPr>
        <p:txBody>
          <a:bodyPr rtlCol="0" anchor="ctr"/>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DC270E"/>
              </a:solidFill>
              <a:effectLst/>
              <a:uLnTx/>
              <a:uFillTx/>
              <a:latin typeface="Calibri"/>
              <a:ea typeface="MS PGothic"/>
              <a:cs typeface="+mn-cs"/>
            </a:endParaRPr>
          </a:p>
        </p:txBody>
      </p:sp>
    </p:spTree>
    <p:extLst>
      <p:ext uri="{BB962C8B-B14F-4D97-AF65-F5344CB8AC3E}">
        <p14:creationId xmlns:p14="http://schemas.microsoft.com/office/powerpoint/2010/main" val="1255054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FC46405-C349-4769-A109-C4A9F4EC4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321" y="6293560"/>
            <a:ext cx="2570778" cy="495411"/>
          </a:xfrm>
          <a:prstGeom prst="rect">
            <a:avLst/>
          </a:prstGeom>
          <a:ln>
            <a:noFill/>
          </a:ln>
        </p:spPr>
      </p:pic>
      <p:pic>
        <p:nvPicPr>
          <p:cNvPr id="15" name="Picture 14">
            <a:extLst>
              <a:ext uri="{FF2B5EF4-FFF2-40B4-BE49-F238E27FC236}">
                <a16:creationId xmlns:a16="http://schemas.microsoft.com/office/drawing/2014/main" id="{A49AC2E8-66BA-4FAD-8554-72C0976DDFFA}"/>
              </a:ext>
            </a:extLst>
          </p:cNvPr>
          <p:cNvPicPr>
            <a:picLocks noChangeAspect="1"/>
          </p:cNvPicPr>
          <p:nvPr/>
        </p:nvPicPr>
        <p:blipFill rotWithShape="1">
          <a:blip r:embed="rId3"/>
          <a:srcRect b="927"/>
          <a:stretch/>
        </p:blipFill>
        <p:spPr>
          <a:xfrm>
            <a:off x="275154" y="-13648"/>
            <a:ext cx="5917099" cy="6892120"/>
          </a:xfrm>
          <a:prstGeom prst="rect">
            <a:avLst/>
          </a:prstGeom>
        </p:spPr>
      </p:pic>
      <p:sp>
        <p:nvSpPr>
          <p:cNvPr id="17" name="TextBox 16">
            <a:extLst>
              <a:ext uri="{FF2B5EF4-FFF2-40B4-BE49-F238E27FC236}">
                <a16:creationId xmlns:a16="http://schemas.microsoft.com/office/drawing/2014/main" id="{0C4DDE7C-3B2A-4431-9218-9EA3B3667F88}"/>
              </a:ext>
            </a:extLst>
          </p:cNvPr>
          <p:cNvSpPr txBox="1"/>
          <p:nvPr/>
        </p:nvSpPr>
        <p:spPr>
          <a:xfrm>
            <a:off x="818867" y="1092977"/>
            <a:ext cx="5172501" cy="2123658"/>
          </a:xfrm>
          <a:prstGeom prst="rect">
            <a:avLst/>
          </a:prstGeom>
          <a:noFill/>
        </p:spPr>
        <p:txBody>
          <a:bodyPr wrap="square">
            <a:spAutoFit/>
          </a:bodyPr>
          <a:lstStyle/>
          <a:p>
            <a:pPr algn="ctr"/>
            <a:r>
              <a:rPr lang="fr-FR" sz="4400" b="1" dirty="0">
                <a:solidFill>
                  <a:schemeClr val="bg1">
                    <a:lumMod val="50000"/>
                  </a:schemeClr>
                </a:solidFill>
                <a:ea typeface="+mj-ea"/>
                <a:cs typeface="+mj-cs"/>
              </a:rPr>
              <a:t>Procédures d’évaluation </a:t>
            </a:r>
          </a:p>
          <a:p>
            <a:r>
              <a:rPr lang="fr-FR" sz="4400" b="1" dirty="0">
                <a:solidFill>
                  <a:schemeClr val="bg1">
                    <a:lumMod val="50000"/>
                  </a:schemeClr>
                </a:solidFill>
                <a:ea typeface="+mj-ea"/>
                <a:cs typeface="+mj-cs"/>
              </a:rPr>
              <a:t> </a:t>
            </a:r>
          </a:p>
        </p:txBody>
      </p:sp>
    </p:spTree>
    <p:extLst>
      <p:ext uri="{BB962C8B-B14F-4D97-AF65-F5344CB8AC3E}">
        <p14:creationId xmlns:p14="http://schemas.microsoft.com/office/powerpoint/2010/main" val="3848972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84017" y="730954"/>
            <a:ext cx="5568658" cy="461665"/>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Book Antiqua" panose="02040602050305030304" pitchFamily="18" charset="0"/>
                <a:ea typeface="MS PGothic"/>
                <a:cs typeface="+mn-cs"/>
              </a:rPr>
              <a:t>PROCEDURE D’EVALUATION</a:t>
            </a:r>
          </a:p>
        </p:txBody>
      </p:sp>
      <p:sp>
        <p:nvSpPr>
          <p:cNvPr id="27" name="Rectangle 26"/>
          <p:cNvSpPr/>
          <p:nvPr/>
        </p:nvSpPr>
        <p:spPr>
          <a:xfrm>
            <a:off x="973397" y="1804029"/>
            <a:ext cx="233607" cy="1593611"/>
          </a:xfrm>
          <a:prstGeom prst="rect">
            <a:avLst/>
          </a:prstGeom>
          <a:gradFill>
            <a:gsLst>
              <a:gs pos="48000">
                <a:schemeClr val="bg1">
                  <a:lumMod val="50000"/>
                </a:schemeClr>
              </a:gs>
              <a:gs pos="7000">
                <a:sysClr val="window" lastClr="FFFFFF">
                  <a:lumMod val="65000"/>
                </a:sysClr>
              </a:gs>
              <a:gs pos="100000">
                <a:sysClr val="windowText" lastClr="000000">
                  <a:lumMod val="75000"/>
                  <a:lumOff val="25000"/>
                </a:sysClr>
              </a:gs>
            </a:gsLst>
            <a:path path="circle">
              <a:fillToRect l="50000" t="50000" r="50000" b="50000"/>
            </a:path>
          </a:gradFill>
          <a:ln w="25400" cap="flat" cmpd="sng" algn="ctr">
            <a:noFill/>
            <a:prstDash val="solid"/>
          </a:ln>
          <a:effectLst/>
        </p:spPr>
        <p:txBody>
          <a:bodyPr rtlCol="0" anchor="ctr"/>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a:ea typeface="MS PGothic"/>
              <a:cs typeface="+mn-cs"/>
            </a:endParaRPr>
          </a:p>
        </p:txBody>
      </p:sp>
      <p:sp>
        <p:nvSpPr>
          <p:cNvPr id="17" name="TextBox 16"/>
          <p:cNvSpPr txBox="1"/>
          <p:nvPr/>
        </p:nvSpPr>
        <p:spPr>
          <a:xfrm>
            <a:off x="3946823" y="1749121"/>
            <a:ext cx="7897460" cy="923330"/>
          </a:xfrm>
          <a:prstGeom prst="rect">
            <a:avLst/>
          </a:prstGeom>
          <a:noFill/>
        </p:spPr>
        <p:txBody>
          <a:bodyPr wrap="square" rtlCol="0" anchor="ctr">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2000" i="0" u="none" strike="noStrike" kern="1200" cap="none" spc="0" normalizeH="0" baseline="0" noProof="0" dirty="0">
                <a:ln>
                  <a:noFill/>
                </a:ln>
                <a:solidFill>
                  <a:srgbClr val="002345"/>
                </a:solidFill>
                <a:effectLst/>
                <a:uLnTx/>
                <a:uFillTx/>
                <a:latin typeface="Book Antiqua" panose="02040602050305030304" pitchFamily="18" charset="0"/>
                <a:ea typeface="MS PGothic"/>
                <a:cs typeface="Arial" panose="020B0604020202020204" pitchFamily="34" charset="0"/>
              </a:rPr>
              <a:t>Approprié quand le Client peut décrire avec la plus grande précision les spécifications techniques recherchés ou des produits/services largement connus et diffusés. </a:t>
            </a:r>
          </a:p>
        </p:txBody>
      </p:sp>
      <p:sp>
        <p:nvSpPr>
          <p:cNvPr id="18" name="TextBox 17"/>
          <p:cNvSpPr txBox="1"/>
          <p:nvPr/>
        </p:nvSpPr>
        <p:spPr>
          <a:xfrm>
            <a:off x="1486901" y="3452647"/>
            <a:ext cx="2138801" cy="646331"/>
          </a:xfrm>
          <a:prstGeom prst="rect">
            <a:avLst/>
          </a:prstGeom>
          <a:noFill/>
        </p:spPr>
        <p:txBody>
          <a:bodyPr wrap="square" rtlCol="0" anchor="ctr">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996633"/>
                </a:solidFill>
                <a:effectLst/>
                <a:uLnTx/>
                <a:uFillTx/>
                <a:latin typeface="Book Antiqua" panose="02040602050305030304" pitchFamily="18" charset="0"/>
                <a:ea typeface="MS PGothic"/>
                <a:cs typeface="Arial" panose="020B0604020202020204" pitchFamily="34" charset="0"/>
              </a:rPr>
              <a:t>PLUSIEURS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996633"/>
                </a:solidFill>
                <a:effectLst/>
                <a:uLnTx/>
                <a:uFillTx/>
                <a:latin typeface="Book Antiqua" panose="02040602050305030304" pitchFamily="18" charset="0"/>
                <a:ea typeface="MS PGothic"/>
                <a:cs typeface="Arial" panose="020B0604020202020204" pitchFamily="34" charset="0"/>
              </a:rPr>
              <a:t>ETAPES</a:t>
            </a:r>
            <a:endParaRPr kumimoji="0" lang="fr-FR" sz="2000" b="1" i="0" u="none" strike="noStrike" kern="1200" cap="none" spc="0" normalizeH="0" baseline="0" noProof="0" dirty="0">
              <a:ln>
                <a:noFill/>
              </a:ln>
              <a:solidFill>
                <a:srgbClr val="996633"/>
              </a:solidFill>
              <a:effectLst/>
              <a:uLnTx/>
              <a:uFillTx/>
              <a:latin typeface="Book Antiqua" panose="02040602050305030304" pitchFamily="18" charset="0"/>
              <a:ea typeface="MS PGothic"/>
              <a:cs typeface="Arial" panose="020B0604020202020204" pitchFamily="34" charset="0"/>
            </a:endParaRPr>
          </a:p>
        </p:txBody>
      </p:sp>
      <p:sp>
        <p:nvSpPr>
          <p:cNvPr id="19" name="TextBox 18"/>
          <p:cNvSpPr txBox="1"/>
          <p:nvPr/>
        </p:nvSpPr>
        <p:spPr>
          <a:xfrm>
            <a:off x="1594013" y="1949843"/>
            <a:ext cx="2771824" cy="369332"/>
          </a:xfrm>
          <a:prstGeom prst="rect">
            <a:avLst/>
          </a:prstGeom>
          <a:noFill/>
        </p:spPr>
        <p:txBody>
          <a:bodyPr wrap="square" rtlCol="0" anchor="ctr">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70AD47"/>
                </a:solidFill>
                <a:effectLst/>
                <a:uLnTx/>
                <a:uFillTx/>
                <a:latin typeface="Book Antiqua" panose="02040602050305030304" pitchFamily="18" charset="0"/>
                <a:ea typeface="MS PGothic"/>
                <a:cs typeface="Arial" panose="020B0604020202020204" pitchFamily="34" charset="0"/>
              </a:rPr>
              <a:t>UNE ETAPE </a:t>
            </a:r>
            <a:endParaRPr kumimoji="0" lang="fr-FR" sz="2000" b="1" i="0" u="none" strike="noStrike" kern="1200" cap="none" spc="0" normalizeH="0" baseline="0" noProof="0" dirty="0">
              <a:ln>
                <a:noFill/>
              </a:ln>
              <a:solidFill>
                <a:srgbClr val="70AD47"/>
              </a:solidFill>
              <a:effectLst/>
              <a:uLnTx/>
              <a:uFillTx/>
              <a:latin typeface="Book Antiqua" panose="02040602050305030304" pitchFamily="18" charset="0"/>
              <a:ea typeface="MS PGothic"/>
              <a:cs typeface="Arial" panose="020B0604020202020204" pitchFamily="34" charset="0"/>
            </a:endParaRPr>
          </a:p>
        </p:txBody>
      </p:sp>
      <p:grpSp>
        <p:nvGrpSpPr>
          <p:cNvPr id="20" name="Group 19"/>
          <p:cNvGrpSpPr/>
          <p:nvPr/>
        </p:nvGrpSpPr>
        <p:grpSpPr>
          <a:xfrm>
            <a:off x="660845" y="1613071"/>
            <a:ext cx="826056" cy="826056"/>
            <a:chOff x="4797778" y="1162756"/>
            <a:chExt cx="699911" cy="699911"/>
          </a:xfrm>
        </p:grpSpPr>
        <p:sp>
          <p:nvSpPr>
            <p:cNvPr id="22" name="Oval 21"/>
            <p:cNvSpPr/>
            <p:nvPr/>
          </p:nvSpPr>
          <p:spPr>
            <a:xfrm>
              <a:off x="4797778" y="1162756"/>
              <a:ext cx="699911" cy="699911"/>
            </a:xfrm>
            <a:prstGeom prst="ellipse">
              <a:avLst/>
            </a:prstGeom>
            <a:solidFill>
              <a:schemeClr val="bg1">
                <a:lumMod val="85000"/>
              </a:schemeClr>
            </a:solidFill>
            <a:ln w="25400" cap="flat" cmpd="sng" algn="ctr">
              <a:noFill/>
              <a:prstDash val="solid"/>
            </a:ln>
            <a:effectLst/>
          </p:spPr>
          <p:txBody>
            <a:bodyPr rtlCol="0" anchor="ctr"/>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sp>
          <p:nvSpPr>
            <p:cNvPr id="23" name="Oval 22"/>
            <p:cNvSpPr/>
            <p:nvPr/>
          </p:nvSpPr>
          <p:spPr>
            <a:xfrm>
              <a:off x="4890911" y="1255889"/>
              <a:ext cx="513644" cy="513644"/>
            </a:xfrm>
            <a:prstGeom prst="ellipse">
              <a:avLst/>
            </a:prstGeom>
            <a:solidFill>
              <a:srgbClr val="70AD47"/>
            </a:solidFill>
            <a:ln w="25400" cap="flat" cmpd="sng" algn="ctr">
              <a:noFill/>
              <a:prstDash val="solid"/>
            </a:ln>
            <a:effectLst/>
          </p:spPr>
          <p:txBody>
            <a:bodyPr rtlCol="0" anchor="ctr"/>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grpSp>
      <p:grpSp>
        <p:nvGrpSpPr>
          <p:cNvPr id="24" name="Group 23"/>
          <p:cNvGrpSpPr/>
          <p:nvPr/>
        </p:nvGrpSpPr>
        <p:grpSpPr>
          <a:xfrm>
            <a:off x="677172" y="3397640"/>
            <a:ext cx="826056" cy="826056"/>
            <a:chOff x="4797778" y="1162756"/>
            <a:chExt cx="699911" cy="699911"/>
          </a:xfrm>
        </p:grpSpPr>
        <p:sp>
          <p:nvSpPr>
            <p:cNvPr id="25" name="Oval 24"/>
            <p:cNvSpPr/>
            <p:nvPr/>
          </p:nvSpPr>
          <p:spPr>
            <a:xfrm>
              <a:off x="4797778" y="1162756"/>
              <a:ext cx="699911" cy="699911"/>
            </a:xfrm>
            <a:prstGeom prst="ellipse">
              <a:avLst/>
            </a:prstGeom>
            <a:solidFill>
              <a:schemeClr val="bg1">
                <a:lumMod val="85000"/>
              </a:schemeClr>
            </a:solidFill>
            <a:ln w="25400" cap="flat" cmpd="sng" algn="ctr">
              <a:noFill/>
              <a:prstDash val="solid"/>
            </a:ln>
            <a:effectLst/>
          </p:spPr>
          <p:txBody>
            <a:bodyPr rtlCol="0" anchor="ctr"/>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sp>
          <p:nvSpPr>
            <p:cNvPr id="28" name="Oval 27"/>
            <p:cNvSpPr/>
            <p:nvPr/>
          </p:nvSpPr>
          <p:spPr>
            <a:xfrm>
              <a:off x="4890911" y="1255889"/>
              <a:ext cx="513644" cy="513644"/>
            </a:xfrm>
            <a:prstGeom prst="ellipse">
              <a:avLst/>
            </a:prstGeom>
            <a:solidFill>
              <a:srgbClr val="996633"/>
            </a:solidFill>
            <a:ln w="25400" cap="flat" cmpd="sng" algn="ctr">
              <a:noFill/>
              <a:prstDash val="solid"/>
            </a:ln>
            <a:effectLst/>
          </p:spPr>
          <p:txBody>
            <a:bodyPr rtlCol="0" anchor="ctr"/>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grpSp>
      <p:sp>
        <p:nvSpPr>
          <p:cNvPr id="35" name="TextBox 34"/>
          <p:cNvSpPr txBox="1"/>
          <p:nvPr/>
        </p:nvSpPr>
        <p:spPr>
          <a:xfrm>
            <a:off x="3946823" y="3322449"/>
            <a:ext cx="7619164" cy="1200970"/>
          </a:xfrm>
          <a:prstGeom prst="rect">
            <a:avLst/>
          </a:prstGeom>
          <a:noFill/>
        </p:spPr>
        <p:txBody>
          <a:bodyPr wrap="square" rtlCol="0" anchor="ctr">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2000" i="0" u="none" strike="noStrike" kern="0" cap="none" spc="0" normalizeH="0" baseline="0" noProof="0" dirty="0">
                <a:ln>
                  <a:noFill/>
                </a:ln>
                <a:solidFill>
                  <a:srgbClr val="002345"/>
                </a:solidFill>
                <a:effectLst/>
                <a:uLnTx/>
                <a:uFillTx/>
                <a:latin typeface="Book Antiqua" panose="02040602050305030304" pitchFamily="18" charset="0"/>
                <a:ea typeface="MS PGothic"/>
                <a:cs typeface="Arial" panose="020B0604020202020204" pitchFamily="34" charset="0"/>
              </a:rPr>
              <a:t>Approprié pour les contrats les plus complexes, innovateurs, spécifiques en matière industrielle, de construction complexe, de système d’information où le Client peut décrire les spécifications en termes de performance, de besoins, ou de résultats.</a:t>
            </a:r>
          </a:p>
        </p:txBody>
      </p:sp>
    </p:spTree>
    <p:extLst>
      <p:ext uri="{BB962C8B-B14F-4D97-AF65-F5344CB8AC3E}">
        <p14:creationId xmlns:p14="http://schemas.microsoft.com/office/powerpoint/2010/main" val="664305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061F2A-7FDA-AACD-EC1C-8830DA698E8D}"/>
              </a:ext>
            </a:extLst>
          </p:cNvPr>
          <p:cNvPicPr>
            <a:picLocks noChangeAspect="1"/>
          </p:cNvPicPr>
          <p:nvPr/>
        </p:nvPicPr>
        <p:blipFill>
          <a:blip r:embed="rId2"/>
          <a:stretch>
            <a:fillRect/>
          </a:stretch>
        </p:blipFill>
        <p:spPr>
          <a:xfrm>
            <a:off x="4655560" y="0"/>
            <a:ext cx="4481079"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FEFEAFFB-AECF-2791-14A5-0AAF058DF233}"/>
              </a:ext>
            </a:extLst>
          </p:cNvPr>
          <p:cNvPicPr>
            <a:picLocks noChangeAspect="1"/>
          </p:cNvPicPr>
          <p:nvPr/>
        </p:nvPicPr>
        <p:blipFill>
          <a:blip r:embed="rId3"/>
          <a:stretch>
            <a:fillRect/>
          </a:stretch>
        </p:blipFill>
        <p:spPr>
          <a:xfrm>
            <a:off x="0" y="0"/>
            <a:ext cx="4488024"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5B7D3065-31D0-6A35-3649-21C775FF392B}"/>
              </a:ext>
            </a:extLst>
          </p:cNvPr>
          <p:cNvSpPr txBox="1"/>
          <p:nvPr/>
        </p:nvSpPr>
        <p:spPr>
          <a:xfrm>
            <a:off x="9434351" y="2889898"/>
            <a:ext cx="2431584" cy="1200329"/>
          </a:xfrm>
          <a:prstGeom prst="rect">
            <a:avLst/>
          </a:prstGeom>
          <a:noFill/>
        </p:spPr>
        <p:txBody>
          <a:bodyPr wrap="square" rtlCol="0">
            <a:spAutoFit/>
          </a:bodyPr>
          <a:lstStyle/>
          <a:p>
            <a:r>
              <a:rPr lang="en-US" sz="2400" b="1" dirty="0">
                <a:solidFill>
                  <a:srgbClr val="002060"/>
                </a:solidFill>
                <a:latin typeface="Arial"/>
                <a:ea typeface="MS PGothic"/>
              </a:rPr>
              <a:t>Une étape </a:t>
            </a:r>
          </a:p>
          <a:p>
            <a:r>
              <a:rPr lang="en-US" sz="2400" b="1" dirty="0">
                <a:solidFill>
                  <a:srgbClr val="002060"/>
                </a:solidFill>
                <a:latin typeface="Arial"/>
                <a:ea typeface="MS PGothic"/>
              </a:rPr>
              <a:t>et </a:t>
            </a:r>
          </a:p>
          <a:p>
            <a:r>
              <a:rPr lang="en-US" sz="2400" b="1" dirty="0">
                <a:solidFill>
                  <a:srgbClr val="002060"/>
                </a:solidFill>
                <a:latin typeface="Arial"/>
                <a:ea typeface="MS PGothic"/>
              </a:rPr>
              <a:t>Deux étapes </a:t>
            </a:r>
          </a:p>
        </p:txBody>
      </p:sp>
    </p:spTree>
    <p:extLst>
      <p:ext uri="{BB962C8B-B14F-4D97-AF65-F5344CB8AC3E}">
        <p14:creationId xmlns:p14="http://schemas.microsoft.com/office/powerpoint/2010/main" val="2258019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2335" y="829530"/>
            <a:ext cx="6769223" cy="461665"/>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Book Antiqua" panose="02040602050305030304" pitchFamily="18" charset="0"/>
                <a:ea typeface="MS PGothic"/>
                <a:cs typeface="+mn-cs"/>
              </a:rPr>
              <a:t>PROCESSUS D’EVALUATION (suite)</a:t>
            </a:r>
          </a:p>
        </p:txBody>
      </p:sp>
      <p:sp>
        <p:nvSpPr>
          <p:cNvPr id="25" name="TextBox 24"/>
          <p:cNvSpPr txBox="1"/>
          <p:nvPr/>
        </p:nvSpPr>
        <p:spPr>
          <a:xfrm>
            <a:off x="1501160" y="1866429"/>
            <a:ext cx="2771824" cy="646331"/>
          </a:xfrm>
          <a:prstGeom prst="rect">
            <a:avLst/>
          </a:prstGeom>
          <a:noFill/>
        </p:spPr>
        <p:txBody>
          <a:bodyPr wrap="square" rtlCol="0" anchor="ctr">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7030A0"/>
                </a:solidFill>
                <a:effectLst/>
                <a:uLnTx/>
                <a:uFillTx/>
                <a:latin typeface="Book Antiqua" panose="02040602050305030304" pitchFamily="18" charset="0"/>
                <a:ea typeface="MS PGothic"/>
                <a:cs typeface="Arial" panose="020B0604020202020204" pitchFamily="34" charset="0"/>
              </a:rPr>
              <a:t>DIALOGUE COMPETITIF </a:t>
            </a:r>
            <a:endParaRPr kumimoji="0" lang="fr-FR" sz="2000" b="1" i="0" u="none" strike="noStrike" kern="1200" cap="none" spc="0" normalizeH="0" baseline="0" noProof="0" dirty="0">
              <a:ln>
                <a:noFill/>
              </a:ln>
              <a:solidFill>
                <a:srgbClr val="7030A0"/>
              </a:solidFill>
              <a:effectLst/>
              <a:uLnTx/>
              <a:uFillTx/>
              <a:latin typeface="Book Antiqua" panose="02040602050305030304" pitchFamily="18" charset="0"/>
              <a:ea typeface="MS PGothic"/>
              <a:cs typeface="Arial" panose="020B0604020202020204" pitchFamily="34" charset="0"/>
            </a:endParaRPr>
          </a:p>
        </p:txBody>
      </p:sp>
      <p:grpSp>
        <p:nvGrpSpPr>
          <p:cNvPr id="28" name="Group 27"/>
          <p:cNvGrpSpPr/>
          <p:nvPr/>
        </p:nvGrpSpPr>
        <p:grpSpPr>
          <a:xfrm>
            <a:off x="758535" y="1798316"/>
            <a:ext cx="826056" cy="826056"/>
            <a:chOff x="4797778" y="1162756"/>
            <a:chExt cx="699911" cy="699911"/>
          </a:xfrm>
        </p:grpSpPr>
        <p:sp>
          <p:nvSpPr>
            <p:cNvPr id="44" name="Oval 43"/>
            <p:cNvSpPr/>
            <p:nvPr/>
          </p:nvSpPr>
          <p:spPr>
            <a:xfrm>
              <a:off x="4797778" y="1162756"/>
              <a:ext cx="699911" cy="699911"/>
            </a:xfrm>
            <a:prstGeom prst="ellipse">
              <a:avLst/>
            </a:prstGeom>
            <a:solidFill>
              <a:schemeClr val="bg1">
                <a:lumMod val="85000"/>
              </a:schemeClr>
            </a:solidFill>
            <a:ln w="25400" cap="flat" cmpd="sng" algn="ctr">
              <a:noFill/>
              <a:prstDash val="solid"/>
            </a:ln>
            <a:effectLst/>
          </p:spPr>
          <p:txBody>
            <a:bodyPr rtlCol="0" anchor="ctr"/>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sp>
          <p:nvSpPr>
            <p:cNvPr id="45" name="Oval 44"/>
            <p:cNvSpPr/>
            <p:nvPr/>
          </p:nvSpPr>
          <p:spPr>
            <a:xfrm>
              <a:off x="4890911" y="1255889"/>
              <a:ext cx="513644" cy="513644"/>
            </a:xfrm>
            <a:prstGeom prst="ellipse">
              <a:avLst/>
            </a:prstGeom>
            <a:solidFill>
              <a:srgbClr val="7030A0"/>
            </a:solidFill>
            <a:ln w="25400" cap="flat" cmpd="sng" algn="ctr">
              <a:noFill/>
              <a:prstDash val="solid"/>
            </a:ln>
            <a:effectLst/>
          </p:spPr>
          <p:txBody>
            <a:bodyPr rtlCol="0" anchor="ctr"/>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grpSp>
      <p:sp>
        <p:nvSpPr>
          <p:cNvPr id="2" name="Rectangle 1"/>
          <p:cNvSpPr/>
          <p:nvPr/>
        </p:nvSpPr>
        <p:spPr>
          <a:xfrm>
            <a:off x="758538" y="2841822"/>
            <a:ext cx="2416628"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srgbClr val="002345"/>
                </a:solidFill>
                <a:effectLst/>
                <a:uLnTx/>
                <a:uFillTx/>
                <a:latin typeface="Arial"/>
                <a:ea typeface="MS PGothic"/>
                <a:cs typeface="+mn-cs"/>
              </a:rPr>
              <a:t>Marchés complexes, nécessitant une négociation sur plusieurs aspects du contrat: Contrats de concessions, PPP: métro, construction de centrales solaires ou de complexes industriels…. </a:t>
            </a:r>
          </a:p>
        </p:txBody>
      </p:sp>
      <p:sp>
        <p:nvSpPr>
          <p:cNvPr id="3" name="TextBox 2"/>
          <p:cNvSpPr txBox="1"/>
          <p:nvPr/>
        </p:nvSpPr>
        <p:spPr>
          <a:xfrm>
            <a:off x="4299477" y="1767832"/>
            <a:ext cx="748937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Arial"/>
                <a:ea typeface="MS PGothic"/>
                <a:cs typeface="+mn-cs"/>
              </a:rPr>
              <a:t>Processus d’évaluation à plusieurs étapes visant à obtenir l’offre/proposition la plus avantageuse après que des négociations en parallèle aient été conduites avec des soumissionnaires/proposants sur la base de d’offres provisoires</a:t>
            </a:r>
          </a:p>
        </p:txBody>
      </p:sp>
      <p:sp>
        <p:nvSpPr>
          <p:cNvPr id="11" name="TextBox 10"/>
          <p:cNvSpPr txBox="1"/>
          <p:nvPr/>
        </p:nvSpPr>
        <p:spPr>
          <a:xfrm>
            <a:off x="4299477" y="3128550"/>
            <a:ext cx="748937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Arial"/>
                <a:ea typeface="MS PGothic"/>
                <a:cs typeface="+mn-cs"/>
              </a:rPr>
              <a:t>Processus distinct du Processus en 2 étapes qui consiste dans des négociations techniques lors d’une première étape et le dépôt d’une offre financière et technique définitive lors d’une seconde étape.</a:t>
            </a:r>
          </a:p>
        </p:txBody>
      </p:sp>
    </p:spTree>
    <p:extLst>
      <p:ext uri="{BB962C8B-B14F-4D97-AF65-F5344CB8AC3E}">
        <p14:creationId xmlns:p14="http://schemas.microsoft.com/office/powerpoint/2010/main" val="1912663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26A322-05E6-11E5-AD5F-708485783359}"/>
              </a:ext>
            </a:extLst>
          </p:cNvPr>
          <p:cNvPicPr>
            <a:picLocks noChangeAspect="1"/>
          </p:cNvPicPr>
          <p:nvPr/>
        </p:nvPicPr>
        <p:blipFill>
          <a:blip r:embed="rId3"/>
          <a:stretch>
            <a:fillRect/>
          </a:stretch>
        </p:blipFill>
        <p:spPr>
          <a:xfrm>
            <a:off x="0" y="584774"/>
            <a:ext cx="4723191" cy="32122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0F0771F5-B650-D715-DE9D-106D57B66177}"/>
              </a:ext>
            </a:extLst>
          </p:cNvPr>
          <p:cNvPicPr>
            <a:picLocks noChangeAspect="1"/>
          </p:cNvPicPr>
          <p:nvPr/>
        </p:nvPicPr>
        <p:blipFill>
          <a:blip r:embed="rId4"/>
          <a:stretch>
            <a:fillRect/>
          </a:stretch>
        </p:blipFill>
        <p:spPr>
          <a:xfrm>
            <a:off x="4854526" y="1090862"/>
            <a:ext cx="5282583" cy="5767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7D6980A4-6DED-B063-7805-0A30FB8A1B40}"/>
              </a:ext>
            </a:extLst>
          </p:cNvPr>
          <p:cNvSpPr txBox="1"/>
          <p:nvPr/>
        </p:nvSpPr>
        <p:spPr>
          <a:xfrm>
            <a:off x="761999" y="0"/>
            <a:ext cx="4259179"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Dialogue competitive </a:t>
            </a:r>
          </a:p>
        </p:txBody>
      </p:sp>
    </p:spTree>
    <p:extLst>
      <p:ext uri="{BB962C8B-B14F-4D97-AF65-F5344CB8AC3E}">
        <p14:creationId xmlns:p14="http://schemas.microsoft.com/office/powerpoint/2010/main" val="2735591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280DAB-DB44-B51B-B2C3-C1624A8B9B40}"/>
              </a:ext>
            </a:extLst>
          </p:cNvPr>
          <p:cNvPicPr>
            <a:picLocks noChangeAspect="1"/>
          </p:cNvPicPr>
          <p:nvPr/>
        </p:nvPicPr>
        <p:blipFill>
          <a:blip r:embed="rId2"/>
          <a:stretch>
            <a:fillRect/>
          </a:stretch>
        </p:blipFill>
        <p:spPr>
          <a:xfrm>
            <a:off x="233265" y="2151756"/>
            <a:ext cx="6239746" cy="3077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2E13E646-D408-89A7-0CF7-78F4B5FDBF5A}"/>
              </a:ext>
            </a:extLst>
          </p:cNvPr>
          <p:cNvPicPr>
            <a:picLocks noChangeAspect="1"/>
          </p:cNvPicPr>
          <p:nvPr/>
        </p:nvPicPr>
        <p:blipFill>
          <a:blip r:embed="rId3"/>
          <a:stretch>
            <a:fillRect/>
          </a:stretch>
        </p:blipFill>
        <p:spPr>
          <a:xfrm>
            <a:off x="6794578" y="2077111"/>
            <a:ext cx="4801169" cy="42677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B3EAD6DA-E597-DA08-C9E0-CF9EFC24E03B}"/>
              </a:ext>
            </a:extLst>
          </p:cNvPr>
          <p:cNvSpPr txBox="1"/>
          <p:nvPr/>
        </p:nvSpPr>
        <p:spPr>
          <a:xfrm>
            <a:off x="989045" y="513184"/>
            <a:ext cx="4982547" cy="954107"/>
          </a:xfrm>
          <a:prstGeom prst="rect">
            <a:avLst/>
          </a:prstGeom>
          <a:noFill/>
        </p:spPr>
        <p:txBody>
          <a:bodyPr wrap="square" rtlCol="0">
            <a:spAutoFit/>
          </a:bodyPr>
          <a:lstStyle/>
          <a:p>
            <a:r>
              <a:rPr lang="en-US" sz="2800" b="1" i="1" dirty="0">
                <a:solidFill>
                  <a:schemeClr val="bg1"/>
                </a:solidFill>
              </a:rPr>
              <a:t>Dialogue competitive (suite) </a:t>
            </a:r>
          </a:p>
          <a:p>
            <a:r>
              <a:rPr lang="en-US" sz="2800" b="1" i="1" dirty="0">
                <a:solidFill>
                  <a:schemeClr val="bg1"/>
                </a:solidFill>
              </a:rPr>
              <a:t>Equipe d ’experts et durée  </a:t>
            </a:r>
          </a:p>
        </p:txBody>
      </p:sp>
    </p:spTree>
    <p:extLst>
      <p:ext uri="{BB962C8B-B14F-4D97-AF65-F5344CB8AC3E}">
        <p14:creationId xmlns:p14="http://schemas.microsoft.com/office/powerpoint/2010/main" val="3311914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A29671-56AE-4FCE-A387-1F9A11EBF766}" type="slidenum">
              <a:rPr kumimoji="0" lang="en-US" sz="1800" b="0" i="0" u="none" strike="noStrike" kern="1200" cap="none" spc="0" normalizeH="0" baseline="0" noProof="0" smtClean="0">
                <a:ln>
                  <a:noFill/>
                </a:ln>
                <a:solidFill>
                  <a:srgbClr val="002345"/>
                </a:solidFill>
                <a:effectLst/>
                <a:uLnTx/>
                <a:uFillTx/>
                <a:latin typeface="Arial"/>
                <a:ea typeface="MS PGothic"/>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srgbClr val="002345"/>
              </a:solidFill>
              <a:effectLst/>
              <a:uLnTx/>
              <a:uFillTx/>
              <a:latin typeface="Arial"/>
              <a:ea typeface="MS PGothic"/>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3931983842"/>
              </p:ext>
            </p:extLst>
          </p:nvPr>
        </p:nvGraphicFramePr>
        <p:xfrm>
          <a:off x="2379671" y="1697116"/>
          <a:ext cx="8496874" cy="4735769"/>
        </p:xfrm>
        <a:graphic>
          <a:graphicData uri="http://schemas.openxmlformats.org/drawingml/2006/table">
            <a:tbl>
              <a:tblPr firstRow="1" bandRow="1">
                <a:tableStyleId>{5C22544A-7EE6-4342-B048-85BDC9FD1C3A}</a:tableStyleId>
              </a:tblPr>
              <a:tblGrid>
                <a:gridCol w="2799238">
                  <a:extLst>
                    <a:ext uri="{9D8B030D-6E8A-4147-A177-3AD203B41FA5}">
                      <a16:colId xmlns:a16="http://schemas.microsoft.com/office/drawing/2014/main" val="2959302297"/>
                    </a:ext>
                  </a:extLst>
                </a:gridCol>
                <a:gridCol w="949606">
                  <a:extLst>
                    <a:ext uri="{9D8B030D-6E8A-4147-A177-3AD203B41FA5}">
                      <a16:colId xmlns:a16="http://schemas.microsoft.com/office/drawing/2014/main" val="1146964576"/>
                    </a:ext>
                  </a:extLst>
                </a:gridCol>
                <a:gridCol w="949606">
                  <a:extLst>
                    <a:ext uri="{9D8B030D-6E8A-4147-A177-3AD203B41FA5}">
                      <a16:colId xmlns:a16="http://schemas.microsoft.com/office/drawing/2014/main" val="3927627414"/>
                    </a:ext>
                  </a:extLst>
                </a:gridCol>
                <a:gridCol w="949606">
                  <a:extLst>
                    <a:ext uri="{9D8B030D-6E8A-4147-A177-3AD203B41FA5}">
                      <a16:colId xmlns:a16="http://schemas.microsoft.com/office/drawing/2014/main" val="4143083483"/>
                    </a:ext>
                  </a:extLst>
                </a:gridCol>
                <a:gridCol w="949606">
                  <a:extLst>
                    <a:ext uri="{9D8B030D-6E8A-4147-A177-3AD203B41FA5}">
                      <a16:colId xmlns:a16="http://schemas.microsoft.com/office/drawing/2014/main" val="3422268293"/>
                    </a:ext>
                  </a:extLst>
                </a:gridCol>
                <a:gridCol w="949606">
                  <a:extLst>
                    <a:ext uri="{9D8B030D-6E8A-4147-A177-3AD203B41FA5}">
                      <a16:colId xmlns:a16="http://schemas.microsoft.com/office/drawing/2014/main" val="1221925190"/>
                    </a:ext>
                  </a:extLst>
                </a:gridCol>
                <a:gridCol w="949606">
                  <a:extLst>
                    <a:ext uri="{9D8B030D-6E8A-4147-A177-3AD203B41FA5}">
                      <a16:colId xmlns:a16="http://schemas.microsoft.com/office/drawing/2014/main" val="2377428246"/>
                    </a:ext>
                  </a:extLst>
                </a:gridCol>
              </a:tblGrid>
              <a:tr h="400431">
                <a:tc>
                  <a:txBody>
                    <a:bodyPr/>
                    <a:lstStyle/>
                    <a:p>
                      <a:pPr algn="ctr"/>
                      <a:r>
                        <a:rPr lang="fr-FR" sz="1900" noProof="0" dirty="0"/>
                        <a:t>Critères</a:t>
                      </a:r>
                    </a:p>
                  </a:txBody>
                  <a:tcPr/>
                </a:tc>
                <a:tc gridSpan="2">
                  <a:txBody>
                    <a:bodyPr/>
                    <a:lstStyle/>
                    <a:p>
                      <a:pPr algn="ctr"/>
                      <a:r>
                        <a:rPr lang="en-GB" sz="1900" dirty="0"/>
                        <a:t>Proposition</a:t>
                      </a:r>
                      <a:r>
                        <a:rPr lang="en-GB" sz="1900" baseline="0" dirty="0"/>
                        <a:t> </a:t>
                      </a:r>
                      <a:r>
                        <a:rPr lang="en-GB" sz="1900" dirty="0"/>
                        <a:t>A</a:t>
                      </a:r>
                    </a:p>
                  </a:txBody>
                  <a:tcPr/>
                </a:tc>
                <a:tc hMerge="1">
                  <a:txBody>
                    <a:bodyPr/>
                    <a:lstStyle/>
                    <a:p>
                      <a:endParaRPr lang="en-GB" dirty="0"/>
                    </a:p>
                  </a:txBody>
                  <a:tcPr/>
                </a:tc>
                <a:tc gridSpan="2">
                  <a:txBody>
                    <a:bodyPr/>
                    <a:lstStyle/>
                    <a:p>
                      <a:pPr algn="ctr"/>
                      <a:r>
                        <a:rPr lang="en-GB" sz="1900" dirty="0"/>
                        <a:t>Proposition B</a:t>
                      </a:r>
                    </a:p>
                  </a:txBody>
                  <a:tcPr/>
                </a:tc>
                <a:tc hMerge="1">
                  <a:txBody>
                    <a:bodyPr/>
                    <a:lstStyle/>
                    <a:p>
                      <a:endParaRPr lang="en-GB" dirty="0"/>
                    </a:p>
                  </a:txBody>
                  <a:tcPr/>
                </a:tc>
                <a:tc gridSpan="2">
                  <a:txBody>
                    <a:bodyPr/>
                    <a:lstStyle/>
                    <a:p>
                      <a:pPr algn="ctr"/>
                      <a:r>
                        <a:rPr lang="en-GB" sz="1900" dirty="0"/>
                        <a:t>Proposition C</a:t>
                      </a:r>
                    </a:p>
                  </a:txBody>
                  <a:tcPr/>
                </a:tc>
                <a:tc hMerge="1">
                  <a:txBody>
                    <a:bodyPr/>
                    <a:lstStyle/>
                    <a:p>
                      <a:endParaRPr lang="en-GB" dirty="0"/>
                    </a:p>
                  </a:txBody>
                  <a:tcPr/>
                </a:tc>
                <a:extLst>
                  <a:ext uri="{0D108BD9-81ED-4DB2-BD59-A6C34878D82A}">
                    <a16:rowId xmlns:a16="http://schemas.microsoft.com/office/drawing/2014/main" val="3412069344"/>
                  </a:ext>
                </a:extLst>
              </a:tr>
              <a:tr h="608656">
                <a:tc>
                  <a:txBody>
                    <a:bodyPr/>
                    <a:lstStyle/>
                    <a:p>
                      <a:r>
                        <a:rPr lang="fr-FR" sz="1600" b="1" noProof="0" dirty="0">
                          <a:solidFill>
                            <a:schemeClr val="bg1"/>
                          </a:solidFill>
                        </a:rPr>
                        <a:t>Critère 1 – Méthodologie</a:t>
                      </a:r>
                    </a:p>
                    <a:p>
                      <a:r>
                        <a:rPr lang="fr-FR" sz="1600" b="1" noProof="0" dirty="0">
                          <a:solidFill>
                            <a:schemeClr val="bg1"/>
                          </a:solidFill>
                        </a:rPr>
                        <a:t>Poids – 30%</a:t>
                      </a:r>
                    </a:p>
                  </a:txBody>
                  <a:tcPr>
                    <a:solidFill>
                      <a:schemeClr val="accent1"/>
                    </a:solidFill>
                  </a:tcPr>
                </a:tc>
                <a:tc>
                  <a:txBody>
                    <a:bodyPr/>
                    <a:lstStyle/>
                    <a:p>
                      <a:pPr algn="ctr"/>
                      <a:endParaRPr lang="en-GB" sz="1600" dirty="0"/>
                    </a:p>
                  </a:txBody>
                  <a:tcPr/>
                </a:tc>
                <a:tc>
                  <a:txBody>
                    <a:bodyPr/>
                    <a:lstStyle/>
                    <a:p>
                      <a:pPr algn="ctr"/>
                      <a:r>
                        <a:rPr lang="en-GB" sz="1600" b="1" dirty="0"/>
                        <a:t>25.5</a:t>
                      </a:r>
                    </a:p>
                  </a:txBody>
                  <a:tcPr/>
                </a:tc>
                <a:tc>
                  <a:txBody>
                    <a:bodyPr/>
                    <a:lstStyle/>
                    <a:p>
                      <a:pPr algn="ctr"/>
                      <a:endParaRPr lang="en-GB" sz="1600" b="1" dirty="0"/>
                    </a:p>
                  </a:txBody>
                  <a:tcPr/>
                </a:tc>
                <a:tc>
                  <a:txBody>
                    <a:bodyPr/>
                    <a:lstStyle/>
                    <a:p>
                      <a:pPr algn="ctr"/>
                      <a:r>
                        <a:rPr lang="en-GB" sz="1600" b="1" dirty="0"/>
                        <a:t>21</a:t>
                      </a:r>
                    </a:p>
                  </a:txBody>
                  <a:tcPr/>
                </a:tc>
                <a:tc>
                  <a:txBody>
                    <a:bodyPr/>
                    <a:lstStyle/>
                    <a:p>
                      <a:pPr algn="ctr"/>
                      <a:endParaRPr lang="en-GB" sz="1600" b="1" dirty="0"/>
                    </a:p>
                  </a:txBody>
                  <a:tcPr/>
                </a:tc>
                <a:tc>
                  <a:txBody>
                    <a:bodyPr/>
                    <a:lstStyle/>
                    <a:p>
                      <a:pPr algn="ctr"/>
                      <a:r>
                        <a:rPr lang="en-GB" sz="1600" b="1" dirty="0"/>
                        <a:t>22.5</a:t>
                      </a:r>
                    </a:p>
                  </a:txBody>
                  <a:tcPr/>
                </a:tc>
                <a:extLst>
                  <a:ext uri="{0D108BD9-81ED-4DB2-BD59-A6C34878D82A}">
                    <a16:rowId xmlns:a16="http://schemas.microsoft.com/office/drawing/2014/main" val="2105655184"/>
                  </a:ext>
                </a:extLst>
              </a:tr>
              <a:tr h="608656">
                <a:tc>
                  <a:txBody>
                    <a:bodyPr/>
                    <a:lstStyle/>
                    <a:p>
                      <a:pPr lvl="1"/>
                      <a:r>
                        <a:rPr lang="fr-FR" sz="1600" noProof="0" dirty="0">
                          <a:solidFill>
                            <a:schemeClr val="bg1"/>
                          </a:solidFill>
                        </a:rPr>
                        <a:t>Sous-critère (a)</a:t>
                      </a:r>
                    </a:p>
                    <a:p>
                      <a:pPr lvl="1"/>
                      <a:r>
                        <a:rPr lang="fr-FR" sz="1600" noProof="0" dirty="0">
                          <a:solidFill>
                            <a:schemeClr val="bg1"/>
                          </a:solidFill>
                        </a:rPr>
                        <a:t>Poids – 15%</a:t>
                      </a:r>
                    </a:p>
                  </a:txBody>
                  <a:tcPr>
                    <a:solidFill>
                      <a:schemeClr val="accent1"/>
                    </a:solidFill>
                  </a:tcPr>
                </a:tc>
                <a:tc>
                  <a:txBody>
                    <a:bodyPr/>
                    <a:lstStyle/>
                    <a:p>
                      <a:pPr algn="ctr"/>
                      <a:r>
                        <a:rPr lang="en-GB" sz="1600" dirty="0"/>
                        <a:t>90</a:t>
                      </a:r>
                    </a:p>
                  </a:txBody>
                  <a:tcPr/>
                </a:tc>
                <a:tc>
                  <a:txBody>
                    <a:bodyPr/>
                    <a:lstStyle/>
                    <a:p>
                      <a:pPr algn="ctr"/>
                      <a:r>
                        <a:rPr lang="en-GB" sz="1400" dirty="0"/>
                        <a:t>13.5</a:t>
                      </a:r>
                    </a:p>
                  </a:txBody>
                  <a:tcPr/>
                </a:tc>
                <a:tc>
                  <a:txBody>
                    <a:bodyPr/>
                    <a:lstStyle/>
                    <a:p>
                      <a:pPr algn="ctr"/>
                      <a:r>
                        <a:rPr lang="en-GB" sz="1400" dirty="0"/>
                        <a:t>70</a:t>
                      </a:r>
                    </a:p>
                  </a:txBody>
                  <a:tcPr/>
                </a:tc>
                <a:tc>
                  <a:txBody>
                    <a:bodyPr/>
                    <a:lstStyle/>
                    <a:p>
                      <a:pPr algn="ctr"/>
                      <a:r>
                        <a:rPr lang="en-GB" sz="1400" dirty="0"/>
                        <a:t>10.5</a:t>
                      </a:r>
                    </a:p>
                  </a:txBody>
                  <a:tcPr/>
                </a:tc>
                <a:tc>
                  <a:txBody>
                    <a:bodyPr/>
                    <a:lstStyle/>
                    <a:p>
                      <a:pPr algn="ctr"/>
                      <a:r>
                        <a:rPr lang="en-GB" sz="1400" dirty="0"/>
                        <a:t>80</a:t>
                      </a:r>
                    </a:p>
                  </a:txBody>
                  <a:tcPr/>
                </a:tc>
                <a:tc>
                  <a:txBody>
                    <a:bodyPr/>
                    <a:lstStyle/>
                    <a:p>
                      <a:pPr algn="ctr"/>
                      <a:r>
                        <a:rPr lang="en-GB" sz="1400" dirty="0"/>
                        <a:t>12</a:t>
                      </a:r>
                    </a:p>
                  </a:txBody>
                  <a:tcPr/>
                </a:tc>
                <a:extLst>
                  <a:ext uri="{0D108BD9-81ED-4DB2-BD59-A6C34878D82A}">
                    <a16:rowId xmlns:a16="http://schemas.microsoft.com/office/drawing/2014/main" val="711967178"/>
                  </a:ext>
                </a:extLst>
              </a:tr>
              <a:tr h="608656">
                <a:tc>
                  <a:txBody>
                    <a:bodyPr/>
                    <a:lstStyle/>
                    <a:p>
                      <a:pPr lvl="1"/>
                      <a:r>
                        <a:rPr lang="fr-FR" sz="1600" noProof="0" dirty="0">
                          <a:solidFill>
                            <a:schemeClr val="bg1"/>
                          </a:solidFill>
                        </a:rPr>
                        <a:t>Sous-critère (b)</a:t>
                      </a:r>
                    </a:p>
                    <a:p>
                      <a:pPr lvl="1"/>
                      <a:r>
                        <a:rPr lang="fr-FR" sz="1600" noProof="0" dirty="0">
                          <a:solidFill>
                            <a:schemeClr val="bg1"/>
                          </a:solidFill>
                        </a:rPr>
                        <a:t>Poids – 15%</a:t>
                      </a:r>
                    </a:p>
                  </a:txBody>
                  <a:tcPr>
                    <a:solidFill>
                      <a:schemeClr val="accent1"/>
                    </a:solidFill>
                  </a:tcPr>
                </a:tc>
                <a:tc>
                  <a:txBody>
                    <a:bodyPr/>
                    <a:lstStyle/>
                    <a:p>
                      <a:pPr algn="ctr"/>
                      <a:r>
                        <a:rPr lang="en-GB" sz="1600" dirty="0"/>
                        <a:t>80</a:t>
                      </a:r>
                    </a:p>
                  </a:txBody>
                  <a:tcPr/>
                </a:tc>
                <a:tc>
                  <a:txBody>
                    <a:bodyPr/>
                    <a:lstStyle/>
                    <a:p>
                      <a:pPr algn="ctr"/>
                      <a:r>
                        <a:rPr lang="en-GB" sz="1400" dirty="0"/>
                        <a:t>12</a:t>
                      </a:r>
                    </a:p>
                  </a:txBody>
                  <a:tcPr/>
                </a:tc>
                <a:tc>
                  <a:txBody>
                    <a:bodyPr/>
                    <a:lstStyle/>
                    <a:p>
                      <a:pPr algn="ctr"/>
                      <a:r>
                        <a:rPr lang="en-GB" sz="1400" dirty="0"/>
                        <a:t>70</a:t>
                      </a:r>
                    </a:p>
                  </a:txBody>
                  <a:tcPr/>
                </a:tc>
                <a:tc>
                  <a:txBody>
                    <a:bodyPr/>
                    <a:lstStyle/>
                    <a:p>
                      <a:pPr algn="ctr"/>
                      <a:r>
                        <a:rPr lang="en-GB" sz="1400" dirty="0"/>
                        <a:t>10.5</a:t>
                      </a:r>
                    </a:p>
                  </a:txBody>
                  <a:tcPr/>
                </a:tc>
                <a:tc>
                  <a:txBody>
                    <a:bodyPr/>
                    <a:lstStyle/>
                    <a:p>
                      <a:pPr algn="ctr"/>
                      <a:r>
                        <a:rPr lang="en-GB" sz="1400" dirty="0"/>
                        <a:t>70</a:t>
                      </a:r>
                    </a:p>
                  </a:txBody>
                  <a:tcPr/>
                </a:tc>
                <a:tc>
                  <a:txBody>
                    <a:bodyPr/>
                    <a:lstStyle/>
                    <a:p>
                      <a:pPr algn="ctr"/>
                      <a:r>
                        <a:rPr lang="en-GB" sz="1400" dirty="0"/>
                        <a:t>10.5</a:t>
                      </a:r>
                    </a:p>
                  </a:txBody>
                  <a:tcPr/>
                </a:tc>
                <a:extLst>
                  <a:ext uri="{0D108BD9-81ED-4DB2-BD59-A6C34878D82A}">
                    <a16:rowId xmlns:a16="http://schemas.microsoft.com/office/drawing/2014/main" val="1661934827"/>
                  </a:ext>
                </a:extLst>
              </a:tr>
              <a:tr h="864932">
                <a:tc>
                  <a:txBody>
                    <a:bodyPr/>
                    <a:lstStyle/>
                    <a:p>
                      <a:r>
                        <a:rPr lang="fr-FR" sz="1600" b="1" noProof="0" dirty="0">
                          <a:solidFill>
                            <a:schemeClr val="bg1"/>
                          </a:solidFill>
                        </a:rPr>
                        <a:t>Critère 2 – Gestion et Solution Technique</a:t>
                      </a:r>
                    </a:p>
                    <a:p>
                      <a:r>
                        <a:rPr lang="fr-FR" sz="1600" b="1" noProof="0" dirty="0">
                          <a:solidFill>
                            <a:schemeClr val="bg1"/>
                          </a:solidFill>
                        </a:rPr>
                        <a:t>Poids – 30%</a:t>
                      </a:r>
                    </a:p>
                  </a:txBody>
                  <a:tcPr>
                    <a:solidFill>
                      <a:schemeClr val="accent1"/>
                    </a:solidFill>
                  </a:tcPr>
                </a:tc>
                <a:tc>
                  <a:txBody>
                    <a:bodyPr/>
                    <a:lstStyle/>
                    <a:p>
                      <a:pPr algn="ctr"/>
                      <a:r>
                        <a:rPr lang="en-GB" sz="1600" dirty="0"/>
                        <a:t>90</a:t>
                      </a:r>
                    </a:p>
                  </a:txBody>
                  <a:tcPr/>
                </a:tc>
                <a:tc>
                  <a:txBody>
                    <a:bodyPr/>
                    <a:lstStyle/>
                    <a:p>
                      <a:pPr algn="ctr"/>
                      <a:r>
                        <a:rPr lang="en-GB" sz="1600" b="1" dirty="0"/>
                        <a:t>27</a:t>
                      </a:r>
                    </a:p>
                  </a:txBody>
                  <a:tcPr/>
                </a:tc>
                <a:tc>
                  <a:txBody>
                    <a:bodyPr/>
                    <a:lstStyle/>
                    <a:p>
                      <a:pPr algn="ctr"/>
                      <a:r>
                        <a:rPr lang="en-GB" sz="1600" b="1" dirty="0"/>
                        <a:t>70</a:t>
                      </a:r>
                    </a:p>
                  </a:txBody>
                  <a:tcPr/>
                </a:tc>
                <a:tc>
                  <a:txBody>
                    <a:bodyPr/>
                    <a:lstStyle/>
                    <a:p>
                      <a:pPr algn="ctr"/>
                      <a:r>
                        <a:rPr lang="en-GB" sz="1600" b="1" dirty="0"/>
                        <a:t>21</a:t>
                      </a:r>
                    </a:p>
                  </a:txBody>
                  <a:tcPr/>
                </a:tc>
                <a:tc>
                  <a:txBody>
                    <a:bodyPr/>
                    <a:lstStyle/>
                    <a:p>
                      <a:pPr algn="ctr"/>
                      <a:r>
                        <a:rPr lang="en-GB" sz="1600" b="1" dirty="0"/>
                        <a:t>80</a:t>
                      </a:r>
                    </a:p>
                  </a:txBody>
                  <a:tcPr/>
                </a:tc>
                <a:tc>
                  <a:txBody>
                    <a:bodyPr/>
                    <a:lstStyle/>
                    <a:p>
                      <a:pPr algn="ctr"/>
                      <a:r>
                        <a:rPr lang="en-GB" sz="1600" b="1" dirty="0"/>
                        <a:t>24</a:t>
                      </a:r>
                    </a:p>
                  </a:txBody>
                  <a:tcPr/>
                </a:tc>
                <a:extLst>
                  <a:ext uri="{0D108BD9-81ED-4DB2-BD59-A6C34878D82A}">
                    <a16:rowId xmlns:a16="http://schemas.microsoft.com/office/drawing/2014/main" val="1429014276"/>
                  </a:ext>
                </a:extLst>
              </a:tr>
              <a:tr h="864932">
                <a:tc>
                  <a:txBody>
                    <a:bodyPr/>
                    <a:lstStyle/>
                    <a:p>
                      <a:r>
                        <a:rPr lang="fr-FR" sz="1600" b="1" noProof="0" dirty="0">
                          <a:solidFill>
                            <a:schemeClr val="bg1"/>
                          </a:solidFill>
                        </a:rPr>
                        <a:t>Critère 3 – Planning</a:t>
                      </a:r>
                      <a:r>
                        <a:rPr lang="fr-FR" sz="1600" b="1" baseline="0" noProof="0" dirty="0">
                          <a:solidFill>
                            <a:schemeClr val="bg1"/>
                          </a:solidFill>
                        </a:rPr>
                        <a:t> de réalisation</a:t>
                      </a:r>
                      <a:r>
                        <a:rPr lang="fr-FR" sz="1600" b="1" noProof="0" dirty="0">
                          <a:solidFill>
                            <a:schemeClr val="bg1"/>
                          </a:solidFill>
                        </a:rPr>
                        <a:t> </a:t>
                      </a:r>
                    </a:p>
                    <a:p>
                      <a:r>
                        <a:rPr lang="fr-FR" sz="1600" b="1" noProof="0" dirty="0">
                          <a:solidFill>
                            <a:schemeClr val="bg1"/>
                          </a:solidFill>
                        </a:rPr>
                        <a:t>Poids - 40%</a:t>
                      </a:r>
                    </a:p>
                  </a:txBody>
                  <a:tcPr>
                    <a:solidFill>
                      <a:schemeClr val="accent1"/>
                    </a:solidFill>
                  </a:tcPr>
                </a:tc>
                <a:tc>
                  <a:txBody>
                    <a:bodyPr/>
                    <a:lstStyle/>
                    <a:p>
                      <a:pPr algn="ctr"/>
                      <a:r>
                        <a:rPr lang="en-GB" sz="1600" dirty="0"/>
                        <a:t>80</a:t>
                      </a:r>
                    </a:p>
                  </a:txBody>
                  <a:tcPr/>
                </a:tc>
                <a:tc>
                  <a:txBody>
                    <a:bodyPr/>
                    <a:lstStyle/>
                    <a:p>
                      <a:pPr algn="ctr"/>
                      <a:r>
                        <a:rPr lang="en-GB" sz="1600" b="1" dirty="0"/>
                        <a:t>32</a:t>
                      </a:r>
                    </a:p>
                  </a:txBody>
                  <a:tcPr/>
                </a:tc>
                <a:tc>
                  <a:txBody>
                    <a:bodyPr/>
                    <a:lstStyle/>
                    <a:p>
                      <a:pPr algn="ctr"/>
                      <a:r>
                        <a:rPr lang="en-GB" sz="1600" b="1" dirty="0"/>
                        <a:t>70</a:t>
                      </a:r>
                    </a:p>
                  </a:txBody>
                  <a:tcPr/>
                </a:tc>
                <a:tc>
                  <a:txBody>
                    <a:bodyPr/>
                    <a:lstStyle/>
                    <a:p>
                      <a:pPr algn="ctr"/>
                      <a:r>
                        <a:rPr lang="en-GB" sz="1600" b="1" dirty="0"/>
                        <a:t>28</a:t>
                      </a:r>
                    </a:p>
                  </a:txBody>
                  <a:tcPr/>
                </a:tc>
                <a:tc>
                  <a:txBody>
                    <a:bodyPr/>
                    <a:lstStyle/>
                    <a:p>
                      <a:pPr algn="ctr"/>
                      <a:r>
                        <a:rPr lang="en-GB" sz="1600" b="1" dirty="0"/>
                        <a:t>70</a:t>
                      </a:r>
                    </a:p>
                  </a:txBody>
                  <a:tcPr/>
                </a:tc>
                <a:tc>
                  <a:txBody>
                    <a:bodyPr/>
                    <a:lstStyle/>
                    <a:p>
                      <a:pPr algn="ctr"/>
                      <a:r>
                        <a:rPr lang="en-GB" sz="1600" b="1" dirty="0"/>
                        <a:t>28</a:t>
                      </a:r>
                    </a:p>
                  </a:txBody>
                  <a:tcPr/>
                </a:tc>
                <a:extLst>
                  <a:ext uri="{0D108BD9-81ED-4DB2-BD59-A6C34878D82A}">
                    <a16:rowId xmlns:a16="http://schemas.microsoft.com/office/drawing/2014/main" val="1738117972"/>
                  </a:ext>
                </a:extLst>
              </a:tr>
              <a:tr h="389753">
                <a:tc>
                  <a:txBody>
                    <a:bodyPr/>
                    <a:lstStyle/>
                    <a:p>
                      <a:r>
                        <a:rPr lang="fr-FR" sz="1600" noProof="0" dirty="0">
                          <a:solidFill>
                            <a:srgbClr val="FF6600"/>
                          </a:solidFill>
                        </a:rPr>
                        <a:t>Pondération Critère</a:t>
                      </a:r>
                      <a:r>
                        <a:rPr lang="fr-FR" sz="1600" baseline="0" noProof="0" dirty="0">
                          <a:solidFill>
                            <a:srgbClr val="FF6600"/>
                          </a:solidFill>
                        </a:rPr>
                        <a:t> / 100</a:t>
                      </a:r>
                      <a:endParaRPr lang="fr-FR" sz="1600" noProof="0" dirty="0">
                        <a:solidFill>
                          <a:srgbClr val="FF6600"/>
                        </a:solidFill>
                      </a:endParaRPr>
                    </a:p>
                  </a:txBody>
                  <a:tcPr>
                    <a:solidFill>
                      <a:schemeClr val="accent1"/>
                    </a:solidFill>
                  </a:tcPr>
                </a:tc>
                <a:tc>
                  <a:txBody>
                    <a:bodyPr/>
                    <a:lstStyle/>
                    <a:p>
                      <a:pPr algn="ctr"/>
                      <a:endParaRPr lang="en-GB" sz="1600">
                        <a:solidFill>
                          <a:srgbClr val="C00000"/>
                        </a:solidFill>
                      </a:endParaRPr>
                    </a:p>
                  </a:txBody>
                  <a:tcPr/>
                </a:tc>
                <a:tc>
                  <a:txBody>
                    <a:bodyPr/>
                    <a:lstStyle/>
                    <a:p>
                      <a:pPr algn="ctr"/>
                      <a:r>
                        <a:rPr lang="en-GB" sz="1600" dirty="0">
                          <a:solidFill>
                            <a:srgbClr val="C00000"/>
                          </a:solidFill>
                        </a:rPr>
                        <a:t>84.5</a:t>
                      </a:r>
                    </a:p>
                  </a:txBody>
                  <a:tcPr/>
                </a:tc>
                <a:tc>
                  <a:txBody>
                    <a:bodyPr/>
                    <a:lstStyle/>
                    <a:p>
                      <a:pPr algn="ctr"/>
                      <a:endParaRPr lang="en-GB" sz="1600">
                        <a:solidFill>
                          <a:srgbClr val="C00000"/>
                        </a:solidFill>
                      </a:endParaRPr>
                    </a:p>
                  </a:txBody>
                  <a:tcPr/>
                </a:tc>
                <a:tc>
                  <a:txBody>
                    <a:bodyPr/>
                    <a:lstStyle/>
                    <a:p>
                      <a:pPr algn="ctr"/>
                      <a:r>
                        <a:rPr lang="en-GB" sz="1600" dirty="0">
                          <a:solidFill>
                            <a:srgbClr val="C00000"/>
                          </a:solidFill>
                        </a:rPr>
                        <a:t>70.0</a:t>
                      </a:r>
                    </a:p>
                  </a:txBody>
                  <a:tcPr/>
                </a:tc>
                <a:tc>
                  <a:txBody>
                    <a:bodyPr/>
                    <a:lstStyle/>
                    <a:p>
                      <a:pPr algn="ctr"/>
                      <a:endParaRPr lang="en-GB" sz="1600" dirty="0">
                        <a:solidFill>
                          <a:srgbClr val="C00000"/>
                        </a:solidFill>
                      </a:endParaRPr>
                    </a:p>
                  </a:txBody>
                  <a:tcPr/>
                </a:tc>
                <a:tc>
                  <a:txBody>
                    <a:bodyPr/>
                    <a:lstStyle/>
                    <a:p>
                      <a:pPr algn="ctr"/>
                      <a:r>
                        <a:rPr lang="en-GB" sz="1600" dirty="0">
                          <a:solidFill>
                            <a:srgbClr val="C00000"/>
                          </a:solidFill>
                        </a:rPr>
                        <a:t>74.5</a:t>
                      </a:r>
                    </a:p>
                  </a:txBody>
                  <a:tcPr/>
                </a:tc>
                <a:extLst>
                  <a:ext uri="{0D108BD9-81ED-4DB2-BD59-A6C34878D82A}">
                    <a16:rowId xmlns:a16="http://schemas.microsoft.com/office/drawing/2014/main" val="3177236064"/>
                  </a:ext>
                </a:extLst>
              </a:tr>
              <a:tr h="389753">
                <a:tc>
                  <a:txBody>
                    <a:bodyPr/>
                    <a:lstStyle/>
                    <a:p>
                      <a:r>
                        <a:rPr lang="fr-FR" sz="1600" noProof="0" dirty="0">
                          <a:solidFill>
                            <a:srgbClr val="FF6600"/>
                          </a:solidFill>
                        </a:rPr>
                        <a:t>Score pondération</a:t>
                      </a:r>
                      <a:r>
                        <a:rPr lang="fr-FR" sz="1600" baseline="0" noProof="0" dirty="0">
                          <a:solidFill>
                            <a:srgbClr val="FF6600"/>
                          </a:solidFill>
                        </a:rPr>
                        <a:t> </a:t>
                      </a:r>
                      <a:r>
                        <a:rPr lang="fr-FR" sz="1600" noProof="0" dirty="0">
                          <a:solidFill>
                            <a:srgbClr val="FF6600"/>
                          </a:solidFill>
                        </a:rPr>
                        <a:t>(50%)</a:t>
                      </a:r>
                    </a:p>
                  </a:txBody>
                  <a:tcPr>
                    <a:solidFill>
                      <a:schemeClr val="accent1"/>
                    </a:solidFill>
                  </a:tcPr>
                </a:tc>
                <a:tc>
                  <a:txBody>
                    <a:bodyPr/>
                    <a:lstStyle/>
                    <a:p>
                      <a:pPr algn="ctr"/>
                      <a:endParaRPr lang="en-GB" sz="1600" dirty="0">
                        <a:solidFill>
                          <a:srgbClr val="C00000"/>
                        </a:solidFill>
                      </a:endParaRPr>
                    </a:p>
                  </a:txBody>
                  <a:tcPr/>
                </a:tc>
                <a:tc>
                  <a:txBody>
                    <a:bodyPr/>
                    <a:lstStyle/>
                    <a:p>
                      <a:pPr algn="ctr"/>
                      <a:r>
                        <a:rPr lang="en-GB" sz="1600" dirty="0">
                          <a:solidFill>
                            <a:srgbClr val="C00000"/>
                          </a:solidFill>
                        </a:rPr>
                        <a:t>42.3</a:t>
                      </a:r>
                    </a:p>
                  </a:txBody>
                  <a:tcPr/>
                </a:tc>
                <a:tc>
                  <a:txBody>
                    <a:bodyPr/>
                    <a:lstStyle/>
                    <a:p>
                      <a:pPr algn="ctr"/>
                      <a:endParaRPr lang="en-GB" sz="1600" dirty="0">
                        <a:solidFill>
                          <a:srgbClr val="C00000"/>
                        </a:solidFill>
                      </a:endParaRPr>
                    </a:p>
                  </a:txBody>
                  <a:tcPr/>
                </a:tc>
                <a:tc>
                  <a:txBody>
                    <a:bodyPr/>
                    <a:lstStyle/>
                    <a:p>
                      <a:pPr algn="ctr"/>
                      <a:r>
                        <a:rPr lang="en-GB" sz="1600" dirty="0">
                          <a:solidFill>
                            <a:srgbClr val="C00000"/>
                          </a:solidFill>
                        </a:rPr>
                        <a:t>35.0</a:t>
                      </a:r>
                    </a:p>
                  </a:txBody>
                  <a:tcPr/>
                </a:tc>
                <a:tc>
                  <a:txBody>
                    <a:bodyPr/>
                    <a:lstStyle/>
                    <a:p>
                      <a:pPr algn="ctr"/>
                      <a:endParaRPr lang="en-GB" sz="1600" dirty="0">
                        <a:solidFill>
                          <a:srgbClr val="C00000"/>
                        </a:solidFill>
                      </a:endParaRPr>
                    </a:p>
                  </a:txBody>
                  <a:tcPr/>
                </a:tc>
                <a:tc>
                  <a:txBody>
                    <a:bodyPr/>
                    <a:lstStyle/>
                    <a:p>
                      <a:pPr algn="ctr"/>
                      <a:r>
                        <a:rPr lang="en-GB" sz="1600" dirty="0">
                          <a:solidFill>
                            <a:srgbClr val="C00000"/>
                          </a:solidFill>
                        </a:rPr>
                        <a:t>37.3</a:t>
                      </a:r>
                    </a:p>
                  </a:txBody>
                  <a:tcPr/>
                </a:tc>
                <a:extLst>
                  <a:ext uri="{0D108BD9-81ED-4DB2-BD59-A6C34878D82A}">
                    <a16:rowId xmlns:a16="http://schemas.microsoft.com/office/drawing/2014/main" val="4016078666"/>
                  </a:ext>
                </a:extLst>
              </a:tr>
            </a:tbl>
          </a:graphicData>
        </a:graphic>
      </p:graphicFrame>
      <p:sp>
        <p:nvSpPr>
          <p:cNvPr id="11" name="TextBox 10">
            <a:extLst>
              <a:ext uri="{FF2B5EF4-FFF2-40B4-BE49-F238E27FC236}">
                <a16:creationId xmlns:a16="http://schemas.microsoft.com/office/drawing/2014/main" id="{2710113E-F073-E891-1FC6-A058AEE8CA31}"/>
              </a:ext>
            </a:extLst>
          </p:cNvPr>
          <p:cNvSpPr txBox="1"/>
          <p:nvPr/>
        </p:nvSpPr>
        <p:spPr>
          <a:xfrm>
            <a:off x="2302042" y="811116"/>
            <a:ext cx="6128084" cy="341632"/>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1800" b="1" i="0" u="none" strike="noStrike" kern="0" cap="none" spc="0" normalizeH="0" baseline="0" noProof="0" dirty="0">
                <a:ln>
                  <a:noFill/>
                </a:ln>
                <a:solidFill>
                  <a:schemeClr val="bg1"/>
                </a:solidFill>
                <a:effectLst/>
                <a:uLnTx/>
                <a:uFillTx/>
                <a:latin typeface="Book Antiqua" panose="02040602050305030304" pitchFamily="18" charset="0"/>
                <a:ea typeface="MS PGothic"/>
                <a:cs typeface="Arial" panose="020B0604020202020204" pitchFamily="34" charset="0"/>
              </a:rPr>
              <a:t>CRITÈRES PONDÉRES (Exemple) </a:t>
            </a:r>
            <a:endParaRPr kumimoji="0" lang="fr-FR" sz="1800" b="1" i="0" u="none" strike="noStrike" kern="1200" cap="none" spc="0" normalizeH="0" baseline="0" noProof="0" dirty="0">
              <a:ln>
                <a:noFill/>
              </a:ln>
              <a:solidFill>
                <a:schemeClr val="bg1"/>
              </a:solidFill>
              <a:effectLst/>
              <a:uLnTx/>
              <a:uFillTx/>
              <a:latin typeface="Book Antiqua" panose="02040602050305030304" pitchFamily="18" charset="0"/>
              <a:ea typeface="MS PGothic"/>
              <a:cs typeface="Arial" panose="020B0604020202020204" pitchFamily="34" charset="0"/>
            </a:endParaRPr>
          </a:p>
        </p:txBody>
      </p:sp>
    </p:spTree>
    <p:extLst>
      <p:ext uri="{BB962C8B-B14F-4D97-AF65-F5344CB8AC3E}">
        <p14:creationId xmlns:p14="http://schemas.microsoft.com/office/powerpoint/2010/main" val="3006872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C2EF17-AF7D-87F4-790B-63C0B867D2DD}"/>
              </a:ext>
            </a:extLst>
          </p:cNvPr>
          <p:cNvSpPr txBox="1"/>
          <p:nvPr/>
        </p:nvSpPr>
        <p:spPr>
          <a:xfrm>
            <a:off x="7222741" y="2149212"/>
            <a:ext cx="2122456" cy="554848"/>
          </a:xfrm>
          <a:prstGeom prst="rect">
            <a:avLst/>
          </a:prstGeom>
          <a:noFill/>
        </p:spPr>
        <p:txBody>
          <a:bodyPr wrap="square" lIns="0" tIns="0" rIns="0" bIns="0" rtlCol="0">
            <a:noAutofit/>
          </a:bodyPr>
          <a:lstStyle/>
          <a:p>
            <a:r>
              <a:rPr lang="es-MX" sz="3200" dirty="0">
                <a:solidFill>
                  <a:schemeClr val="tx1">
                    <a:lumMod val="50000"/>
                    <a:lumOff val="50000"/>
                  </a:schemeClr>
                </a:solidFill>
              </a:rPr>
              <a:t>AGENDA</a:t>
            </a:r>
            <a:endParaRPr lang="en-US" sz="3200" b="1" dirty="0">
              <a:solidFill>
                <a:schemeClr val="tx1">
                  <a:lumMod val="50000"/>
                  <a:lumOff val="50000"/>
                </a:schemeClr>
              </a:solidFill>
            </a:endParaRPr>
          </a:p>
        </p:txBody>
      </p:sp>
      <p:grpSp>
        <p:nvGrpSpPr>
          <p:cNvPr id="9" name="Group 8">
            <a:extLst>
              <a:ext uri="{FF2B5EF4-FFF2-40B4-BE49-F238E27FC236}">
                <a16:creationId xmlns:a16="http://schemas.microsoft.com/office/drawing/2014/main" id="{AF68716A-2E4F-F2CA-D560-C4B2FE160883}"/>
              </a:ext>
            </a:extLst>
          </p:cNvPr>
          <p:cNvGrpSpPr/>
          <p:nvPr/>
        </p:nvGrpSpPr>
        <p:grpSpPr>
          <a:xfrm>
            <a:off x="0" y="6187745"/>
            <a:ext cx="12192002" cy="670255"/>
            <a:chOff x="0" y="8342"/>
            <a:chExt cx="14630402" cy="804306"/>
          </a:xfrm>
        </p:grpSpPr>
        <p:sp>
          <p:nvSpPr>
            <p:cNvPr id="10" name="object 5">
              <a:extLst>
                <a:ext uri="{FF2B5EF4-FFF2-40B4-BE49-F238E27FC236}">
                  <a16:creationId xmlns:a16="http://schemas.microsoft.com/office/drawing/2014/main" id="{F712FEB0-0D1E-0CCC-D823-1B7C3052753B}"/>
                </a:ext>
              </a:extLst>
            </p:cNvPr>
            <p:cNvSpPr/>
            <p:nvPr/>
          </p:nvSpPr>
          <p:spPr>
            <a:xfrm rot="5400000">
              <a:off x="6913048" y="-6904706"/>
              <a:ext cx="804306" cy="14630402"/>
            </a:xfrm>
            <a:custGeom>
              <a:avLst/>
              <a:gdLst/>
              <a:ahLst/>
              <a:cxnLst/>
              <a:rect l="l" t="t" r="r" b="b"/>
              <a:pathLst>
                <a:path w="620395" h="8229600">
                  <a:moveTo>
                    <a:pt x="619963" y="0"/>
                  </a:moveTo>
                  <a:lnTo>
                    <a:pt x="0" y="0"/>
                  </a:lnTo>
                  <a:lnTo>
                    <a:pt x="0" y="8229600"/>
                  </a:lnTo>
                  <a:lnTo>
                    <a:pt x="619963" y="8229600"/>
                  </a:lnTo>
                  <a:lnTo>
                    <a:pt x="619963" y="0"/>
                  </a:lnTo>
                  <a:close/>
                </a:path>
              </a:pathLst>
            </a:custGeom>
            <a:solidFill>
              <a:srgbClr val="0A6B8C"/>
            </a:solidFill>
          </p:spPr>
          <p:txBody>
            <a:bodyPr wrap="square" lIns="0" tIns="0" rIns="0" bIns="0" rtlCol="0"/>
            <a:lstStyle/>
            <a:p>
              <a:endParaRPr sz="1500"/>
            </a:p>
          </p:txBody>
        </p:sp>
        <p:pic>
          <p:nvPicPr>
            <p:cNvPr id="11" name="Picture 10">
              <a:extLst>
                <a:ext uri="{FF2B5EF4-FFF2-40B4-BE49-F238E27FC236}">
                  <a16:creationId xmlns:a16="http://schemas.microsoft.com/office/drawing/2014/main" id="{9CEB56A1-7183-40DE-A7EE-A69CD939B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09" y="184624"/>
              <a:ext cx="2423500" cy="467029"/>
            </a:xfrm>
            <a:prstGeom prst="rect">
              <a:avLst/>
            </a:prstGeom>
          </p:spPr>
        </p:pic>
      </p:grpSp>
      <p:sp>
        <p:nvSpPr>
          <p:cNvPr id="12" name="TextBox 11">
            <a:extLst>
              <a:ext uri="{FF2B5EF4-FFF2-40B4-BE49-F238E27FC236}">
                <a16:creationId xmlns:a16="http://schemas.microsoft.com/office/drawing/2014/main" id="{DD152EB5-D378-42D4-9CA9-B2E9C47F6F65}"/>
              </a:ext>
            </a:extLst>
          </p:cNvPr>
          <p:cNvSpPr txBox="1"/>
          <p:nvPr/>
        </p:nvSpPr>
        <p:spPr>
          <a:xfrm>
            <a:off x="6819524" y="2704060"/>
            <a:ext cx="5051347" cy="2653034"/>
          </a:xfrm>
          <a:prstGeom prst="rect">
            <a:avLst/>
          </a:prstGeom>
          <a:noFill/>
        </p:spPr>
        <p:txBody>
          <a:bodyPr wrap="square">
            <a:spAutoFit/>
          </a:bodyPr>
          <a:lstStyle/>
          <a:p>
            <a:pPr marL="342900" indent="-342900">
              <a:lnSpc>
                <a:spcPct val="120000"/>
              </a:lnSpc>
              <a:buFont typeface="Arial" panose="020B0604020202020204" pitchFamily="34" charset="0"/>
              <a:buChar char="•"/>
            </a:pPr>
            <a:r>
              <a:rPr lang="fr-FR" sz="2000" dirty="0">
                <a:solidFill>
                  <a:schemeClr val="tx1">
                    <a:lumMod val="50000"/>
                    <a:lumOff val="50000"/>
                  </a:schemeClr>
                </a:solidFill>
              </a:rPr>
              <a:t>Engagement sur le marché </a:t>
            </a:r>
          </a:p>
          <a:p>
            <a:pPr marL="342900" indent="-342900">
              <a:lnSpc>
                <a:spcPct val="120000"/>
              </a:lnSpc>
              <a:buFont typeface="Arial" panose="020B0604020202020204" pitchFamily="34" charset="0"/>
              <a:buChar char="•"/>
            </a:pPr>
            <a:r>
              <a:rPr lang="fr-FR" sz="2000" dirty="0">
                <a:solidFill>
                  <a:schemeClr val="tx1">
                    <a:lumMod val="50000"/>
                    <a:lumOff val="50000"/>
                  </a:schemeClr>
                </a:solidFill>
              </a:rPr>
              <a:t>Méthodes de sélection </a:t>
            </a:r>
          </a:p>
          <a:p>
            <a:pPr marL="342900" indent="-342900">
              <a:lnSpc>
                <a:spcPct val="120000"/>
              </a:lnSpc>
              <a:buFont typeface="Arial" panose="020B0604020202020204" pitchFamily="34" charset="0"/>
              <a:buChar char="•"/>
            </a:pPr>
            <a:r>
              <a:rPr lang="fr-FR" sz="2000" dirty="0">
                <a:solidFill>
                  <a:schemeClr val="tx1">
                    <a:lumMod val="50000"/>
                    <a:lumOff val="50000"/>
                  </a:schemeClr>
                </a:solidFill>
              </a:rPr>
              <a:t>Dossier types de PDM</a:t>
            </a:r>
          </a:p>
          <a:p>
            <a:pPr marL="342900" indent="-342900">
              <a:lnSpc>
                <a:spcPct val="120000"/>
              </a:lnSpc>
              <a:buFont typeface="Arial" panose="020B0604020202020204" pitchFamily="34" charset="0"/>
              <a:buChar char="•"/>
            </a:pPr>
            <a:r>
              <a:rPr lang="fr-FR" sz="2000" dirty="0">
                <a:solidFill>
                  <a:schemeClr val="tx1">
                    <a:lumMod val="50000"/>
                    <a:lumOff val="50000"/>
                  </a:schemeClr>
                </a:solidFill>
              </a:rPr>
              <a:t>Procédures d’évaluation </a:t>
            </a:r>
          </a:p>
          <a:p>
            <a:pPr marL="342900" indent="-342900">
              <a:lnSpc>
                <a:spcPct val="120000"/>
              </a:lnSpc>
              <a:buFont typeface="Arial" panose="020B0604020202020204" pitchFamily="34" charset="0"/>
              <a:buChar char="•"/>
            </a:pPr>
            <a:r>
              <a:rPr lang="fr-FR" sz="2000" dirty="0">
                <a:solidFill>
                  <a:schemeClr val="tx1">
                    <a:lumMod val="50000"/>
                    <a:lumOff val="50000"/>
                  </a:schemeClr>
                </a:solidFill>
              </a:rPr>
              <a:t>Suggestions pratiques</a:t>
            </a:r>
          </a:p>
          <a:p>
            <a:pPr marL="342900" indent="-342900">
              <a:lnSpc>
                <a:spcPct val="120000"/>
              </a:lnSpc>
              <a:buFont typeface="Arial" panose="020B0604020202020204" pitchFamily="34" charset="0"/>
              <a:buChar char="•"/>
            </a:pPr>
            <a:r>
              <a:rPr lang="fr-FR" sz="2000" dirty="0">
                <a:solidFill>
                  <a:schemeClr val="tx1">
                    <a:lumMod val="50000"/>
                    <a:lumOff val="50000"/>
                  </a:schemeClr>
                </a:solidFill>
              </a:rPr>
              <a:t>Attribution </a:t>
            </a:r>
          </a:p>
          <a:p>
            <a:pPr marL="342900" indent="-342900">
              <a:lnSpc>
                <a:spcPct val="120000"/>
              </a:lnSpc>
              <a:buFont typeface="Arial" panose="020B0604020202020204" pitchFamily="34" charset="0"/>
              <a:buChar char="•"/>
            </a:pPr>
            <a:endParaRPr lang="fr-FR" sz="2000" dirty="0">
              <a:solidFill>
                <a:schemeClr val="tx1">
                  <a:lumMod val="50000"/>
                  <a:lumOff val="50000"/>
                </a:schemeClr>
              </a:solidFill>
            </a:endParaRPr>
          </a:p>
        </p:txBody>
      </p:sp>
    </p:spTree>
    <p:extLst>
      <p:ext uri="{BB962C8B-B14F-4D97-AF65-F5344CB8AC3E}">
        <p14:creationId xmlns:p14="http://schemas.microsoft.com/office/powerpoint/2010/main" val="2531866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2335" y="829530"/>
            <a:ext cx="8766465" cy="461665"/>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Book Antiqua" panose="02040602050305030304" pitchFamily="18" charset="0"/>
                <a:ea typeface="MS PGothic"/>
                <a:cs typeface="+mn-cs"/>
              </a:rPr>
              <a:t>PROCESSUS D’EVALUATION (négociés)</a:t>
            </a:r>
          </a:p>
        </p:txBody>
      </p:sp>
      <p:sp>
        <p:nvSpPr>
          <p:cNvPr id="6" name="TextBox 5"/>
          <p:cNvSpPr txBox="1"/>
          <p:nvPr/>
        </p:nvSpPr>
        <p:spPr>
          <a:xfrm>
            <a:off x="3787276" y="2022319"/>
            <a:ext cx="8117928" cy="840230"/>
          </a:xfrm>
          <a:prstGeom prst="rect">
            <a:avLst/>
          </a:prstGeom>
          <a:noFill/>
        </p:spPr>
        <p:txBody>
          <a:bodyPr wrap="square" rtlCol="0" anchor="ctr">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2345"/>
                </a:solidFill>
                <a:effectLst/>
                <a:uLnTx/>
                <a:uFillTx/>
                <a:ea typeface="MS PGothic"/>
                <a:cs typeface="Arial" panose="020B0604020202020204" pitchFamily="34" charset="0"/>
              </a:rPr>
              <a:t>Option par laquelle le Client demande une Meilleure Offre Finale à l’ensemble des participants ayant soumis une première offre conforme – Participants ne sont pas dans l’obligation de changer leurs offres initiales.  </a:t>
            </a:r>
          </a:p>
        </p:txBody>
      </p:sp>
      <p:sp>
        <p:nvSpPr>
          <p:cNvPr id="21" name="TextBox 20"/>
          <p:cNvSpPr txBox="1"/>
          <p:nvPr/>
        </p:nvSpPr>
        <p:spPr>
          <a:xfrm>
            <a:off x="1508391" y="3391226"/>
            <a:ext cx="2867179" cy="369332"/>
          </a:xfrm>
          <a:prstGeom prst="rect">
            <a:avLst/>
          </a:prstGeom>
          <a:noFill/>
        </p:spPr>
        <p:txBody>
          <a:bodyPr wrap="square" rtlCol="0" anchor="ctr">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ED7D31"/>
                </a:solidFill>
                <a:effectLst/>
                <a:uLnTx/>
                <a:uFillTx/>
                <a:latin typeface="Book Antiqua" panose="02040602050305030304" pitchFamily="18" charset="0"/>
                <a:ea typeface="MS PGothic"/>
                <a:cs typeface="Arial" panose="020B0604020202020204" pitchFamily="34" charset="0"/>
              </a:rPr>
              <a:t>NEGOCIATIONS</a:t>
            </a:r>
            <a:endParaRPr kumimoji="0" lang="fr-FR" sz="2000" b="1" i="0" u="none" strike="noStrike" kern="1200" cap="none" spc="0" normalizeH="0" baseline="0" noProof="0" dirty="0">
              <a:ln>
                <a:noFill/>
              </a:ln>
              <a:solidFill>
                <a:srgbClr val="ED7D31"/>
              </a:solidFill>
              <a:effectLst/>
              <a:uLnTx/>
              <a:uFillTx/>
              <a:latin typeface="Book Antiqua" panose="02040602050305030304" pitchFamily="18" charset="0"/>
              <a:ea typeface="MS PGothic"/>
              <a:cs typeface="Arial" panose="020B0604020202020204" pitchFamily="34" charset="0"/>
            </a:endParaRPr>
          </a:p>
        </p:txBody>
      </p:sp>
      <p:sp>
        <p:nvSpPr>
          <p:cNvPr id="26" name="TextBox 25"/>
          <p:cNvSpPr txBox="1"/>
          <p:nvPr/>
        </p:nvSpPr>
        <p:spPr>
          <a:xfrm>
            <a:off x="1508389" y="1956208"/>
            <a:ext cx="1804627" cy="923330"/>
          </a:xfrm>
          <a:prstGeom prst="rect">
            <a:avLst/>
          </a:prstGeom>
          <a:noFill/>
        </p:spPr>
        <p:txBody>
          <a:bodyPr wrap="square" rtlCol="0" anchor="ctr">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2000" b="1" i="0" u="none" strike="noStrike" kern="0" cap="none" spc="0" normalizeH="0" baseline="0" noProof="0" dirty="0" err="1">
                <a:ln>
                  <a:noFill/>
                </a:ln>
                <a:solidFill>
                  <a:srgbClr val="44546A"/>
                </a:solidFill>
                <a:effectLst/>
                <a:uLnTx/>
                <a:uFillTx/>
                <a:latin typeface="Book Antiqua" panose="02040602050305030304" pitchFamily="18" charset="0"/>
                <a:ea typeface="MS PGothic"/>
                <a:cs typeface="Arial" panose="020B0604020202020204" pitchFamily="34" charset="0"/>
              </a:rPr>
              <a:t>MOF</a:t>
            </a:r>
            <a:endParaRPr kumimoji="0" lang="fr-FR" sz="2000" b="1" i="0" u="none" strike="noStrike" kern="0" cap="none" spc="0" normalizeH="0" baseline="0" noProof="0" dirty="0">
              <a:ln>
                <a:noFill/>
              </a:ln>
              <a:solidFill>
                <a:srgbClr val="44546A"/>
              </a:solidFill>
              <a:effectLst/>
              <a:uLnTx/>
              <a:uFillTx/>
              <a:latin typeface="Book Antiqua" panose="02040602050305030304" pitchFamily="18" charset="0"/>
              <a:ea typeface="MS PGothic"/>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44546A"/>
                </a:solidFill>
                <a:effectLst/>
                <a:uLnTx/>
                <a:uFillTx/>
                <a:latin typeface="Book Antiqua" panose="02040602050305030304" pitchFamily="18" charset="0"/>
                <a:ea typeface="MS PGothic"/>
                <a:cs typeface="Arial" panose="020B0604020202020204" pitchFamily="34" charset="0"/>
              </a:rPr>
              <a:t>(Meilleure Offre Finale</a:t>
            </a:r>
            <a:r>
              <a:rPr kumimoji="0" lang="en-US" sz="2000" b="1" i="0" u="none" strike="noStrike" kern="0" cap="none" spc="0" normalizeH="0" baseline="0" noProof="0" dirty="0">
                <a:ln>
                  <a:noFill/>
                </a:ln>
                <a:solidFill>
                  <a:srgbClr val="44546A"/>
                </a:solidFill>
                <a:effectLst/>
                <a:uLnTx/>
                <a:uFillTx/>
                <a:latin typeface="Book Antiqua" panose="02040602050305030304" pitchFamily="18" charset="0"/>
                <a:ea typeface="MS PGothic"/>
                <a:cs typeface="Arial" panose="020B0604020202020204" pitchFamily="34" charset="0"/>
              </a:rPr>
              <a:t>)</a:t>
            </a:r>
            <a:r>
              <a:rPr kumimoji="0" lang="en-US" sz="2000" b="1" i="0" u="none" strike="noStrike" kern="0" cap="none" spc="0" normalizeH="0" baseline="0" noProof="0" dirty="0">
                <a:ln>
                  <a:noFill/>
                </a:ln>
                <a:solidFill>
                  <a:srgbClr val="44546A"/>
                </a:solidFill>
                <a:effectLst/>
                <a:uLnTx/>
                <a:uFillTx/>
                <a:latin typeface="Arial"/>
                <a:ea typeface="MS PGothic"/>
                <a:cs typeface="Arial" panose="020B0604020202020204" pitchFamily="34" charset="0"/>
              </a:rPr>
              <a:t> </a:t>
            </a:r>
            <a:endParaRPr kumimoji="0" lang="en-US" sz="2000" b="1" i="0" u="none" strike="noStrike" kern="1200" cap="none" spc="0" normalizeH="0" baseline="0" noProof="0" dirty="0">
              <a:ln>
                <a:noFill/>
              </a:ln>
              <a:solidFill>
                <a:srgbClr val="44546A"/>
              </a:solidFill>
              <a:effectLst/>
              <a:uLnTx/>
              <a:uFillTx/>
              <a:latin typeface="Arial"/>
              <a:ea typeface="MS PGothic"/>
              <a:cs typeface="Arial" panose="020B0604020202020204" pitchFamily="34" charset="0"/>
            </a:endParaRPr>
          </a:p>
        </p:txBody>
      </p:sp>
      <p:sp>
        <p:nvSpPr>
          <p:cNvPr id="29" name="Rectangle 28"/>
          <p:cNvSpPr/>
          <p:nvPr/>
        </p:nvSpPr>
        <p:spPr>
          <a:xfrm>
            <a:off x="980898" y="2022319"/>
            <a:ext cx="233607" cy="1105633"/>
          </a:xfrm>
          <a:prstGeom prst="rect">
            <a:avLst/>
          </a:prstGeom>
          <a:gradFill>
            <a:gsLst>
              <a:gs pos="48000">
                <a:schemeClr val="bg1">
                  <a:lumMod val="50000"/>
                </a:schemeClr>
              </a:gs>
              <a:gs pos="7000">
                <a:sysClr val="window" lastClr="FFFFFF">
                  <a:lumMod val="65000"/>
                </a:sysClr>
              </a:gs>
              <a:gs pos="100000">
                <a:sysClr val="windowText" lastClr="000000">
                  <a:lumMod val="75000"/>
                  <a:lumOff val="25000"/>
                </a:sysClr>
              </a:gs>
            </a:gsLst>
            <a:path path="circle">
              <a:fillToRect l="50000" t="50000" r="50000" b="50000"/>
            </a:path>
          </a:gradFill>
          <a:ln w="25400" cap="flat" cmpd="sng" algn="ctr">
            <a:noFill/>
            <a:prstDash val="solid"/>
          </a:ln>
          <a:effectLst/>
        </p:spPr>
        <p:txBody>
          <a:bodyPr rtlCol="0" anchor="ctr"/>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a:ea typeface="MS PGothic"/>
              <a:cs typeface="+mn-cs"/>
            </a:endParaRPr>
          </a:p>
        </p:txBody>
      </p:sp>
      <p:grpSp>
        <p:nvGrpSpPr>
          <p:cNvPr id="30" name="Group 29"/>
          <p:cNvGrpSpPr/>
          <p:nvPr/>
        </p:nvGrpSpPr>
        <p:grpSpPr>
          <a:xfrm>
            <a:off x="710891" y="1834866"/>
            <a:ext cx="826056" cy="826056"/>
            <a:chOff x="4797778" y="1162756"/>
            <a:chExt cx="699911" cy="699911"/>
          </a:xfrm>
        </p:grpSpPr>
        <p:sp>
          <p:nvSpPr>
            <p:cNvPr id="31" name="Oval 30"/>
            <p:cNvSpPr/>
            <p:nvPr/>
          </p:nvSpPr>
          <p:spPr>
            <a:xfrm>
              <a:off x="4797778" y="1162756"/>
              <a:ext cx="699911" cy="699911"/>
            </a:xfrm>
            <a:prstGeom prst="ellipse">
              <a:avLst/>
            </a:prstGeom>
            <a:solidFill>
              <a:schemeClr val="bg1">
                <a:lumMod val="85000"/>
              </a:schemeClr>
            </a:solidFill>
            <a:ln w="25400" cap="flat" cmpd="sng" algn="ctr">
              <a:noFill/>
              <a:prstDash val="solid"/>
            </a:ln>
            <a:effectLst/>
          </p:spPr>
          <p:txBody>
            <a:bodyPr rtlCol="0" anchor="ctr"/>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sp>
          <p:nvSpPr>
            <p:cNvPr id="32" name="Oval 31"/>
            <p:cNvSpPr/>
            <p:nvPr/>
          </p:nvSpPr>
          <p:spPr>
            <a:xfrm>
              <a:off x="4890911" y="1255889"/>
              <a:ext cx="513644" cy="513644"/>
            </a:xfrm>
            <a:prstGeom prst="ellipse">
              <a:avLst/>
            </a:prstGeom>
            <a:solidFill>
              <a:srgbClr val="296480">
                <a:lumMod val="75000"/>
              </a:srgbClr>
            </a:solidFill>
            <a:ln w="25400" cap="flat" cmpd="sng" algn="ctr">
              <a:noFill/>
              <a:prstDash val="solid"/>
            </a:ln>
            <a:effectLst/>
          </p:spPr>
          <p:txBody>
            <a:bodyPr rtlCol="0" anchor="ctr"/>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grpSp>
      <p:grpSp>
        <p:nvGrpSpPr>
          <p:cNvPr id="36" name="Group 35"/>
          <p:cNvGrpSpPr/>
          <p:nvPr/>
        </p:nvGrpSpPr>
        <p:grpSpPr>
          <a:xfrm flipV="1">
            <a:off x="682335" y="3143726"/>
            <a:ext cx="826056" cy="824455"/>
            <a:chOff x="4797778" y="1162756"/>
            <a:chExt cx="699911" cy="699911"/>
          </a:xfrm>
        </p:grpSpPr>
        <p:sp>
          <p:nvSpPr>
            <p:cNvPr id="37" name="Oval 36"/>
            <p:cNvSpPr/>
            <p:nvPr/>
          </p:nvSpPr>
          <p:spPr>
            <a:xfrm>
              <a:off x="4797778" y="1162756"/>
              <a:ext cx="699911" cy="699911"/>
            </a:xfrm>
            <a:prstGeom prst="ellipse">
              <a:avLst/>
            </a:prstGeom>
            <a:solidFill>
              <a:schemeClr val="bg1">
                <a:lumMod val="85000"/>
              </a:schemeClr>
            </a:solidFill>
            <a:ln w="25400" cap="flat" cmpd="sng" algn="ctr">
              <a:noFill/>
              <a:prstDash val="solid"/>
            </a:ln>
            <a:effectLst/>
          </p:spPr>
          <p:txBody>
            <a:bodyPr rtlCol="0" anchor="ctr"/>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sp>
          <p:nvSpPr>
            <p:cNvPr id="38" name="Oval 37"/>
            <p:cNvSpPr/>
            <p:nvPr/>
          </p:nvSpPr>
          <p:spPr>
            <a:xfrm>
              <a:off x="4890911" y="1255889"/>
              <a:ext cx="513644" cy="513644"/>
            </a:xfrm>
            <a:prstGeom prst="ellipse">
              <a:avLst/>
            </a:prstGeom>
            <a:solidFill>
              <a:srgbClr val="ED7D31"/>
            </a:solidFill>
            <a:ln w="25400" cap="flat" cmpd="sng" algn="ctr">
              <a:noFill/>
              <a:prstDash val="solid"/>
            </a:ln>
            <a:effectLst/>
          </p:spPr>
          <p:txBody>
            <a:bodyPr rtlCol="0" anchor="ctr"/>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S PGothic"/>
                <a:cs typeface="+mn-cs"/>
              </a:endParaRPr>
            </a:p>
          </p:txBody>
        </p:sp>
      </p:grpSp>
      <p:sp>
        <p:nvSpPr>
          <p:cNvPr id="42" name="TextBox 41"/>
          <p:cNvSpPr txBox="1"/>
          <p:nvPr/>
        </p:nvSpPr>
        <p:spPr>
          <a:xfrm>
            <a:off x="3787276" y="3252601"/>
            <a:ext cx="8117928" cy="590931"/>
          </a:xfrm>
          <a:prstGeom prst="rect">
            <a:avLst/>
          </a:prstGeom>
          <a:noFill/>
        </p:spPr>
        <p:txBody>
          <a:bodyPr wrap="square" rtlCol="0" anchor="ctr">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002345"/>
                </a:solidFill>
                <a:effectLst/>
                <a:uLnTx/>
                <a:uFillTx/>
                <a:ea typeface="MS PGothic"/>
                <a:cs typeface="Arial" panose="020B0604020202020204" pitchFamily="34" charset="0"/>
              </a:rPr>
              <a:t>Option qui permet au Client d’engager des négociations avec le Soumissionnaire/Proposant qui a soumis l’offre/proposition la plus avantageuse.</a:t>
            </a:r>
          </a:p>
        </p:txBody>
      </p:sp>
      <p:sp>
        <p:nvSpPr>
          <p:cNvPr id="33" name="TextBox 32"/>
          <p:cNvSpPr txBox="1"/>
          <p:nvPr/>
        </p:nvSpPr>
        <p:spPr>
          <a:xfrm>
            <a:off x="633845" y="4746722"/>
            <a:ext cx="10924309" cy="1554272"/>
          </a:xfrm>
          <a:prstGeom prst="rect">
            <a:avLst/>
          </a:prstGeom>
          <a:noFill/>
          <a:ln>
            <a:solidFill>
              <a:srgbClr val="44546A"/>
            </a:solidFill>
          </a:ln>
        </p:spPr>
        <p:txBody>
          <a:bodyPr wrap="square" rtlCol="0" anchor="ctr">
            <a:spAutoFit/>
          </a:bodyPr>
          <a:lstStyle/>
          <a:p>
            <a:pPr marL="342891" marR="0" lvl="0" indent="-342891" algn="l" defTabSz="914400" rtl="0" eaLnBrk="1" fontAlgn="auto" latinLnBrk="0" hangingPunct="1">
              <a:lnSpc>
                <a:spcPct val="90000"/>
              </a:lnSpc>
              <a:spcBef>
                <a:spcPts val="300"/>
              </a:spcBef>
              <a:spcAft>
                <a:spcPts val="300"/>
              </a:spcAft>
              <a:buClrTx/>
              <a:buSzTx/>
              <a:buFont typeface="Wingdings" panose="05000000000000000000" pitchFamily="2" charset="2"/>
              <a:buChar char="Ø"/>
              <a:tabLst/>
              <a:defRPr/>
            </a:pPr>
            <a:r>
              <a:rPr kumimoji="0" lang="fr-FR" sz="2000" b="0" i="0" u="none" strike="noStrike" kern="0" cap="none" spc="0" normalizeH="0" baseline="0" noProof="0" dirty="0" err="1">
                <a:ln>
                  <a:noFill/>
                </a:ln>
                <a:solidFill>
                  <a:srgbClr val="002345"/>
                </a:solidFill>
                <a:effectLst/>
                <a:uLnTx/>
                <a:uFillTx/>
                <a:ea typeface="MS PGothic"/>
                <a:cs typeface="Arial" panose="020B0604020202020204" pitchFamily="34" charset="0"/>
              </a:rPr>
              <a:t>MOF</a:t>
            </a:r>
            <a:r>
              <a:rPr kumimoji="0" lang="fr-FR" sz="2000" b="0" i="0" u="none" strike="noStrike" kern="0" cap="none" spc="0" normalizeH="0" baseline="0" noProof="0" dirty="0">
                <a:ln>
                  <a:noFill/>
                </a:ln>
                <a:solidFill>
                  <a:srgbClr val="002345"/>
                </a:solidFill>
                <a:effectLst/>
                <a:uLnTx/>
                <a:uFillTx/>
                <a:ea typeface="MS PGothic"/>
                <a:cs typeface="Arial" panose="020B0604020202020204" pitchFamily="34" charset="0"/>
              </a:rPr>
              <a:t> ou Négociations peuvent être utilisées après évaluation et avant l’attribution du contrat, donnant aux soumissionnaires/proposants une dernière opportunité d’améliorer leurs offres/propositions en termes de solutions techniques, commerciales et de prix…</a:t>
            </a:r>
          </a:p>
          <a:p>
            <a:pPr marL="342891" marR="0" lvl="0" indent="-342891" algn="l" defTabSz="914400" rtl="0" eaLnBrk="1" fontAlgn="auto" latinLnBrk="0" hangingPunct="1">
              <a:lnSpc>
                <a:spcPct val="90000"/>
              </a:lnSpc>
              <a:spcBef>
                <a:spcPts val="300"/>
              </a:spcBef>
              <a:spcAft>
                <a:spcPts val="300"/>
              </a:spcAft>
              <a:buClrTx/>
              <a:buSzTx/>
              <a:buFont typeface="Wingdings" panose="05000000000000000000" pitchFamily="2" charset="2"/>
              <a:buChar char="Ø"/>
              <a:tabLst/>
              <a:defRPr/>
            </a:pPr>
            <a:r>
              <a:rPr kumimoji="0" lang="fr-FR" sz="2000" b="0" i="0" u="none" strike="noStrike" kern="0" cap="none" spc="0" normalizeH="0" baseline="0" noProof="0" dirty="0" err="1">
                <a:ln>
                  <a:noFill/>
                </a:ln>
                <a:solidFill>
                  <a:srgbClr val="002345"/>
                </a:solidFill>
                <a:effectLst/>
                <a:uLnTx/>
                <a:uFillTx/>
                <a:ea typeface="MS PGothic"/>
                <a:cs typeface="Arial" panose="020B0604020202020204" pitchFamily="34" charset="0"/>
              </a:rPr>
              <a:t>MOF</a:t>
            </a:r>
            <a:r>
              <a:rPr kumimoji="0" lang="fr-FR" sz="2000" b="0" i="0" u="none" strike="noStrike" kern="0" cap="none" spc="0" normalizeH="0" baseline="0" noProof="0" dirty="0">
                <a:ln>
                  <a:noFill/>
                </a:ln>
                <a:solidFill>
                  <a:srgbClr val="002345"/>
                </a:solidFill>
                <a:effectLst/>
                <a:uLnTx/>
                <a:uFillTx/>
                <a:ea typeface="MS PGothic"/>
                <a:cs typeface="Arial" panose="020B0604020202020204" pitchFamily="34" charset="0"/>
              </a:rPr>
              <a:t> et Négociations sont mutuellement exclusives et ne peuvent pas être utilisées dans la même procédure de passation.</a:t>
            </a:r>
          </a:p>
        </p:txBody>
      </p:sp>
    </p:spTree>
    <p:extLst>
      <p:ext uri="{BB962C8B-B14F-4D97-AF65-F5344CB8AC3E}">
        <p14:creationId xmlns:p14="http://schemas.microsoft.com/office/powerpoint/2010/main" val="3297718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Box 25"/>
          <p:cNvSpPr txBox="1">
            <a:spLocks noChangeArrowheads="1"/>
          </p:cNvSpPr>
          <p:nvPr/>
        </p:nvSpPr>
        <p:spPr bwMode="auto">
          <a:xfrm>
            <a:off x="979487" y="1828740"/>
            <a:ext cx="10514013" cy="3527119"/>
          </a:xfrm>
          <a:prstGeom prst="rect">
            <a:avLst/>
          </a:prstGeom>
          <a:noFill/>
          <a:ln w="9525">
            <a:noFill/>
            <a:miter lim="800000"/>
            <a:headEnd/>
            <a:tailEnd/>
          </a:ln>
        </p:spPr>
        <p:txBody>
          <a:bodyPr wrap="square" anchor="ctr">
            <a:spAutoFit/>
          </a:bodyPr>
          <a:lstStyle/>
          <a:p>
            <a:pPr marL="342900" indent="-342900">
              <a:lnSpc>
                <a:spcPct val="90000"/>
              </a:lnSpc>
              <a:spcBef>
                <a:spcPts val="300"/>
              </a:spcBef>
              <a:spcAft>
                <a:spcPts val="600"/>
              </a:spcAft>
              <a:buFont typeface="Wingdings" pitchFamily="2" charset="2"/>
              <a:buChar char="Ø"/>
            </a:pPr>
            <a:r>
              <a:rPr lang="fr-FR" altLang="fr-FR" sz="2000" dirty="0">
                <a:solidFill>
                  <a:srgbClr val="000000"/>
                </a:solidFill>
                <a:cs typeface="Arial" pitchFamily="34" charset="0"/>
              </a:rPr>
              <a:t>Une option (dans le cadre d'une passation de marchés concurrentielle internationale) où l'emprunteur demande les Meilleures offres finales</a:t>
            </a:r>
          </a:p>
          <a:p>
            <a:pPr marL="342900" indent="-342900">
              <a:lnSpc>
                <a:spcPct val="90000"/>
              </a:lnSpc>
              <a:spcBef>
                <a:spcPts val="300"/>
              </a:spcBef>
              <a:spcAft>
                <a:spcPts val="600"/>
              </a:spcAft>
              <a:buFont typeface="Wingdings" pitchFamily="2" charset="2"/>
              <a:buChar char="Ø"/>
            </a:pPr>
            <a:r>
              <a:rPr lang="fr-FR" altLang="fr-FR" sz="2000" dirty="0">
                <a:solidFill>
                  <a:srgbClr val="000000"/>
                </a:solidFill>
                <a:cs typeface="Arial" pitchFamily="34" charset="0"/>
              </a:rPr>
              <a:t>Utilisée à la suite de l'évaluation et avant l'attribution du contrat, lorsque la passation de marchés bénéficierait de ce que les soumissionnaires/proposants aient une dernière possibilité d'améliorer leurs offres/propositions </a:t>
            </a:r>
          </a:p>
          <a:p>
            <a:pPr marL="342900" indent="-342900">
              <a:lnSpc>
                <a:spcPct val="90000"/>
              </a:lnSpc>
              <a:spcBef>
                <a:spcPts val="300"/>
              </a:spcBef>
              <a:spcAft>
                <a:spcPts val="600"/>
              </a:spcAft>
              <a:buFont typeface="Wingdings" pitchFamily="2" charset="2"/>
              <a:buChar char="Ø"/>
            </a:pPr>
            <a:r>
              <a:rPr lang="fr-FR" altLang="fr-FR" sz="2000" dirty="0">
                <a:solidFill>
                  <a:srgbClr val="000000"/>
                </a:solidFill>
                <a:cs typeface="Arial" pitchFamily="34" charset="0"/>
              </a:rPr>
              <a:t>Les soumissionnaires/proposants ne sont pas tenus de soumettre une BAFO</a:t>
            </a:r>
          </a:p>
          <a:p>
            <a:pPr marL="342900" indent="-342900">
              <a:lnSpc>
                <a:spcPct val="90000"/>
              </a:lnSpc>
              <a:spcBef>
                <a:spcPts val="300"/>
              </a:spcBef>
              <a:spcAft>
                <a:spcPts val="600"/>
              </a:spcAft>
              <a:buFont typeface="Wingdings" pitchFamily="2" charset="2"/>
              <a:buChar char="Ø"/>
            </a:pPr>
            <a:r>
              <a:rPr lang="fr-FR" altLang="fr-FR" sz="2000" dirty="0">
                <a:solidFill>
                  <a:srgbClr val="000000"/>
                </a:solidFill>
                <a:cs typeface="Arial" pitchFamily="34" charset="0"/>
              </a:rPr>
              <a:t>Il doit être explicité dans le document de passation de marchés que la BAFO peut être utilisée </a:t>
            </a:r>
          </a:p>
          <a:p>
            <a:pPr marL="342900" indent="-342900">
              <a:lnSpc>
                <a:spcPct val="90000"/>
              </a:lnSpc>
              <a:spcBef>
                <a:spcPts val="300"/>
              </a:spcBef>
              <a:spcAft>
                <a:spcPts val="600"/>
              </a:spcAft>
              <a:buFont typeface="Wingdings" pitchFamily="2" charset="2"/>
              <a:buChar char="Ø"/>
            </a:pPr>
            <a:r>
              <a:rPr lang="fr-FR" altLang="fr-FR" sz="2000" dirty="0">
                <a:solidFill>
                  <a:srgbClr val="000000"/>
                </a:solidFill>
                <a:cs typeface="Arial" pitchFamily="34" charset="0"/>
              </a:rPr>
              <a:t>Le pouvoir discrétionnaire de l'emprunteur dépendra de la réponse du marché</a:t>
            </a:r>
          </a:p>
          <a:p>
            <a:pPr marL="342900" indent="-342900">
              <a:lnSpc>
                <a:spcPct val="90000"/>
              </a:lnSpc>
              <a:spcBef>
                <a:spcPts val="300"/>
              </a:spcBef>
              <a:spcAft>
                <a:spcPts val="600"/>
              </a:spcAft>
              <a:buFont typeface="Wingdings" pitchFamily="2" charset="2"/>
              <a:buChar char="Ø"/>
            </a:pPr>
            <a:r>
              <a:rPr lang="fr-FR" altLang="fr-FR" sz="2000" dirty="0">
                <a:solidFill>
                  <a:srgbClr val="000000"/>
                </a:solidFill>
                <a:cs typeface="Arial" pitchFamily="34" charset="0"/>
              </a:rPr>
              <a:t>Il ne peut pas y avoir de négociation après la BAFO</a:t>
            </a:r>
          </a:p>
          <a:p>
            <a:pPr marL="342900" indent="-342900">
              <a:lnSpc>
                <a:spcPct val="90000"/>
              </a:lnSpc>
              <a:spcBef>
                <a:spcPts val="300"/>
              </a:spcBef>
              <a:spcAft>
                <a:spcPts val="600"/>
              </a:spcAft>
              <a:buFont typeface="Wingdings" pitchFamily="2" charset="2"/>
              <a:buChar char="Ø"/>
            </a:pPr>
            <a:r>
              <a:rPr lang="fr-FR" altLang="fr-FR" sz="2000" dirty="0">
                <a:solidFill>
                  <a:srgbClr val="000000"/>
                </a:solidFill>
                <a:cs typeface="Arial" pitchFamily="34" charset="0"/>
              </a:rPr>
              <a:t>Si la BAFO est utilisée, un vérificateur/garant de probité doit être engagé</a:t>
            </a:r>
          </a:p>
        </p:txBody>
      </p:sp>
      <p:sp>
        <p:nvSpPr>
          <p:cNvPr id="76803" name="Rectangle 9"/>
          <p:cNvSpPr>
            <a:spLocks noChangeArrowheads="1"/>
          </p:cNvSpPr>
          <p:nvPr/>
        </p:nvSpPr>
        <p:spPr bwMode="auto">
          <a:xfrm>
            <a:off x="860425" y="5391150"/>
            <a:ext cx="10514013" cy="592138"/>
          </a:xfrm>
          <a:prstGeom prst="rect">
            <a:avLst/>
          </a:prstGeom>
          <a:noFill/>
          <a:ln w="19050">
            <a:solidFill>
              <a:srgbClr val="3EA49D"/>
            </a:solidFill>
            <a:miter lim="800000"/>
            <a:headEnd/>
            <a:tailEnd/>
          </a:ln>
        </p:spPr>
        <p:txBody>
          <a:bodyPr>
            <a:spAutoFit/>
          </a:bodyPr>
          <a:lstStyle/>
          <a:p>
            <a:pPr>
              <a:lnSpc>
                <a:spcPct val="90000"/>
              </a:lnSpc>
              <a:spcBef>
                <a:spcPts val="300"/>
              </a:spcBef>
              <a:spcAft>
                <a:spcPts val="600"/>
              </a:spcAft>
              <a:buSzPct val="100000"/>
            </a:pPr>
            <a:r>
              <a:rPr lang="fr-FR" altLang="fr-FR" dirty="0">
                <a:solidFill>
                  <a:srgbClr val="000000"/>
                </a:solidFill>
                <a:cs typeface="Arial" pitchFamily="34" charset="0"/>
              </a:rPr>
              <a:t>La BAFO et la négociation sont mutuellement exclusives, c'est-à-dire que vous ne pouvez pas avoir les deux dans une seule et même passation de marché</a:t>
            </a:r>
          </a:p>
        </p:txBody>
      </p:sp>
      <p:sp>
        <p:nvSpPr>
          <p:cNvPr id="76805" name="Slide Number Placeholder 1"/>
          <p:cNvSpPr>
            <a:spLocks noGrp="1"/>
          </p:cNvSpPr>
          <p:nvPr>
            <p:ph type="sldNum" sz="quarter" idx="4294967295"/>
          </p:nvPr>
        </p:nvSpPr>
        <p:spPr bwMode="auto">
          <a:xfrm>
            <a:off x="0" y="6356350"/>
            <a:ext cx="2743200" cy="365125"/>
          </a:xfrm>
          <a:noFill/>
          <a:ln>
            <a:miter lim="800000"/>
            <a:headEnd/>
            <a:tailEnd/>
          </a:ln>
        </p:spPr>
        <p:txBody>
          <a:bodyPr/>
          <a:lstStyle/>
          <a:p>
            <a:pPr>
              <a:buSzPct val="100000"/>
            </a:pPr>
            <a:fld id="{D6D94328-6159-4396-A64C-646068147212}" type="slidenum">
              <a:rPr lang="en-US" altLang="fr-FR">
                <a:solidFill>
                  <a:srgbClr val="002345"/>
                </a:solidFill>
              </a:rPr>
              <a:pPr>
                <a:buSzPct val="100000"/>
              </a:pPr>
              <a:t>21</a:t>
            </a:fld>
            <a:endParaRPr lang="en-US" altLang="fr-FR">
              <a:solidFill>
                <a:srgbClr val="002345"/>
              </a:solidFill>
            </a:endParaRPr>
          </a:p>
        </p:txBody>
      </p:sp>
      <p:grpSp>
        <p:nvGrpSpPr>
          <p:cNvPr id="76806" name="Group 18"/>
          <p:cNvGrpSpPr>
            <a:grpSpLocks/>
          </p:cNvGrpSpPr>
          <p:nvPr/>
        </p:nvGrpSpPr>
        <p:grpSpPr bwMode="auto">
          <a:xfrm>
            <a:off x="787400" y="787400"/>
            <a:ext cx="10428288" cy="692150"/>
            <a:chOff x="615455" y="-373901"/>
            <a:chExt cx="11312377" cy="1158919"/>
          </a:xfrm>
        </p:grpSpPr>
        <p:sp>
          <p:nvSpPr>
            <p:cNvPr id="23" name="Rectangle 22"/>
            <p:cNvSpPr/>
            <p:nvPr/>
          </p:nvSpPr>
          <p:spPr>
            <a:xfrm>
              <a:off x="615455" y="-373901"/>
              <a:ext cx="11135001" cy="1158919"/>
            </a:xfrm>
            <a:prstGeom prst="rect">
              <a:avLst/>
            </a:prstGeom>
            <a:noFill/>
            <a:ln>
              <a:noFill/>
            </a:ln>
            <a:effectLst>
              <a:outerShdw blurRad="139700" dist="38100" dir="5400000" algn="t" rotWithShape="0">
                <a:prstClr val="black">
                  <a:alpha val="7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eaLnBrk="1" fontAlgn="auto" hangingPunct="1">
                <a:spcBef>
                  <a:spcPts val="0"/>
                </a:spcBef>
                <a:spcAft>
                  <a:spcPts val="0"/>
                </a:spcAft>
                <a:defRPr/>
              </a:pPr>
              <a:endParaRPr lang="en-US" sz="2400" dirty="0">
                <a:solidFill>
                  <a:prstClr val="white"/>
                </a:solidFill>
              </a:endParaRPr>
            </a:p>
          </p:txBody>
        </p:sp>
        <p:grpSp>
          <p:nvGrpSpPr>
            <p:cNvPr id="26" name="Group 25"/>
            <p:cNvGrpSpPr/>
            <p:nvPr/>
          </p:nvGrpSpPr>
          <p:grpSpPr>
            <a:xfrm>
              <a:off x="2695305" y="-257866"/>
              <a:ext cx="9232527" cy="996377"/>
              <a:chOff x="2695305" y="-448366"/>
              <a:chExt cx="9232527" cy="996377"/>
            </a:xfrm>
            <a:solidFill>
              <a:schemeClr val="bg1"/>
            </a:solidFill>
          </p:grpSpPr>
          <p:cxnSp>
            <p:nvCxnSpPr>
              <p:cNvPr id="30" name="Straight Connector 29"/>
              <p:cNvCxnSpPr/>
              <p:nvPr/>
            </p:nvCxnSpPr>
            <p:spPr>
              <a:xfrm>
                <a:off x="2695305" y="-448366"/>
                <a:ext cx="0" cy="927100"/>
              </a:xfrm>
              <a:prstGeom prst="line">
                <a:avLst/>
              </a:prstGeom>
              <a:solidFill>
                <a:schemeClr val="tx2">
                  <a:lumMod val="75000"/>
                </a:schemeClr>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31" name="Rectangle 30"/>
              <p:cNvSpPr/>
              <p:nvPr/>
            </p:nvSpPr>
            <p:spPr>
              <a:xfrm>
                <a:off x="2773387" y="-328056"/>
                <a:ext cx="9154445" cy="876067"/>
              </a:xfrm>
              <a:prstGeom prst="rect">
                <a:avLst/>
              </a:prstGeom>
              <a:noFill/>
            </p:spPr>
            <p:txBody>
              <a:bodyPr>
                <a:spAutoFit/>
              </a:bodyPr>
              <a:lstStyle/>
              <a:p>
                <a:pPr eaLnBrk="1" fontAlgn="auto" hangingPunct="1">
                  <a:spcBef>
                    <a:spcPts val="0"/>
                  </a:spcBef>
                  <a:spcAft>
                    <a:spcPts val="0"/>
                  </a:spcAft>
                  <a:defRPr/>
                </a:pPr>
                <a:r>
                  <a:rPr lang="fr-FR" altLang="fr-FR" sz="2800" b="1" dirty="0">
                    <a:solidFill>
                      <a:schemeClr val="bg1"/>
                    </a:solidFill>
                    <a:latin typeface="Book Antiqua" panose="02040602050305030304" pitchFamily="18" charset="0"/>
                    <a:ea typeface="+mn-ea"/>
                    <a:cs typeface="Arial" panose="020B0604020202020204" pitchFamily="34" charset="0"/>
                  </a:rPr>
                  <a:t>Meilleure offre finale </a:t>
                </a:r>
                <a:r>
                  <a:rPr lang="fr-FR" sz="2800" b="1" dirty="0">
                    <a:solidFill>
                      <a:schemeClr val="bg1"/>
                    </a:solidFill>
                    <a:latin typeface="Book Antiqua" panose="02040602050305030304" pitchFamily="18" charset="0"/>
                    <a:ea typeface="+mn-ea"/>
                    <a:cs typeface="Arial" panose="020B0604020202020204" pitchFamily="34" charset="0"/>
                  </a:rPr>
                  <a:t>(BAFO </a:t>
                </a:r>
                <a:r>
                  <a:rPr lang="fr-FR" sz="1600" b="1" dirty="0">
                    <a:solidFill>
                      <a:schemeClr val="bg1"/>
                    </a:solidFill>
                    <a:latin typeface="Book Antiqua" panose="02040602050305030304" pitchFamily="18" charset="0"/>
                    <a:ea typeface="+mn-ea"/>
                    <a:cs typeface="Arial" panose="020B0604020202020204" pitchFamily="34" charset="0"/>
                  </a:rPr>
                  <a:t>en Anglais</a:t>
                </a:r>
                <a:r>
                  <a:rPr lang="fr-FR" sz="2800" b="1" dirty="0">
                    <a:solidFill>
                      <a:schemeClr val="bg1"/>
                    </a:solidFill>
                    <a:latin typeface="Book Antiqua" panose="02040602050305030304" pitchFamily="18" charset="0"/>
                    <a:ea typeface="+mn-ea"/>
                    <a:cs typeface="Arial" panose="020B0604020202020204" pitchFamily="34" charset="0"/>
                  </a:rPr>
                  <a:t>)</a:t>
                </a: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Box 25"/>
          <p:cNvSpPr txBox="1">
            <a:spLocks noChangeArrowheads="1"/>
          </p:cNvSpPr>
          <p:nvPr/>
        </p:nvSpPr>
        <p:spPr bwMode="auto">
          <a:xfrm>
            <a:off x="709613" y="1878013"/>
            <a:ext cx="10506075" cy="3643312"/>
          </a:xfrm>
          <a:prstGeom prst="rect">
            <a:avLst/>
          </a:prstGeom>
          <a:noFill/>
          <a:ln w="9525">
            <a:noFill/>
            <a:miter lim="800000"/>
            <a:headEnd/>
            <a:tailEnd/>
          </a:ln>
        </p:spPr>
        <p:txBody>
          <a:bodyPr anchor="ctr">
            <a:spAutoFit/>
          </a:bodyPr>
          <a:lstStyle/>
          <a:p>
            <a:pPr marL="342900" indent="-342900">
              <a:lnSpc>
                <a:spcPct val="90000"/>
              </a:lnSpc>
              <a:spcBef>
                <a:spcPts val="300"/>
              </a:spcBef>
              <a:spcAft>
                <a:spcPts val="600"/>
              </a:spcAft>
              <a:buFont typeface="Wingdings" pitchFamily="2" charset="2"/>
              <a:buChar char="Ø"/>
            </a:pPr>
            <a:r>
              <a:rPr lang="fr-FR" altLang="fr-FR" dirty="0">
                <a:solidFill>
                  <a:srgbClr val="000000"/>
                </a:solidFill>
                <a:latin typeface="Book Antiqua" pitchFamily="18" charset="0"/>
                <a:cs typeface="Arial" pitchFamily="34" charset="0"/>
              </a:rPr>
              <a:t>Une option (dans le cadre d'une passation de marché concurrentielle internationale) qui permet à l'emprunteur de mener une négociation après l’évaluation et avant l'attribution du marché</a:t>
            </a:r>
          </a:p>
          <a:p>
            <a:pPr marL="342900" indent="-342900">
              <a:lnSpc>
                <a:spcPct val="90000"/>
              </a:lnSpc>
              <a:spcBef>
                <a:spcPts val="300"/>
              </a:spcBef>
              <a:spcAft>
                <a:spcPts val="600"/>
              </a:spcAft>
              <a:buFont typeface="Wingdings" pitchFamily="2" charset="2"/>
              <a:buChar char="Ø"/>
            </a:pPr>
            <a:r>
              <a:rPr lang="fr-FR" altLang="fr-FR" dirty="0">
                <a:solidFill>
                  <a:srgbClr val="000000"/>
                </a:solidFill>
                <a:latin typeface="Book Antiqua" pitchFamily="18" charset="0"/>
                <a:cs typeface="Arial" pitchFamily="34" charset="0"/>
              </a:rPr>
              <a:t>Le pouvoir discrétionnaire de l'emprunteur dépendra de la réponse du marché</a:t>
            </a:r>
          </a:p>
          <a:p>
            <a:pPr marL="342900" indent="-342900">
              <a:lnSpc>
                <a:spcPct val="90000"/>
              </a:lnSpc>
              <a:spcBef>
                <a:spcPts val="300"/>
              </a:spcBef>
              <a:spcAft>
                <a:spcPts val="600"/>
              </a:spcAft>
              <a:buFont typeface="Wingdings" pitchFamily="2" charset="2"/>
              <a:buChar char="Ø"/>
            </a:pPr>
            <a:r>
              <a:rPr lang="fr-FR" altLang="fr-FR" dirty="0">
                <a:solidFill>
                  <a:srgbClr val="000000"/>
                </a:solidFill>
                <a:latin typeface="Book Antiqua" pitchFamily="18" charset="0"/>
                <a:cs typeface="Arial" pitchFamily="34" charset="0"/>
              </a:rPr>
              <a:t>Séquence : doit négocier d'abord avec le soumissionnaire/proposant ayant la MAB/P</a:t>
            </a:r>
          </a:p>
          <a:p>
            <a:pPr marL="342900" indent="-342900">
              <a:lnSpc>
                <a:spcPct val="90000"/>
              </a:lnSpc>
              <a:spcBef>
                <a:spcPts val="300"/>
              </a:spcBef>
              <a:spcAft>
                <a:spcPts val="600"/>
              </a:spcAft>
              <a:buFont typeface="Wingdings" pitchFamily="2" charset="2"/>
              <a:buChar char="Ø"/>
            </a:pPr>
            <a:r>
              <a:rPr lang="fr-FR" altLang="fr-FR" dirty="0">
                <a:solidFill>
                  <a:srgbClr val="000000"/>
                </a:solidFill>
                <a:latin typeface="Book Antiqua" pitchFamily="18" charset="0"/>
                <a:cs typeface="Arial" pitchFamily="34" charset="0"/>
              </a:rPr>
              <a:t>Si le résultat n'est pas satisfaisant, ou si un accord n'est pas trouvé, négocier avec le soumissionnaire de la MAB/P suivante</a:t>
            </a:r>
          </a:p>
          <a:p>
            <a:pPr marL="342900" indent="-342900">
              <a:lnSpc>
                <a:spcPct val="90000"/>
              </a:lnSpc>
              <a:spcBef>
                <a:spcPts val="300"/>
              </a:spcBef>
              <a:spcAft>
                <a:spcPts val="600"/>
              </a:spcAft>
              <a:buFont typeface="Wingdings" pitchFamily="2" charset="2"/>
              <a:buChar char="Ø"/>
            </a:pPr>
            <a:r>
              <a:rPr lang="fr-FR" altLang="fr-FR" dirty="0">
                <a:solidFill>
                  <a:srgbClr val="000000"/>
                </a:solidFill>
                <a:latin typeface="Book Antiqua" pitchFamily="18" charset="0"/>
                <a:cs typeface="Arial" pitchFamily="34" charset="0"/>
              </a:rPr>
              <a:t>Doit être conduite en présence d'un vérificateur de probité</a:t>
            </a:r>
          </a:p>
          <a:p>
            <a:pPr marL="342900" indent="-342900">
              <a:lnSpc>
                <a:spcPct val="90000"/>
              </a:lnSpc>
              <a:spcBef>
                <a:spcPts val="300"/>
              </a:spcBef>
              <a:spcAft>
                <a:spcPts val="600"/>
              </a:spcAft>
              <a:buFont typeface="Wingdings" pitchFamily="2" charset="2"/>
              <a:buChar char="Ø"/>
            </a:pPr>
            <a:r>
              <a:rPr lang="fr-FR" altLang="fr-FR" dirty="0">
                <a:solidFill>
                  <a:srgbClr val="000000"/>
                </a:solidFill>
                <a:latin typeface="Book Antiqua" pitchFamily="18" charset="0"/>
                <a:cs typeface="Arial" pitchFamily="34" charset="0"/>
              </a:rPr>
              <a:t>Peut aborder les termes et conditions du contrat, le prix, les aspects sociaux/environnementaux + l'innovation</a:t>
            </a:r>
          </a:p>
          <a:p>
            <a:pPr marL="342900" indent="-342900">
              <a:lnSpc>
                <a:spcPct val="90000"/>
              </a:lnSpc>
              <a:spcBef>
                <a:spcPts val="300"/>
              </a:spcBef>
              <a:spcAft>
                <a:spcPts val="600"/>
              </a:spcAft>
              <a:buFont typeface="Wingdings" pitchFamily="2" charset="2"/>
              <a:buChar char="Ø"/>
            </a:pPr>
            <a:r>
              <a:rPr lang="fr-FR" altLang="fr-FR" dirty="0">
                <a:solidFill>
                  <a:srgbClr val="000000"/>
                </a:solidFill>
                <a:latin typeface="Book Antiqua" pitchFamily="18" charset="0"/>
                <a:cs typeface="Arial" pitchFamily="34" charset="0"/>
              </a:rPr>
              <a:t>Ne doit pas modifier les exigences minimales</a:t>
            </a:r>
          </a:p>
          <a:p>
            <a:pPr marL="342900" indent="-342900">
              <a:lnSpc>
                <a:spcPct val="90000"/>
              </a:lnSpc>
              <a:spcBef>
                <a:spcPts val="300"/>
              </a:spcBef>
              <a:spcAft>
                <a:spcPts val="600"/>
              </a:spcAft>
              <a:buFont typeface="Wingdings" pitchFamily="2" charset="2"/>
              <a:buChar char="Ø"/>
            </a:pPr>
            <a:r>
              <a:rPr lang="fr-FR" altLang="fr-FR" dirty="0">
                <a:solidFill>
                  <a:srgbClr val="000000"/>
                </a:solidFill>
                <a:latin typeface="Book Antiqua" pitchFamily="18" charset="0"/>
                <a:cs typeface="Arial" pitchFamily="34" charset="0"/>
              </a:rPr>
              <a:t>Il doit être  signalé  dans le document AS/AP que la négociation pourrait être utilisée</a:t>
            </a:r>
          </a:p>
        </p:txBody>
      </p:sp>
      <p:sp>
        <p:nvSpPr>
          <p:cNvPr id="78852" name="Rectangle 28"/>
          <p:cNvSpPr>
            <a:spLocks noChangeArrowheads="1"/>
          </p:cNvSpPr>
          <p:nvPr/>
        </p:nvSpPr>
        <p:spPr bwMode="auto">
          <a:xfrm>
            <a:off x="719138" y="5521325"/>
            <a:ext cx="10607675" cy="598488"/>
          </a:xfrm>
          <a:prstGeom prst="rect">
            <a:avLst/>
          </a:prstGeom>
          <a:noFill/>
          <a:ln w="19050">
            <a:solidFill>
              <a:srgbClr val="3EA49D"/>
            </a:solidFill>
            <a:miter lim="800000"/>
            <a:headEnd/>
            <a:tailEnd/>
          </a:ln>
        </p:spPr>
        <p:txBody>
          <a:bodyPr>
            <a:spAutoFit/>
          </a:bodyPr>
          <a:lstStyle/>
          <a:p>
            <a:pPr algn="ctr">
              <a:lnSpc>
                <a:spcPct val="90000"/>
              </a:lnSpc>
              <a:spcBef>
                <a:spcPts val="300"/>
              </a:spcBef>
              <a:spcAft>
                <a:spcPts val="600"/>
              </a:spcAft>
              <a:buSzPct val="100000"/>
            </a:pPr>
            <a:r>
              <a:rPr lang="fr-FR" altLang="fr-FR" dirty="0">
                <a:solidFill>
                  <a:srgbClr val="000000"/>
                </a:solidFill>
                <a:latin typeface="Book Antiqua" pitchFamily="18" charset="0"/>
                <a:cs typeface="Arial" pitchFamily="34" charset="0"/>
              </a:rPr>
              <a:t>La négociation et la BAFO sont mutuellement exclusives, c'est-à-dire que vous ne pouvez pas avoir les deux dans une seule et même passation de marché</a:t>
            </a:r>
          </a:p>
        </p:txBody>
      </p:sp>
      <p:sp>
        <p:nvSpPr>
          <p:cNvPr id="78853" name="Slide Number Placeholder 1"/>
          <p:cNvSpPr>
            <a:spLocks noGrp="1"/>
          </p:cNvSpPr>
          <p:nvPr>
            <p:ph type="sldNum" sz="quarter" idx="4294967295"/>
          </p:nvPr>
        </p:nvSpPr>
        <p:spPr bwMode="auto">
          <a:xfrm>
            <a:off x="0" y="6356350"/>
            <a:ext cx="2743200" cy="365125"/>
          </a:xfrm>
          <a:noFill/>
          <a:ln>
            <a:miter lim="800000"/>
            <a:headEnd/>
            <a:tailEnd/>
          </a:ln>
        </p:spPr>
        <p:txBody>
          <a:bodyPr/>
          <a:lstStyle/>
          <a:p>
            <a:pPr>
              <a:buSzPct val="100000"/>
            </a:pPr>
            <a:fld id="{93E6C677-0295-4B9A-BE3F-13FBFC24F9AC}" type="slidenum">
              <a:rPr lang="en-US" altLang="fr-FR">
                <a:solidFill>
                  <a:srgbClr val="002345"/>
                </a:solidFill>
              </a:rPr>
              <a:pPr>
                <a:buSzPct val="100000"/>
              </a:pPr>
              <a:t>22</a:t>
            </a:fld>
            <a:endParaRPr lang="en-US" altLang="fr-FR" dirty="0">
              <a:solidFill>
                <a:srgbClr val="002345"/>
              </a:solidFill>
            </a:endParaRPr>
          </a:p>
        </p:txBody>
      </p:sp>
      <p:grpSp>
        <p:nvGrpSpPr>
          <p:cNvPr id="78854" name="Group 18"/>
          <p:cNvGrpSpPr>
            <a:grpSpLocks/>
          </p:cNvGrpSpPr>
          <p:nvPr/>
        </p:nvGrpSpPr>
        <p:grpSpPr bwMode="auto">
          <a:xfrm>
            <a:off x="208547" y="787400"/>
            <a:ext cx="10780295" cy="698500"/>
            <a:chOff x="25883" y="-373901"/>
            <a:chExt cx="11724565" cy="1169551"/>
          </a:xfrm>
        </p:grpSpPr>
        <p:sp>
          <p:nvSpPr>
            <p:cNvPr id="26" name="Rectangle 25"/>
            <p:cNvSpPr/>
            <p:nvPr/>
          </p:nvSpPr>
          <p:spPr>
            <a:xfrm>
              <a:off x="614867" y="-373901"/>
              <a:ext cx="11135581" cy="1158919"/>
            </a:xfrm>
            <a:prstGeom prst="rect">
              <a:avLst/>
            </a:prstGeom>
            <a:noFill/>
            <a:ln>
              <a:noFill/>
            </a:ln>
            <a:effectLst>
              <a:outerShdw blurRad="139700" dist="38100" dir="5400000" algn="t" rotWithShape="0">
                <a:prstClr val="black">
                  <a:alpha val="7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eaLnBrk="1" fontAlgn="auto" hangingPunct="1">
                <a:spcBef>
                  <a:spcPts val="0"/>
                </a:spcBef>
                <a:spcAft>
                  <a:spcPts val="0"/>
                </a:spcAft>
                <a:defRPr/>
              </a:pPr>
              <a:endParaRPr lang="en-US" sz="2400" dirty="0">
                <a:solidFill>
                  <a:prstClr val="white"/>
                </a:solidFill>
              </a:endParaRPr>
            </a:p>
          </p:txBody>
        </p:sp>
        <p:grpSp>
          <p:nvGrpSpPr>
            <p:cNvPr id="28" name="Group 27"/>
            <p:cNvGrpSpPr/>
            <p:nvPr/>
          </p:nvGrpSpPr>
          <p:grpSpPr>
            <a:xfrm>
              <a:off x="25883" y="-373901"/>
              <a:ext cx="6025981" cy="1169551"/>
              <a:chOff x="25883" y="-564401"/>
              <a:chExt cx="6025981" cy="1169551"/>
            </a:xfrm>
            <a:solidFill>
              <a:schemeClr val="bg1"/>
            </a:solidFill>
          </p:grpSpPr>
          <p:sp>
            <p:nvSpPr>
              <p:cNvPr id="29" name="Rectangle 28"/>
              <p:cNvSpPr/>
              <p:nvPr/>
            </p:nvSpPr>
            <p:spPr>
              <a:xfrm>
                <a:off x="25883" y="-564401"/>
                <a:ext cx="2669422" cy="116955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eaLnBrk="1" fontAlgn="auto" hangingPunct="1">
                  <a:spcBef>
                    <a:spcPts val="0"/>
                  </a:spcBef>
                  <a:spcAft>
                    <a:spcPts val="0"/>
                  </a:spcAft>
                  <a:defRPr/>
                </a:pPr>
                <a:endParaRPr lang="en-US" sz="1600" b="1" dirty="0">
                  <a:solidFill>
                    <a:schemeClr val="accent1"/>
                  </a:solidFill>
                  <a:latin typeface="Book Antiqua" panose="02040602050305030304" pitchFamily="18" charset="0"/>
                  <a:cs typeface="Arial" panose="020B0604020202020204" pitchFamily="34" charset="0"/>
                </a:endParaRPr>
              </a:p>
            </p:txBody>
          </p:sp>
          <p:cxnSp>
            <p:nvCxnSpPr>
              <p:cNvPr id="30" name="Straight Connector 29"/>
              <p:cNvCxnSpPr/>
              <p:nvPr/>
            </p:nvCxnSpPr>
            <p:spPr>
              <a:xfrm>
                <a:off x="2695305" y="-448366"/>
                <a:ext cx="0" cy="927100"/>
              </a:xfrm>
              <a:prstGeom prst="line">
                <a:avLst/>
              </a:prstGeom>
              <a:solidFill>
                <a:schemeClr val="tx2">
                  <a:lumMod val="75000"/>
                </a:schemeClr>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31" name="Rectangle 30"/>
              <p:cNvSpPr/>
              <p:nvPr/>
            </p:nvSpPr>
            <p:spPr>
              <a:xfrm>
                <a:off x="2773388" y="-328056"/>
                <a:ext cx="3278476" cy="875635"/>
              </a:xfrm>
              <a:prstGeom prst="rect">
                <a:avLst/>
              </a:prstGeom>
              <a:noFill/>
            </p:spPr>
            <p:txBody>
              <a:bodyPr wrap="square">
                <a:spAutoFit/>
              </a:bodyPr>
              <a:lstStyle/>
              <a:p>
                <a:pPr eaLnBrk="1" fontAlgn="auto" hangingPunct="1">
                  <a:spcBef>
                    <a:spcPts val="0"/>
                  </a:spcBef>
                  <a:spcAft>
                    <a:spcPts val="0"/>
                  </a:spcAft>
                  <a:defRPr/>
                </a:pPr>
                <a:r>
                  <a:rPr lang="fr-FR" sz="2800" b="1" dirty="0">
                    <a:solidFill>
                      <a:schemeClr val="bg1"/>
                    </a:solidFill>
                    <a:latin typeface="Book Antiqua" panose="02040602050305030304" pitchFamily="18" charset="0"/>
                    <a:ea typeface="+mn-ea"/>
                    <a:cs typeface="Arial" panose="020B0604020202020204" pitchFamily="34" charset="0"/>
                  </a:rPr>
                  <a:t>Négociation</a:t>
                </a: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16"/>
          <p:cNvSpPr txBox="1">
            <a:spLocks noChangeArrowheads="1"/>
          </p:cNvSpPr>
          <p:nvPr/>
        </p:nvSpPr>
        <p:spPr bwMode="auto">
          <a:xfrm>
            <a:off x="783230" y="1694085"/>
            <a:ext cx="10583863" cy="4471993"/>
          </a:xfrm>
          <a:prstGeom prst="rect">
            <a:avLst/>
          </a:prstGeom>
          <a:noFill/>
          <a:ln w="9525">
            <a:noFill/>
            <a:miter lim="800000"/>
            <a:headEnd/>
            <a:tailEnd/>
          </a:ln>
        </p:spPr>
        <p:txBody>
          <a:bodyPr anchor="ctr">
            <a:spAutoFit/>
          </a:bodyPr>
          <a:lstStyle/>
          <a:p>
            <a:pPr>
              <a:spcAft>
                <a:spcPts val="600"/>
              </a:spcAft>
              <a:buSzPct val="100000"/>
            </a:pPr>
            <a:r>
              <a:rPr lang="fr-FR" altLang="fr-FR" sz="1600" b="1" dirty="0">
                <a:solidFill>
                  <a:srgbClr val="FF0000"/>
                </a:solidFill>
                <a:latin typeface="Book Antiqua" pitchFamily="18" charset="0"/>
                <a:cs typeface="Arial" pitchFamily="34" charset="0"/>
              </a:rPr>
              <a:t>Position par défaut </a:t>
            </a:r>
            <a:r>
              <a:rPr lang="fr-FR" altLang="fr-FR" sz="1600" dirty="0">
                <a:solidFill>
                  <a:srgbClr val="000000"/>
                </a:solidFill>
                <a:latin typeface="Book Antiqua" pitchFamily="18" charset="0"/>
                <a:cs typeface="Arial" pitchFamily="34" charset="0"/>
              </a:rPr>
              <a:t>= maintenir la pratique des ouvertures publiques aussi bien pour les parties techniques que financières</a:t>
            </a:r>
          </a:p>
          <a:p>
            <a:pPr>
              <a:spcAft>
                <a:spcPts val="600"/>
              </a:spcAft>
              <a:buSzPct val="100000"/>
            </a:pPr>
            <a:r>
              <a:rPr lang="fr-FR" altLang="fr-FR" sz="1600" b="1" dirty="0">
                <a:solidFill>
                  <a:srgbClr val="FF0000"/>
                </a:solidFill>
                <a:latin typeface="Book Antiqua" pitchFamily="18" charset="0"/>
                <a:cs typeface="Arial" pitchFamily="34" charset="0"/>
              </a:rPr>
              <a:t>Exception : </a:t>
            </a:r>
            <a:r>
              <a:rPr lang="fr-FR" altLang="fr-FR" sz="1600" dirty="0">
                <a:solidFill>
                  <a:srgbClr val="000000"/>
                </a:solidFill>
                <a:latin typeface="Book Antiqua" pitchFamily="18" charset="0"/>
                <a:cs typeface="Arial" pitchFamily="34" charset="0"/>
              </a:rPr>
              <a:t>ouverture à huis-clos avec vérificateur/garant de probité = option pouvant être appliquée :</a:t>
            </a:r>
          </a:p>
          <a:p>
            <a:pPr marL="342900" lvl="1" indent="-342900">
              <a:lnSpc>
                <a:spcPct val="90000"/>
              </a:lnSpc>
              <a:spcBef>
                <a:spcPts val="300"/>
              </a:spcBef>
              <a:spcAft>
                <a:spcPts val="600"/>
              </a:spcAft>
              <a:buFont typeface="Wingdings" pitchFamily="2" charset="2"/>
              <a:buChar char="Ø"/>
            </a:pPr>
            <a:r>
              <a:rPr lang="fr-FR" altLang="fr-FR" sz="1600" dirty="0">
                <a:solidFill>
                  <a:srgbClr val="000000"/>
                </a:solidFill>
                <a:latin typeface="Book Antiqua" pitchFamily="18" charset="0"/>
                <a:cs typeface="Arial" pitchFamily="34" charset="0"/>
              </a:rPr>
              <a:t>processus à deux enveloppes, avec</a:t>
            </a:r>
          </a:p>
          <a:p>
            <a:pPr marL="800100" lvl="2" indent="-342900">
              <a:lnSpc>
                <a:spcPct val="90000"/>
              </a:lnSpc>
              <a:spcBef>
                <a:spcPts val="300"/>
              </a:spcBef>
              <a:spcAft>
                <a:spcPts val="600"/>
              </a:spcAft>
              <a:buFont typeface="Wingdings" panose="05000000000000000000" pitchFamily="2" charset="2"/>
              <a:buChar char="ü"/>
            </a:pPr>
            <a:r>
              <a:rPr lang="fr-FR" altLang="fr-FR" sz="1600" dirty="0">
                <a:solidFill>
                  <a:srgbClr val="000000"/>
                </a:solidFill>
                <a:latin typeface="Book Antiqua" pitchFamily="18" charset="0"/>
                <a:cs typeface="Arial" pitchFamily="34" charset="0"/>
              </a:rPr>
              <a:t>AP pour les biens, les travaux ou les services non intellectuels  </a:t>
            </a:r>
          </a:p>
          <a:p>
            <a:pPr marL="800100" lvl="2" indent="-342900">
              <a:lnSpc>
                <a:spcPct val="90000"/>
              </a:lnSpc>
              <a:spcBef>
                <a:spcPts val="300"/>
              </a:spcBef>
              <a:spcAft>
                <a:spcPts val="600"/>
              </a:spcAft>
              <a:buFont typeface="Wingdings" panose="05000000000000000000" pitchFamily="2" charset="2"/>
              <a:buChar char="ü"/>
            </a:pPr>
            <a:r>
              <a:rPr lang="fr-FR" altLang="fr-FR" sz="1600" dirty="0">
                <a:solidFill>
                  <a:srgbClr val="000000"/>
                </a:solidFill>
                <a:latin typeface="Book Antiqua" pitchFamily="18" charset="0"/>
                <a:cs typeface="Arial" pitchFamily="34" charset="0"/>
              </a:rPr>
              <a:t>Option BAFO ou Négociation appliquée</a:t>
            </a:r>
          </a:p>
          <a:p>
            <a:pPr>
              <a:lnSpc>
                <a:spcPct val="90000"/>
              </a:lnSpc>
              <a:spcBef>
                <a:spcPts val="1200"/>
              </a:spcBef>
              <a:spcAft>
                <a:spcPts val="600"/>
              </a:spcAft>
              <a:buSzPct val="100000"/>
            </a:pPr>
            <a:r>
              <a:rPr lang="fr-FR" altLang="fr-FR" sz="1600" b="1" dirty="0">
                <a:solidFill>
                  <a:srgbClr val="FF0000"/>
                </a:solidFill>
                <a:latin typeface="Book Antiqua" pitchFamily="18" charset="0"/>
                <a:cs typeface="Arial" pitchFamily="34" charset="0"/>
              </a:rPr>
              <a:t>Ouverture à huis-clos avec vérificateur/garant de probité  = nouveau processus lors de l’ouverture des enveloppes financières :</a:t>
            </a:r>
          </a:p>
          <a:p>
            <a:pPr marL="342900" lvl="1" indent="-342900">
              <a:lnSpc>
                <a:spcPct val="90000"/>
              </a:lnSpc>
              <a:spcBef>
                <a:spcPts val="300"/>
              </a:spcBef>
              <a:spcAft>
                <a:spcPts val="600"/>
              </a:spcAft>
              <a:buFont typeface="Wingdings" pitchFamily="2" charset="2"/>
              <a:buChar char="Ø"/>
            </a:pPr>
            <a:r>
              <a:rPr lang="fr-FR" altLang="fr-FR" sz="1600" dirty="0">
                <a:solidFill>
                  <a:srgbClr val="000000"/>
                </a:solidFill>
                <a:latin typeface="Book Antiqua" pitchFamily="18" charset="0"/>
                <a:cs typeface="Arial" pitchFamily="34" charset="0"/>
              </a:rPr>
              <a:t>ouverture en présence du vérificateur/garant de probité (pas en public)</a:t>
            </a:r>
          </a:p>
          <a:p>
            <a:pPr marL="342900" lvl="1" indent="-342900">
              <a:lnSpc>
                <a:spcPct val="90000"/>
              </a:lnSpc>
              <a:spcBef>
                <a:spcPts val="300"/>
              </a:spcBef>
              <a:spcAft>
                <a:spcPts val="600"/>
              </a:spcAft>
              <a:buFont typeface="Wingdings" pitchFamily="2" charset="2"/>
              <a:buChar char="Ø"/>
            </a:pPr>
            <a:r>
              <a:rPr lang="fr-FR" altLang="fr-FR" sz="1600" dirty="0">
                <a:solidFill>
                  <a:srgbClr val="000000"/>
                </a:solidFill>
                <a:latin typeface="Book Antiqua" pitchFamily="18" charset="0"/>
                <a:cs typeface="Arial" pitchFamily="34" charset="0"/>
              </a:rPr>
              <a:t>l’auditeur prépare un rapport de probité</a:t>
            </a:r>
          </a:p>
          <a:p>
            <a:pPr marL="342900" lvl="1" indent="-342900">
              <a:lnSpc>
                <a:spcPct val="90000"/>
              </a:lnSpc>
              <a:spcBef>
                <a:spcPts val="300"/>
              </a:spcBef>
              <a:spcAft>
                <a:spcPts val="600"/>
              </a:spcAft>
              <a:buFont typeface="Wingdings" pitchFamily="2" charset="2"/>
              <a:buChar char="Ø"/>
            </a:pPr>
            <a:r>
              <a:rPr lang="fr-FR" altLang="fr-FR" sz="1600" dirty="0">
                <a:solidFill>
                  <a:srgbClr val="000000"/>
                </a:solidFill>
                <a:latin typeface="Book Antiqua" pitchFamily="18" charset="0"/>
                <a:cs typeface="Arial" pitchFamily="34" charset="0"/>
              </a:rPr>
              <a:t>divulgation différée = en même temps que l’envoi de la Notification d’Intention d’Attribuer (le marché/contrat). L’emprunteur:</a:t>
            </a:r>
          </a:p>
          <a:p>
            <a:pPr marL="803275" lvl="2" indent="-285750">
              <a:spcAft>
                <a:spcPts val="600"/>
              </a:spcAft>
              <a:buFont typeface="Wingdings" pitchFamily="2" charset="2"/>
              <a:buChar char="ü"/>
            </a:pPr>
            <a:r>
              <a:rPr lang="fr-FR" altLang="fr-FR" sz="1600" dirty="0">
                <a:solidFill>
                  <a:srgbClr val="000000"/>
                </a:solidFill>
                <a:latin typeface="Book Antiqua" pitchFamily="18" charset="0"/>
                <a:cs typeface="Arial" pitchFamily="34" charset="0"/>
              </a:rPr>
              <a:t>envoie le rapport de probité aux proposants</a:t>
            </a:r>
          </a:p>
          <a:p>
            <a:pPr marL="803275" lvl="2" indent="-285750">
              <a:spcAft>
                <a:spcPts val="600"/>
              </a:spcAft>
              <a:buFont typeface="Wingdings" pitchFamily="2" charset="2"/>
              <a:buChar char="ü"/>
            </a:pPr>
            <a:r>
              <a:rPr lang="fr-FR" altLang="fr-FR" sz="1600" dirty="0">
                <a:solidFill>
                  <a:srgbClr val="000000"/>
                </a:solidFill>
                <a:latin typeface="Book Antiqua" pitchFamily="18" charset="0"/>
                <a:cs typeface="Arial" pitchFamily="34" charset="0"/>
              </a:rPr>
              <a:t>publie le rapport sur le site Web</a:t>
            </a:r>
          </a:p>
        </p:txBody>
      </p:sp>
      <p:sp>
        <p:nvSpPr>
          <p:cNvPr id="80900" name="Slide Number Placeholder 1"/>
          <p:cNvSpPr>
            <a:spLocks noGrp="1"/>
          </p:cNvSpPr>
          <p:nvPr>
            <p:ph type="sldNum" sz="quarter" idx="4294967295"/>
          </p:nvPr>
        </p:nvSpPr>
        <p:spPr bwMode="auto">
          <a:xfrm>
            <a:off x="0" y="6356350"/>
            <a:ext cx="2743200" cy="365125"/>
          </a:xfrm>
          <a:noFill/>
          <a:ln>
            <a:miter lim="800000"/>
            <a:headEnd/>
            <a:tailEnd/>
          </a:ln>
        </p:spPr>
        <p:txBody>
          <a:bodyPr/>
          <a:lstStyle/>
          <a:p>
            <a:pPr>
              <a:buSzPct val="100000"/>
            </a:pPr>
            <a:fld id="{7C04B014-1E36-4700-8C8E-17B55F9E1990}" type="slidenum">
              <a:rPr lang="en-US" altLang="fr-FR">
                <a:solidFill>
                  <a:srgbClr val="002345"/>
                </a:solidFill>
              </a:rPr>
              <a:pPr>
                <a:buSzPct val="100000"/>
              </a:pPr>
              <a:t>23</a:t>
            </a:fld>
            <a:endParaRPr lang="en-US" altLang="fr-FR" dirty="0">
              <a:solidFill>
                <a:srgbClr val="002345"/>
              </a:solidFill>
            </a:endParaRPr>
          </a:p>
        </p:txBody>
      </p:sp>
      <p:grpSp>
        <p:nvGrpSpPr>
          <p:cNvPr id="80901" name="Group 18"/>
          <p:cNvGrpSpPr>
            <a:grpSpLocks/>
          </p:cNvGrpSpPr>
          <p:nvPr/>
        </p:nvGrpSpPr>
        <p:grpSpPr bwMode="auto">
          <a:xfrm>
            <a:off x="255588" y="787400"/>
            <a:ext cx="10960100" cy="698500"/>
            <a:chOff x="39108" y="-373901"/>
            <a:chExt cx="11888724" cy="1169551"/>
          </a:xfrm>
        </p:grpSpPr>
        <p:sp>
          <p:nvSpPr>
            <p:cNvPr id="18" name="Rectangle 17"/>
            <p:cNvSpPr/>
            <p:nvPr/>
          </p:nvSpPr>
          <p:spPr>
            <a:xfrm>
              <a:off x="615979" y="-373901"/>
              <a:ext cx="11134486" cy="1158919"/>
            </a:xfrm>
            <a:prstGeom prst="rect">
              <a:avLst/>
            </a:prstGeom>
            <a:noFill/>
            <a:ln>
              <a:noFill/>
            </a:ln>
            <a:effectLst>
              <a:outerShdw blurRad="139700" dist="38100" dir="5400000" algn="t" rotWithShape="0">
                <a:prstClr val="black">
                  <a:alpha val="7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eaLnBrk="1" fontAlgn="auto" hangingPunct="1">
                <a:spcBef>
                  <a:spcPts val="0"/>
                </a:spcBef>
                <a:spcAft>
                  <a:spcPts val="0"/>
                </a:spcAft>
                <a:defRPr/>
              </a:pPr>
              <a:endParaRPr lang="en-US" sz="2400" dirty="0">
                <a:solidFill>
                  <a:prstClr val="white"/>
                </a:solidFill>
              </a:endParaRPr>
            </a:p>
          </p:txBody>
        </p:sp>
        <p:grpSp>
          <p:nvGrpSpPr>
            <p:cNvPr id="24" name="Group 23"/>
            <p:cNvGrpSpPr/>
            <p:nvPr/>
          </p:nvGrpSpPr>
          <p:grpSpPr>
            <a:xfrm>
              <a:off x="39108" y="-373901"/>
              <a:ext cx="11888724" cy="1169551"/>
              <a:chOff x="39108" y="-564401"/>
              <a:chExt cx="11888724" cy="1169551"/>
            </a:xfrm>
            <a:solidFill>
              <a:schemeClr val="bg1"/>
            </a:solidFill>
          </p:grpSpPr>
          <p:sp>
            <p:nvSpPr>
              <p:cNvPr id="26" name="Rectangle 25"/>
              <p:cNvSpPr/>
              <p:nvPr/>
            </p:nvSpPr>
            <p:spPr>
              <a:xfrm>
                <a:off x="39108" y="-564401"/>
                <a:ext cx="2656197" cy="116955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eaLnBrk="1" fontAlgn="auto" hangingPunct="1">
                  <a:spcBef>
                    <a:spcPts val="0"/>
                  </a:spcBef>
                  <a:spcAft>
                    <a:spcPts val="0"/>
                  </a:spcAft>
                  <a:defRPr/>
                </a:pPr>
                <a:endParaRPr lang="en-US" sz="1600" b="1" dirty="0">
                  <a:solidFill>
                    <a:schemeClr val="accent1"/>
                  </a:solidFill>
                  <a:latin typeface="Book Antiqua" panose="02040602050305030304" pitchFamily="18" charset="0"/>
                  <a:cs typeface="Arial" panose="020B0604020202020204" pitchFamily="34" charset="0"/>
                </a:endParaRPr>
              </a:p>
            </p:txBody>
          </p:sp>
          <p:cxnSp>
            <p:nvCxnSpPr>
              <p:cNvPr id="30" name="Straight Connector 29"/>
              <p:cNvCxnSpPr/>
              <p:nvPr/>
            </p:nvCxnSpPr>
            <p:spPr>
              <a:xfrm>
                <a:off x="2695305" y="-448366"/>
                <a:ext cx="0" cy="927100"/>
              </a:xfrm>
              <a:prstGeom prst="line">
                <a:avLst/>
              </a:prstGeom>
              <a:solidFill>
                <a:schemeClr val="tx2">
                  <a:lumMod val="75000"/>
                </a:schemeClr>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31" name="Rectangle 30"/>
              <p:cNvSpPr/>
              <p:nvPr/>
            </p:nvSpPr>
            <p:spPr>
              <a:xfrm>
                <a:off x="2773387" y="-328057"/>
                <a:ext cx="9154445" cy="875634"/>
              </a:xfrm>
              <a:prstGeom prst="rect">
                <a:avLst/>
              </a:prstGeom>
              <a:noFill/>
            </p:spPr>
            <p:txBody>
              <a:bodyPr>
                <a:spAutoFit/>
              </a:bodyPr>
              <a:lstStyle/>
              <a:p>
                <a:pPr eaLnBrk="1" fontAlgn="auto" hangingPunct="1">
                  <a:spcBef>
                    <a:spcPts val="0"/>
                  </a:spcBef>
                  <a:spcAft>
                    <a:spcPts val="0"/>
                  </a:spcAft>
                  <a:defRPr/>
                </a:pPr>
                <a:r>
                  <a:rPr lang="fr-FR" sz="2800" b="1" dirty="0">
                    <a:solidFill>
                      <a:schemeClr val="bg1"/>
                    </a:solidFill>
                    <a:latin typeface="Book Antiqua" panose="02040602050305030304" pitchFamily="18" charset="0"/>
                    <a:ea typeface="+mn-ea"/>
                    <a:cs typeface="Arial" panose="020B0604020202020204" pitchFamily="34" charset="0"/>
                  </a:rPr>
                  <a:t>Ouverture</a:t>
                </a:r>
                <a:r>
                  <a:rPr lang="en-US" sz="2800" b="1" dirty="0">
                    <a:solidFill>
                      <a:schemeClr val="bg1"/>
                    </a:solidFill>
                    <a:latin typeface="Book Antiqua" panose="02040602050305030304" pitchFamily="18" charset="0"/>
                    <a:ea typeface="+mn-ea"/>
                    <a:cs typeface="Arial" panose="020B0604020202020204" pitchFamily="34" charset="0"/>
                  </a:rPr>
                  <a:t> à huis-clos</a:t>
                </a: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9"/>
          <p:cNvSpPr txBox="1">
            <a:spLocks noChangeArrowheads="1"/>
          </p:cNvSpPr>
          <p:nvPr/>
        </p:nvSpPr>
        <p:spPr bwMode="auto">
          <a:xfrm>
            <a:off x="787400" y="2029547"/>
            <a:ext cx="10428288" cy="2608406"/>
          </a:xfrm>
          <a:prstGeom prst="rect">
            <a:avLst/>
          </a:prstGeom>
          <a:noFill/>
          <a:ln w="9525">
            <a:noFill/>
            <a:miter lim="800000"/>
            <a:headEnd/>
            <a:tailEnd/>
          </a:ln>
        </p:spPr>
        <p:txBody>
          <a:bodyPr anchor="ctr">
            <a:spAutoFit/>
          </a:bodyPr>
          <a:lstStyle/>
          <a:p>
            <a:pPr>
              <a:lnSpc>
                <a:spcPct val="90000"/>
              </a:lnSpc>
              <a:spcBef>
                <a:spcPts val="1200"/>
              </a:spcBef>
              <a:spcAft>
                <a:spcPts val="600"/>
              </a:spcAft>
              <a:buSzPct val="100000"/>
            </a:pPr>
            <a:r>
              <a:rPr lang="fr-FR" altLang="fr-FR" sz="2000" b="1" dirty="0">
                <a:solidFill>
                  <a:srgbClr val="FF0000"/>
                </a:solidFill>
                <a:latin typeface="Book Antiqua" pitchFamily="18" charset="0"/>
                <a:cs typeface="Arial" pitchFamily="34" charset="0"/>
              </a:rPr>
              <a:t>Pourquoi l'ouverture à huis-clos et la publication différée d’informations ?</a:t>
            </a:r>
          </a:p>
          <a:p>
            <a:pPr>
              <a:lnSpc>
                <a:spcPct val="90000"/>
              </a:lnSpc>
              <a:spcBef>
                <a:spcPts val="300"/>
              </a:spcBef>
              <a:spcAft>
                <a:spcPts val="600"/>
              </a:spcAft>
              <a:buFont typeface="Wingdings" pitchFamily="2" charset="2"/>
              <a:buChar char="Ø"/>
            </a:pPr>
            <a:r>
              <a:rPr lang="fr-FR" altLang="fr-FR" sz="2000" dirty="0">
                <a:solidFill>
                  <a:srgbClr val="000000"/>
                </a:solidFill>
                <a:latin typeface="Book Antiqua" pitchFamily="18" charset="0"/>
                <a:cs typeface="Arial" pitchFamily="34" charset="0"/>
              </a:rPr>
              <a:t> Les proposants ne prennent pas connaissance des prix des autres </a:t>
            </a:r>
          </a:p>
          <a:p>
            <a:pPr>
              <a:lnSpc>
                <a:spcPct val="90000"/>
              </a:lnSpc>
              <a:spcBef>
                <a:spcPts val="300"/>
              </a:spcBef>
              <a:spcAft>
                <a:spcPts val="600"/>
              </a:spcAft>
              <a:buFont typeface="Wingdings" pitchFamily="2" charset="2"/>
              <a:buChar char="Ø"/>
            </a:pPr>
            <a:r>
              <a:rPr lang="fr-FR" altLang="fr-FR" sz="2000" dirty="0">
                <a:solidFill>
                  <a:srgbClr val="000000"/>
                </a:solidFill>
                <a:latin typeface="Book Antiqua" pitchFamily="18" charset="0"/>
                <a:cs typeface="Arial" pitchFamily="34" charset="0"/>
              </a:rPr>
              <a:t> Maintient une tension concurrentielle mais sans compromettre :</a:t>
            </a:r>
          </a:p>
          <a:p>
            <a:pPr marL="746125" lvl="2" indent="-342900">
              <a:lnSpc>
                <a:spcPct val="90000"/>
              </a:lnSpc>
              <a:spcBef>
                <a:spcPts val="300"/>
              </a:spcBef>
              <a:spcAft>
                <a:spcPts val="600"/>
              </a:spcAft>
              <a:buFont typeface="Wingdings" pitchFamily="2" charset="2"/>
              <a:buChar char="ü"/>
            </a:pPr>
            <a:r>
              <a:rPr lang="fr-FR" altLang="fr-FR" sz="2000" dirty="0">
                <a:solidFill>
                  <a:srgbClr val="000000"/>
                </a:solidFill>
                <a:latin typeface="Book Antiqua" pitchFamily="18" charset="0"/>
                <a:cs typeface="Arial" pitchFamily="34" charset="0"/>
              </a:rPr>
              <a:t>l’intégrité = effectuée en présence d'un vérificateur/garant de probité</a:t>
            </a:r>
          </a:p>
          <a:p>
            <a:pPr marL="746125" lvl="2" indent="-342900">
              <a:lnSpc>
                <a:spcPct val="90000"/>
              </a:lnSpc>
              <a:spcBef>
                <a:spcPts val="300"/>
              </a:spcBef>
              <a:spcAft>
                <a:spcPts val="600"/>
              </a:spcAft>
              <a:buFont typeface="Wingdings" pitchFamily="2" charset="2"/>
              <a:buChar char="ü"/>
            </a:pPr>
            <a:r>
              <a:rPr lang="fr-FR" altLang="fr-FR" sz="2000" dirty="0">
                <a:solidFill>
                  <a:srgbClr val="000000"/>
                </a:solidFill>
                <a:latin typeface="Book Antiqua" pitchFamily="18" charset="0"/>
                <a:cs typeface="Arial" pitchFamily="34" charset="0"/>
              </a:rPr>
              <a:t>la transparence = dans la mesure où les informations complètes sont publiées plus tard dans le rapport de probité</a:t>
            </a:r>
          </a:p>
          <a:p>
            <a:pPr>
              <a:lnSpc>
                <a:spcPct val="90000"/>
              </a:lnSpc>
              <a:spcBef>
                <a:spcPts val="300"/>
              </a:spcBef>
              <a:spcAft>
                <a:spcPts val="600"/>
              </a:spcAft>
              <a:buFont typeface="Wingdings" pitchFamily="2" charset="2"/>
              <a:buChar char="Ø"/>
            </a:pPr>
            <a:r>
              <a:rPr lang="fr-FR" altLang="fr-FR" sz="2000" dirty="0">
                <a:solidFill>
                  <a:srgbClr val="000000"/>
                </a:solidFill>
                <a:latin typeface="Book Antiqua" pitchFamily="18" charset="0"/>
                <a:cs typeface="Arial" pitchFamily="34" charset="0"/>
              </a:rPr>
              <a:t> Reflète des pratiques commerciales modernes</a:t>
            </a:r>
          </a:p>
        </p:txBody>
      </p:sp>
      <p:sp>
        <p:nvSpPr>
          <p:cNvPr id="82948" name="Slide Number Placeholder 1"/>
          <p:cNvSpPr>
            <a:spLocks noGrp="1"/>
          </p:cNvSpPr>
          <p:nvPr>
            <p:ph type="sldNum" sz="quarter" idx="4294967295"/>
          </p:nvPr>
        </p:nvSpPr>
        <p:spPr bwMode="auto">
          <a:xfrm>
            <a:off x="0" y="6356350"/>
            <a:ext cx="2743200" cy="365125"/>
          </a:xfrm>
          <a:noFill/>
          <a:ln>
            <a:miter lim="800000"/>
            <a:headEnd/>
            <a:tailEnd/>
          </a:ln>
        </p:spPr>
        <p:txBody>
          <a:bodyPr/>
          <a:lstStyle/>
          <a:p>
            <a:pPr>
              <a:buSzPct val="100000"/>
            </a:pPr>
            <a:fld id="{6A212036-6510-4528-AD91-32827F4996DC}" type="slidenum">
              <a:rPr lang="en-US" altLang="fr-FR">
                <a:solidFill>
                  <a:srgbClr val="002345"/>
                </a:solidFill>
              </a:rPr>
              <a:pPr>
                <a:buSzPct val="100000"/>
              </a:pPr>
              <a:t>24</a:t>
            </a:fld>
            <a:endParaRPr lang="en-US" altLang="fr-FR" dirty="0">
              <a:solidFill>
                <a:srgbClr val="002345"/>
              </a:solidFill>
            </a:endParaRPr>
          </a:p>
        </p:txBody>
      </p:sp>
      <p:grpSp>
        <p:nvGrpSpPr>
          <p:cNvPr id="82949" name="Group 18"/>
          <p:cNvGrpSpPr>
            <a:grpSpLocks/>
          </p:cNvGrpSpPr>
          <p:nvPr/>
        </p:nvGrpSpPr>
        <p:grpSpPr bwMode="auto">
          <a:xfrm>
            <a:off x="231775" y="787400"/>
            <a:ext cx="10983913" cy="698500"/>
            <a:chOff x="12657" y="-373901"/>
            <a:chExt cx="11915175" cy="1169551"/>
          </a:xfrm>
        </p:grpSpPr>
        <p:sp>
          <p:nvSpPr>
            <p:cNvPr id="17" name="Rectangle 16"/>
            <p:cNvSpPr/>
            <p:nvPr/>
          </p:nvSpPr>
          <p:spPr>
            <a:xfrm>
              <a:off x="615390" y="-373901"/>
              <a:ext cx="11135065" cy="1158919"/>
            </a:xfrm>
            <a:prstGeom prst="rect">
              <a:avLst/>
            </a:prstGeom>
            <a:noFill/>
            <a:ln>
              <a:noFill/>
            </a:ln>
            <a:effectLst>
              <a:outerShdw blurRad="139700" dist="38100" dir="5400000" algn="t" rotWithShape="0">
                <a:prstClr val="black">
                  <a:alpha val="7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eaLnBrk="1" fontAlgn="auto" hangingPunct="1">
                <a:spcBef>
                  <a:spcPts val="0"/>
                </a:spcBef>
                <a:spcAft>
                  <a:spcPts val="0"/>
                </a:spcAft>
                <a:defRPr/>
              </a:pPr>
              <a:endParaRPr lang="en-US" sz="2400" dirty="0">
                <a:solidFill>
                  <a:prstClr val="white"/>
                </a:solidFill>
              </a:endParaRPr>
            </a:p>
          </p:txBody>
        </p:sp>
        <p:grpSp>
          <p:nvGrpSpPr>
            <p:cNvPr id="18" name="Group 17"/>
            <p:cNvGrpSpPr/>
            <p:nvPr/>
          </p:nvGrpSpPr>
          <p:grpSpPr>
            <a:xfrm>
              <a:off x="12657" y="-373901"/>
              <a:ext cx="11915175" cy="1169551"/>
              <a:chOff x="12657" y="-564401"/>
              <a:chExt cx="11915175" cy="1169551"/>
            </a:xfrm>
            <a:solidFill>
              <a:schemeClr val="bg1"/>
            </a:solidFill>
          </p:grpSpPr>
          <p:sp>
            <p:nvSpPr>
              <p:cNvPr id="24" name="Rectangle 23"/>
              <p:cNvSpPr/>
              <p:nvPr/>
            </p:nvSpPr>
            <p:spPr>
              <a:xfrm>
                <a:off x="12657" y="-564401"/>
                <a:ext cx="2682648" cy="116955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eaLnBrk="1" fontAlgn="auto" hangingPunct="1">
                  <a:spcBef>
                    <a:spcPts val="0"/>
                  </a:spcBef>
                  <a:spcAft>
                    <a:spcPts val="0"/>
                  </a:spcAft>
                  <a:defRPr/>
                </a:pPr>
                <a:endParaRPr lang="en-US" sz="1600" b="1" dirty="0">
                  <a:solidFill>
                    <a:schemeClr val="accent1"/>
                  </a:solidFill>
                  <a:latin typeface="Book Antiqua" panose="02040602050305030304" pitchFamily="18" charset="0"/>
                  <a:cs typeface="Arial" panose="020B0604020202020204" pitchFamily="34" charset="0"/>
                </a:endParaRPr>
              </a:p>
            </p:txBody>
          </p:sp>
          <p:cxnSp>
            <p:nvCxnSpPr>
              <p:cNvPr id="29" name="Straight Connector 28"/>
              <p:cNvCxnSpPr/>
              <p:nvPr/>
            </p:nvCxnSpPr>
            <p:spPr>
              <a:xfrm>
                <a:off x="2695305" y="-448366"/>
                <a:ext cx="0" cy="927100"/>
              </a:xfrm>
              <a:prstGeom prst="line">
                <a:avLst/>
              </a:prstGeom>
              <a:solidFill>
                <a:schemeClr val="tx2">
                  <a:lumMod val="75000"/>
                </a:schemeClr>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30" name="Rectangle 29"/>
              <p:cNvSpPr/>
              <p:nvPr/>
            </p:nvSpPr>
            <p:spPr>
              <a:xfrm>
                <a:off x="2773387" y="-328057"/>
                <a:ext cx="9154445" cy="875634"/>
              </a:xfrm>
              <a:prstGeom prst="rect">
                <a:avLst/>
              </a:prstGeom>
              <a:noFill/>
            </p:spPr>
            <p:txBody>
              <a:bodyPr>
                <a:spAutoFit/>
              </a:bodyPr>
              <a:lstStyle/>
              <a:p>
                <a:pPr eaLnBrk="1" fontAlgn="auto" hangingPunct="1">
                  <a:spcBef>
                    <a:spcPts val="0"/>
                  </a:spcBef>
                  <a:spcAft>
                    <a:spcPts val="0"/>
                  </a:spcAft>
                  <a:defRPr/>
                </a:pPr>
                <a:r>
                  <a:rPr lang="fr-FR" sz="2800" b="1" dirty="0">
                    <a:solidFill>
                      <a:schemeClr val="bg1"/>
                    </a:solidFill>
                    <a:latin typeface="Book Antiqua" panose="02040602050305030304" pitchFamily="18" charset="0"/>
                    <a:ea typeface="+mn-ea"/>
                    <a:cs typeface="Arial" panose="020B0604020202020204" pitchFamily="34" charset="0"/>
                  </a:rPr>
                  <a:t>Ouverture à huis-clos (suite</a:t>
                </a:r>
                <a:r>
                  <a:rPr lang="en-US" sz="2800" b="1" dirty="0">
                    <a:solidFill>
                      <a:schemeClr val="bg1"/>
                    </a:solidFill>
                    <a:latin typeface="Book Antiqua" panose="02040602050305030304" pitchFamily="18" charset="0"/>
                    <a:ea typeface="+mn-ea"/>
                    <a:cs typeface="Arial" panose="020B0604020202020204" pitchFamily="34" charset="0"/>
                  </a:rPr>
                  <a:t>)</a:t>
                </a: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25"/>
          <p:cNvSpPr txBox="1">
            <a:spLocks noChangeArrowheads="1"/>
          </p:cNvSpPr>
          <p:nvPr/>
        </p:nvSpPr>
        <p:spPr bwMode="auto">
          <a:xfrm>
            <a:off x="787400" y="1716088"/>
            <a:ext cx="10642600" cy="481012"/>
          </a:xfrm>
          <a:prstGeom prst="rect">
            <a:avLst/>
          </a:prstGeom>
          <a:noFill/>
          <a:ln w="9525">
            <a:noFill/>
            <a:miter lim="800000"/>
            <a:headEnd/>
            <a:tailEnd/>
          </a:ln>
        </p:spPr>
        <p:txBody>
          <a:bodyPr anchor="ctr">
            <a:spAutoFit/>
          </a:bodyPr>
          <a:lstStyle/>
          <a:p>
            <a:pPr>
              <a:lnSpc>
                <a:spcPct val="90000"/>
              </a:lnSpc>
              <a:spcBef>
                <a:spcPts val="1200"/>
              </a:spcBef>
              <a:spcAft>
                <a:spcPts val="600"/>
              </a:spcAft>
              <a:buSzPct val="100000"/>
            </a:pPr>
            <a:r>
              <a:rPr lang="fr-FR" altLang="fr-FR" sz="2800" b="1" dirty="0">
                <a:solidFill>
                  <a:srgbClr val="FF0000"/>
                </a:solidFill>
                <a:latin typeface="Book Antiqua" pitchFamily="18" charset="0"/>
                <a:cs typeface="Arial" pitchFamily="34" charset="0"/>
              </a:rPr>
              <a:t>Nouveau test pour identifier la proposition retenue</a:t>
            </a:r>
          </a:p>
        </p:txBody>
      </p:sp>
      <p:sp>
        <p:nvSpPr>
          <p:cNvPr id="84995" name="Rectangle 3"/>
          <p:cNvSpPr>
            <a:spLocks noChangeArrowheads="1"/>
          </p:cNvSpPr>
          <p:nvPr/>
        </p:nvSpPr>
        <p:spPr bwMode="auto">
          <a:xfrm>
            <a:off x="742950" y="2239963"/>
            <a:ext cx="10687050" cy="2405915"/>
          </a:xfrm>
          <a:prstGeom prst="rect">
            <a:avLst/>
          </a:prstGeom>
          <a:noFill/>
          <a:ln w="9525">
            <a:noFill/>
            <a:miter lim="800000"/>
            <a:headEnd/>
            <a:tailEnd/>
          </a:ln>
        </p:spPr>
        <p:txBody>
          <a:bodyPr>
            <a:spAutoFit/>
          </a:bodyPr>
          <a:lstStyle/>
          <a:p>
            <a:pPr>
              <a:lnSpc>
                <a:spcPct val="114000"/>
              </a:lnSpc>
              <a:spcBef>
                <a:spcPts val="600"/>
              </a:spcBef>
              <a:spcAft>
                <a:spcPts val="600"/>
              </a:spcAft>
              <a:buSzPct val="100000"/>
            </a:pPr>
            <a:r>
              <a:rPr lang="fr-FR" altLang="fr-FR" sz="2000" b="1" u="sng" dirty="0">
                <a:solidFill>
                  <a:srgbClr val="000000"/>
                </a:solidFill>
                <a:latin typeface="Book Antiqua" pitchFamily="18" charset="0"/>
                <a:ea typeface="Times New Roman" pitchFamily="18" charset="0"/>
                <a:cs typeface="Microsoft Sans Serif" pitchFamily="34" charset="0"/>
              </a:rPr>
              <a:t>Lorsque des critères notés sont utilisés : Exemple de l’Appel à Propositions</a:t>
            </a:r>
          </a:p>
          <a:p>
            <a:pPr>
              <a:lnSpc>
                <a:spcPct val="90000"/>
              </a:lnSpc>
              <a:spcBef>
                <a:spcPts val="300"/>
              </a:spcBef>
              <a:spcAft>
                <a:spcPts val="600"/>
              </a:spcAft>
              <a:buSzPct val="100000"/>
            </a:pPr>
            <a:r>
              <a:rPr lang="fr-FR" altLang="fr-FR" sz="2000" dirty="0">
                <a:solidFill>
                  <a:srgbClr val="000000"/>
                </a:solidFill>
                <a:latin typeface="Book Antiqua" pitchFamily="18" charset="0"/>
                <a:ea typeface="Times New Roman" pitchFamily="18" charset="0"/>
                <a:cs typeface="Arial" pitchFamily="34" charset="0"/>
              </a:rPr>
              <a:t>La proposition la plus avantageuse est la proposition :</a:t>
            </a:r>
          </a:p>
          <a:p>
            <a:pPr>
              <a:lnSpc>
                <a:spcPct val="90000"/>
              </a:lnSpc>
              <a:spcBef>
                <a:spcPts val="300"/>
              </a:spcBef>
              <a:spcAft>
                <a:spcPts val="600"/>
              </a:spcAft>
              <a:buFont typeface="Wingdings" pitchFamily="2" charset="2"/>
              <a:buChar char="Ø"/>
            </a:pPr>
            <a:r>
              <a:rPr lang="fr-FR" altLang="fr-FR" sz="2000" dirty="0">
                <a:solidFill>
                  <a:srgbClr val="000000"/>
                </a:solidFill>
                <a:latin typeface="Book Antiqua" pitchFamily="18" charset="0"/>
                <a:ea typeface="Times New Roman" pitchFamily="18" charset="0"/>
                <a:cs typeface="Arial" pitchFamily="34" charset="0"/>
              </a:rPr>
              <a:t>  du proposant qui répond aux critères de qualification, et </a:t>
            </a:r>
          </a:p>
          <a:p>
            <a:pPr>
              <a:lnSpc>
                <a:spcPct val="90000"/>
              </a:lnSpc>
              <a:spcBef>
                <a:spcPts val="300"/>
              </a:spcBef>
              <a:spcAft>
                <a:spcPts val="600"/>
              </a:spcAft>
              <a:buFont typeface="Wingdings" pitchFamily="2" charset="2"/>
              <a:buChar char="Ø"/>
            </a:pPr>
            <a:r>
              <a:rPr lang="fr-FR" altLang="fr-FR" sz="2000" dirty="0">
                <a:solidFill>
                  <a:srgbClr val="000000"/>
                </a:solidFill>
                <a:latin typeface="Book Antiqua" pitchFamily="18" charset="0"/>
                <a:ea typeface="Times New Roman" pitchFamily="18" charset="0"/>
                <a:cs typeface="Arial" pitchFamily="34" charset="0"/>
              </a:rPr>
              <a:t>  dont la proposition a été reconnue comme :</a:t>
            </a:r>
          </a:p>
          <a:p>
            <a:pPr marL="914400" lvl="1" indent="-342900">
              <a:lnSpc>
                <a:spcPct val="90000"/>
              </a:lnSpc>
              <a:spcBef>
                <a:spcPts val="300"/>
              </a:spcBef>
              <a:spcAft>
                <a:spcPts val="600"/>
              </a:spcAft>
              <a:buSzPct val="100000"/>
              <a:buFont typeface="Wingdings" pitchFamily="2" charset="2"/>
              <a:buChar char="ü"/>
            </a:pPr>
            <a:r>
              <a:rPr lang="fr-FR" altLang="fr-FR" sz="2000" dirty="0">
                <a:solidFill>
                  <a:srgbClr val="000000"/>
                </a:solidFill>
                <a:latin typeface="Book Antiqua" pitchFamily="18" charset="0"/>
                <a:ea typeface="Times New Roman" pitchFamily="18" charset="0"/>
                <a:cs typeface="Arial" pitchFamily="34" charset="0"/>
              </a:rPr>
              <a:t>étant fondamentalement conforme au document AP (Appel à Propositions), et</a:t>
            </a:r>
          </a:p>
          <a:p>
            <a:pPr marL="914400" lvl="1" indent="-342900">
              <a:lnSpc>
                <a:spcPct val="90000"/>
              </a:lnSpc>
              <a:spcBef>
                <a:spcPts val="300"/>
              </a:spcBef>
              <a:spcAft>
                <a:spcPts val="600"/>
              </a:spcAft>
              <a:buSzPct val="100000"/>
              <a:buFont typeface="Wingdings" pitchFamily="2" charset="2"/>
              <a:buChar char="ü"/>
            </a:pPr>
            <a:r>
              <a:rPr lang="fr-FR" altLang="fr-FR" sz="2000" dirty="0">
                <a:solidFill>
                  <a:srgbClr val="000000"/>
                </a:solidFill>
                <a:latin typeface="Book Antiqua" pitchFamily="18" charset="0"/>
                <a:ea typeface="Times New Roman" pitchFamily="18" charset="0"/>
                <a:cs typeface="Arial" pitchFamily="34" charset="0"/>
              </a:rPr>
              <a:t>étant la proposition la mieux notée (i.e. la proposition qui a la meilleure note)</a:t>
            </a:r>
          </a:p>
        </p:txBody>
      </p:sp>
      <p:sp>
        <p:nvSpPr>
          <p:cNvPr id="84996" name="Rectangle 11"/>
          <p:cNvSpPr>
            <a:spLocks noChangeArrowheads="1"/>
          </p:cNvSpPr>
          <p:nvPr/>
        </p:nvSpPr>
        <p:spPr bwMode="auto">
          <a:xfrm>
            <a:off x="500434" y="5173494"/>
            <a:ext cx="11279188" cy="646113"/>
          </a:xfrm>
          <a:prstGeom prst="rect">
            <a:avLst/>
          </a:prstGeom>
          <a:noFill/>
          <a:ln w="19050">
            <a:solidFill>
              <a:srgbClr val="3EA49D"/>
            </a:solidFill>
            <a:miter lim="800000"/>
            <a:headEnd/>
            <a:tailEnd/>
          </a:ln>
        </p:spPr>
        <p:txBody>
          <a:bodyPr>
            <a:spAutoFit/>
          </a:bodyPr>
          <a:lstStyle/>
          <a:p>
            <a:pPr algn="ctr">
              <a:lnSpc>
                <a:spcPct val="90000"/>
              </a:lnSpc>
              <a:spcBef>
                <a:spcPts val="300"/>
              </a:spcBef>
              <a:spcAft>
                <a:spcPts val="600"/>
              </a:spcAft>
              <a:buSzPct val="100000"/>
            </a:pPr>
            <a:r>
              <a:rPr lang="fr-FR" altLang="fr-FR" sz="2000" dirty="0">
                <a:solidFill>
                  <a:srgbClr val="000000"/>
                </a:solidFill>
                <a:latin typeface="Book Antiqua" pitchFamily="18" charset="0"/>
                <a:cs typeface="Arial" pitchFamily="34" charset="0"/>
              </a:rPr>
              <a:t>Dans ce scénario, la MAP représente la meilleure optimisation des ressources, ce qui ne correspond pas forcément au prix le plus bas</a:t>
            </a:r>
          </a:p>
        </p:txBody>
      </p:sp>
      <p:sp>
        <p:nvSpPr>
          <p:cNvPr id="84998" name="Slide Number Placeholder 1"/>
          <p:cNvSpPr>
            <a:spLocks noGrp="1"/>
          </p:cNvSpPr>
          <p:nvPr>
            <p:ph type="sldNum" sz="quarter" idx="4294967295"/>
          </p:nvPr>
        </p:nvSpPr>
        <p:spPr bwMode="auto">
          <a:xfrm>
            <a:off x="0" y="6356350"/>
            <a:ext cx="2743200" cy="365125"/>
          </a:xfrm>
          <a:noFill/>
          <a:ln>
            <a:miter lim="800000"/>
            <a:headEnd/>
            <a:tailEnd/>
          </a:ln>
        </p:spPr>
        <p:txBody>
          <a:bodyPr/>
          <a:lstStyle/>
          <a:p>
            <a:pPr>
              <a:buSzPct val="100000"/>
            </a:pPr>
            <a:fld id="{F27F2D96-7D94-453E-A4AD-5E9C4D3F6C05}" type="slidenum">
              <a:rPr lang="en-US" altLang="fr-FR">
                <a:solidFill>
                  <a:srgbClr val="002345"/>
                </a:solidFill>
              </a:rPr>
              <a:pPr>
                <a:buSzPct val="100000"/>
              </a:pPr>
              <a:t>25</a:t>
            </a:fld>
            <a:endParaRPr lang="en-US" altLang="fr-FR" dirty="0">
              <a:solidFill>
                <a:srgbClr val="002345"/>
              </a:solidFill>
            </a:endParaRPr>
          </a:p>
        </p:txBody>
      </p:sp>
      <p:grpSp>
        <p:nvGrpSpPr>
          <p:cNvPr id="84999" name="Group 18"/>
          <p:cNvGrpSpPr>
            <a:grpSpLocks/>
          </p:cNvGrpSpPr>
          <p:nvPr/>
        </p:nvGrpSpPr>
        <p:grpSpPr bwMode="auto">
          <a:xfrm>
            <a:off x="341313" y="787400"/>
            <a:ext cx="10874375" cy="698500"/>
            <a:chOff x="131687" y="-373901"/>
            <a:chExt cx="11796145" cy="1169551"/>
          </a:xfrm>
        </p:grpSpPr>
        <p:sp>
          <p:nvSpPr>
            <p:cNvPr id="19" name="Rectangle 18"/>
            <p:cNvSpPr/>
            <p:nvPr/>
          </p:nvSpPr>
          <p:spPr>
            <a:xfrm>
              <a:off x="615587" y="-373901"/>
              <a:ext cx="11134872" cy="1158919"/>
            </a:xfrm>
            <a:prstGeom prst="rect">
              <a:avLst/>
            </a:prstGeom>
            <a:noFill/>
            <a:ln>
              <a:noFill/>
            </a:ln>
            <a:effectLst>
              <a:outerShdw blurRad="139700" dist="38100" dir="5400000" algn="t" rotWithShape="0">
                <a:prstClr val="black">
                  <a:alpha val="7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eaLnBrk="1" fontAlgn="auto" hangingPunct="1">
                <a:spcBef>
                  <a:spcPts val="0"/>
                </a:spcBef>
                <a:spcAft>
                  <a:spcPts val="0"/>
                </a:spcAft>
                <a:defRPr/>
              </a:pPr>
              <a:endParaRPr lang="en-US" sz="2400" dirty="0">
                <a:solidFill>
                  <a:prstClr val="white"/>
                </a:solidFill>
              </a:endParaRPr>
            </a:p>
          </p:txBody>
        </p:sp>
        <p:grpSp>
          <p:nvGrpSpPr>
            <p:cNvPr id="20" name="Group 19"/>
            <p:cNvGrpSpPr/>
            <p:nvPr/>
          </p:nvGrpSpPr>
          <p:grpSpPr>
            <a:xfrm>
              <a:off x="131687" y="-373901"/>
              <a:ext cx="11796145" cy="1169551"/>
              <a:chOff x="131687" y="-564401"/>
              <a:chExt cx="11796145" cy="1169551"/>
            </a:xfrm>
            <a:solidFill>
              <a:schemeClr val="bg1"/>
            </a:solidFill>
          </p:grpSpPr>
          <p:sp>
            <p:nvSpPr>
              <p:cNvPr id="21" name="Rectangle 20"/>
              <p:cNvSpPr/>
              <p:nvPr/>
            </p:nvSpPr>
            <p:spPr>
              <a:xfrm>
                <a:off x="131687" y="-564401"/>
                <a:ext cx="2563618" cy="116955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eaLnBrk="1" fontAlgn="auto" hangingPunct="1">
                  <a:spcBef>
                    <a:spcPts val="0"/>
                  </a:spcBef>
                  <a:spcAft>
                    <a:spcPts val="0"/>
                  </a:spcAft>
                  <a:defRPr/>
                </a:pPr>
                <a:endParaRPr lang="en-US" sz="1600" b="1" dirty="0">
                  <a:solidFill>
                    <a:schemeClr val="accent1"/>
                  </a:solidFill>
                  <a:latin typeface="Book Antiqua" panose="02040602050305030304" pitchFamily="18" charset="0"/>
                  <a:cs typeface="Arial" panose="020B0604020202020204" pitchFamily="34" charset="0"/>
                </a:endParaRPr>
              </a:p>
            </p:txBody>
          </p:sp>
          <p:cxnSp>
            <p:nvCxnSpPr>
              <p:cNvPr id="22" name="Straight Connector 21"/>
              <p:cNvCxnSpPr/>
              <p:nvPr/>
            </p:nvCxnSpPr>
            <p:spPr>
              <a:xfrm>
                <a:off x="2695305" y="-448366"/>
                <a:ext cx="0" cy="927100"/>
              </a:xfrm>
              <a:prstGeom prst="line">
                <a:avLst/>
              </a:prstGeom>
              <a:solidFill>
                <a:schemeClr val="tx2">
                  <a:lumMod val="75000"/>
                </a:schemeClr>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23" name="Rectangle 22"/>
              <p:cNvSpPr/>
              <p:nvPr/>
            </p:nvSpPr>
            <p:spPr>
              <a:xfrm>
                <a:off x="2773387" y="-328057"/>
                <a:ext cx="9154445" cy="875634"/>
              </a:xfrm>
              <a:prstGeom prst="rect">
                <a:avLst/>
              </a:prstGeom>
              <a:noFill/>
            </p:spPr>
            <p:txBody>
              <a:bodyPr>
                <a:spAutoFit/>
              </a:bodyPr>
              <a:lstStyle/>
              <a:p>
                <a:pPr eaLnBrk="1" fontAlgn="auto" hangingPunct="1">
                  <a:spcBef>
                    <a:spcPts val="0"/>
                  </a:spcBef>
                  <a:spcAft>
                    <a:spcPts val="0"/>
                  </a:spcAft>
                  <a:defRPr/>
                </a:pPr>
                <a:r>
                  <a:rPr lang="fr-FR" sz="2800" b="1" dirty="0">
                    <a:solidFill>
                      <a:schemeClr val="bg1"/>
                    </a:solidFill>
                    <a:latin typeface="Book Antiqua" panose="02040602050305030304" pitchFamily="18" charset="0"/>
                    <a:ea typeface="+mn-ea"/>
                    <a:cs typeface="Arial" panose="020B0604020202020204" pitchFamily="34" charset="0"/>
                  </a:rPr>
                  <a:t>Proposition la plus avantageuse (MAP)</a:t>
                </a: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8EC82E-1C72-A031-7B43-07095391985A}"/>
              </a:ext>
            </a:extLst>
          </p:cNvPr>
          <p:cNvSpPr txBox="1"/>
          <p:nvPr/>
        </p:nvSpPr>
        <p:spPr>
          <a:xfrm>
            <a:off x="553192" y="389966"/>
            <a:ext cx="8133607" cy="1721874"/>
          </a:xfrm>
          <a:prstGeom prst="rect">
            <a:avLst/>
          </a:prstGeom>
          <a:noFill/>
        </p:spPr>
        <p:txBody>
          <a:bodyPr wrap="square" lIns="0" tIns="0" rIns="0" bIns="0" rtlCol="0">
            <a:noAutofit/>
          </a:bodyPr>
          <a:lstStyle/>
          <a:p>
            <a:r>
              <a:rPr lang="fr-FR" sz="4000" dirty="0">
                <a:solidFill>
                  <a:schemeClr val="bg1"/>
                </a:solidFill>
              </a:rPr>
              <a:t>Formulaires d’Autorisation du Fabricant (FAF)</a:t>
            </a:r>
            <a:endParaRPr lang="en-US" sz="4000" dirty="0">
              <a:solidFill>
                <a:schemeClr val="bg1"/>
              </a:solidFill>
            </a:endParaRPr>
          </a:p>
        </p:txBody>
      </p:sp>
      <p:sp>
        <p:nvSpPr>
          <p:cNvPr id="7" name="Slide Number Placeholder 2">
            <a:extLst>
              <a:ext uri="{FF2B5EF4-FFF2-40B4-BE49-F238E27FC236}">
                <a16:creationId xmlns:a16="http://schemas.microsoft.com/office/drawing/2014/main" id="{CB78AE3D-04A2-0845-258D-1FEE45212E0B}"/>
              </a:ext>
            </a:extLst>
          </p:cNvPr>
          <p:cNvSpPr txBox="1">
            <a:spLocks/>
          </p:cNvSpPr>
          <p:nvPr/>
        </p:nvSpPr>
        <p:spPr>
          <a:xfrm>
            <a:off x="103095" y="6452534"/>
            <a:ext cx="4347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C8358A-A537-4E41-8665-81B70C1CE18B}" type="slidenum">
              <a:rPr lang="en-US" smtClean="0"/>
              <a:t>26</a:t>
            </a:fld>
            <a:endParaRPr lang="en-US" dirty="0"/>
          </a:p>
        </p:txBody>
      </p:sp>
      <p:sp>
        <p:nvSpPr>
          <p:cNvPr id="25" name="Content Placeholder 4">
            <a:extLst>
              <a:ext uri="{FF2B5EF4-FFF2-40B4-BE49-F238E27FC236}">
                <a16:creationId xmlns:a16="http://schemas.microsoft.com/office/drawing/2014/main" id="{009C1D51-CD54-4FE4-BCD5-4613C2B285B5}"/>
              </a:ext>
            </a:extLst>
          </p:cNvPr>
          <p:cNvSpPr txBox="1">
            <a:spLocks/>
          </p:cNvSpPr>
          <p:nvPr/>
        </p:nvSpPr>
        <p:spPr>
          <a:xfrm>
            <a:off x="537883" y="1905000"/>
            <a:ext cx="11100924" cy="41624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FR" sz="2400" dirty="0"/>
              <a:t>Pour tous les équipements actifs et les progiciels, les offres doivent inclure l'obligation de présenter des FAF, si les soumissionnaires ne fabriquent pas les articles proposés. </a:t>
            </a:r>
          </a:p>
          <a:p>
            <a:pPr>
              <a:lnSpc>
                <a:spcPct val="100000"/>
              </a:lnSpc>
            </a:pPr>
            <a:r>
              <a:rPr lang="fr-FR" sz="2400" dirty="0"/>
              <a:t>Un exemple de formulaire se trouve dans le DTPM pour la fourniture et l'installation d’SI</a:t>
            </a:r>
          </a:p>
          <a:p>
            <a:pPr>
              <a:lnSpc>
                <a:spcPct val="100000"/>
              </a:lnSpc>
            </a:pPr>
            <a:r>
              <a:rPr lang="fr-FR" sz="2400" dirty="0"/>
              <a:t>Si les FAF ne sont pas soumis au moment de l'appel d'offres, veuillez demander les FAF aux soumissionnaires dans un délai de 3 à 5 jours.</a:t>
            </a:r>
          </a:p>
          <a:p>
            <a:pPr>
              <a:lnSpc>
                <a:spcPct val="100000"/>
              </a:lnSpc>
            </a:pPr>
            <a:r>
              <a:rPr lang="fr-FR" sz="2400" dirty="0"/>
              <a:t>À titre exceptionnel, si les FAF ne sont pas présentés au moment de l'appel d'offres, cela ne devrait pas être une cause de rejet mais plutôt une condition de signature du contrat dans le cas de l'offre la plus basse évaluée, le soumissionnaire devant renoncer à sa garantie d'offre au cas où il ne serait pas en mesure de la produire.</a:t>
            </a:r>
          </a:p>
        </p:txBody>
      </p:sp>
    </p:spTree>
    <p:extLst>
      <p:ext uri="{BB962C8B-B14F-4D97-AF65-F5344CB8AC3E}">
        <p14:creationId xmlns:p14="http://schemas.microsoft.com/office/powerpoint/2010/main" val="3616323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8EC82E-1C72-A031-7B43-07095391985A}"/>
              </a:ext>
            </a:extLst>
          </p:cNvPr>
          <p:cNvSpPr txBox="1"/>
          <p:nvPr/>
        </p:nvSpPr>
        <p:spPr>
          <a:xfrm>
            <a:off x="553192" y="389966"/>
            <a:ext cx="8133607" cy="1721874"/>
          </a:xfrm>
          <a:prstGeom prst="rect">
            <a:avLst/>
          </a:prstGeom>
          <a:noFill/>
        </p:spPr>
        <p:txBody>
          <a:bodyPr wrap="square" lIns="0" tIns="0" rIns="0" bIns="0" rtlCol="0">
            <a:noAutofit/>
          </a:bodyPr>
          <a:lstStyle/>
          <a:p>
            <a:r>
              <a:rPr lang="fr-FR" sz="4000" dirty="0">
                <a:solidFill>
                  <a:schemeClr val="bg1"/>
                </a:solidFill>
              </a:rPr>
              <a:t>Rapport d'évaluation des offres</a:t>
            </a:r>
            <a:endParaRPr lang="en-US" sz="4000" dirty="0">
              <a:solidFill>
                <a:schemeClr val="bg1"/>
              </a:solidFill>
            </a:endParaRPr>
          </a:p>
        </p:txBody>
      </p:sp>
      <p:sp>
        <p:nvSpPr>
          <p:cNvPr id="7" name="Slide Number Placeholder 2">
            <a:extLst>
              <a:ext uri="{FF2B5EF4-FFF2-40B4-BE49-F238E27FC236}">
                <a16:creationId xmlns:a16="http://schemas.microsoft.com/office/drawing/2014/main" id="{CB78AE3D-04A2-0845-258D-1FEE45212E0B}"/>
              </a:ext>
            </a:extLst>
          </p:cNvPr>
          <p:cNvSpPr txBox="1">
            <a:spLocks/>
          </p:cNvSpPr>
          <p:nvPr/>
        </p:nvSpPr>
        <p:spPr>
          <a:xfrm>
            <a:off x="103095" y="6452534"/>
            <a:ext cx="4347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C8358A-A537-4E41-8665-81B70C1CE18B}" type="slidenum">
              <a:rPr lang="en-US" smtClean="0"/>
              <a:t>27</a:t>
            </a:fld>
            <a:endParaRPr lang="en-US" dirty="0"/>
          </a:p>
        </p:txBody>
      </p:sp>
      <p:sp>
        <p:nvSpPr>
          <p:cNvPr id="25" name="Content Placeholder 4">
            <a:extLst>
              <a:ext uri="{FF2B5EF4-FFF2-40B4-BE49-F238E27FC236}">
                <a16:creationId xmlns:a16="http://schemas.microsoft.com/office/drawing/2014/main" id="{009C1D51-CD54-4FE4-BCD5-4613C2B285B5}"/>
              </a:ext>
            </a:extLst>
          </p:cNvPr>
          <p:cNvSpPr txBox="1">
            <a:spLocks/>
          </p:cNvSpPr>
          <p:nvPr/>
        </p:nvSpPr>
        <p:spPr>
          <a:xfrm>
            <a:off x="537883" y="1905000"/>
            <a:ext cx="11100924" cy="416242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FR" sz="2400" dirty="0"/>
              <a:t>Inclure une comparaison article par article avec les exigences, de préférence à l'aide d'un tableau comparatif énumérant les exigences initiales par rapport aux articles/caractéristiques proposés par chaque soumissionnaire. </a:t>
            </a:r>
          </a:p>
          <a:p>
            <a:pPr>
              <a:lnSpc>
                <a:spcPct val="100000"/>
              </a:lnSpc>
            </a:pPr>
            <a:r>
              <a:rPr lang="fr-FR" sz="2400" dirty="0"/>
              <a:t>Il n'est PAS acceptable d'indiquer des déclarations simples COMPLETES ou OUI à cela les paramètres réels proposés. Des explications détaillées sont requises. </a:t>
            </a:r>
          </a:p>
          <a:p>
            <a:pPr>
              <a:lnSpc>
                <a:spcPct val="100000"/>
              </a:lnSpc>
            </a:pPr>
            <a:r>
              <a:rPr lang="fr-FR" sz="2400" dirty="0"/>
              <a:t>En cas de rejet d'offres à bas prix (selon les prix des offres lues), les soumissionnaires rejetés doivent être inclus dans ce tableau. </a:t>
            </a:r>
          </a:p>
          <a:p>
            <a:pPr>
              <a:lnSpc>
                <a:spcPct val="100000"/>
              </a:lnSpc>
            </a:pPr>
            <a:r>
              <a:rPr lang="fr-FR" sz="2400" dirty="0"/>
              <a:t>Pour chaque élément proposé, le tableau doit inclure le nom du fabricant/modèle de l'équipement proposé et le nom avec la version du logiciel standard. </a:t>
            </a:r>
          </a:p>
          <a:p>
            <a:pPr>
              <a:lnSpc>
                <a:spcPct val="100000"/>
              </a:lnSpc>
            </a:pPr>
            <a:r>
              <a:rPr lang="fr-FR" sz="2400" dirty="0"/>
              <a:t>Un exemple simple d'un tel tableau est inclus dans la version d'essai du REF de SI pour une étape.</a:t>
            </a:r>
          </a:p>
        </p:txBody>
      </p:sp>
    </p:spTree>
    <p:extLst>
      <p:ext uri="{BB962C8B-B14F-4D97-AF65-F5344CB8AC3E}">
        <p14:creationId xmlns:p14="http://schemas.microsoft.com/office/powerpoint/2010/main" val="2106573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8EC82E-1C72-A031-7B43-07095391985A}"/>
              </a:ext>
            </a:extLst>
          </p:cNvPr>
          <p:cNvSpPr txBox="1"/>
          <p:nvPr/>
        </p:nvSpPr>
        <p:spPr>
          <a:xfrm>
            <a:off x="553192" y="389966"/>
            <a:ext cx="8133607" cy="1721874"/>
          </a:xfrm>
          <a:prstGeom prst="rect">
            <a:avLst/>
          </a:prstGeom>
          <a:noFill/>
        </p:spPr>
        <p:txBody>
          <a:bodyPr wrap="square" lIns="0" tIns="0" rIns="0" bIns="0" rtlCol="0">
            <a:noAutofit/>
          </a:bodyPr>
          <a:lstStyle/>
          <a:p>
            <a:r>
              <a:rPr lang="fr-FR" sz="4000" dirty="0">
                <a:solidFill>
                  <a:schemeClr val="bg1"/>
                </a:solidFill>
              </a:rPr>
              <a:t>Méthodologie d'évaluation</a:t>
            </a:r>
            <a:endParaRPr lang="en-US" sz="4000" dirty="0">
              <a:solidFill>
                <a:schemeClr val="bg1"/>
              </a:solidFill>
            </a:endParaRPr>
          </a:p>
        </p:txBody>
      </p:sp>
      <p:sp>
        <p:nvSpPr>
          <p:cNvPr id="7" name="Slide Number Placeholder 2">
            <a:extLst>
              <a:ext uri="{FF2B5EF4-FFF2-40B4-BE49-F238E27FC236}">
                <a16:creationId xmlns:a16="http://schemas.microsoft.com/office/drawing/2014/main" id="{CB78AE3D-04A2-0845-258D-1FEE45212E0B}"/>
              </a:ext>
            </a:extLst>
          </p:cNvPr>
          <p:cNvSpPr txBox="1">
            <a:spLocks/>
          </p:cNvSpPr>
          <p:nvPr/>
        </p:nvSpPr>
        <p:spPr>
          <a:xfrm>
            <a:off x="103095" y="6452534"/>
            <a:ext cx="4347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C8358A-A537-4E41-8665-81B70C1CE18B}" type="slidenum">
              <a:rPr lang="en-US" smtClean="0"/>
              <a:t>28</a:t>
            </a:fld>
            <a:endParaRPr lang="en-US" dirty="0"/>
          </a:p>
        </p:txBody>
      </p:sp>
      <p:sp>
        <p:nvSpPr>
          <p:cNvPr id="25" name="Content Placeholder 4">
            <a:extLst>
              <a:ext uri="{FF2B5EF4-FFF2-40B4-BE49-F238E27FC236}">
                <a16:creationId xmlns:a16="http://schemas.microsoft.com/office/drawing/2014/main" id="{009C1D51-CD54-4FE4-BCD5-4613C2B285B5}"/>
              </a:ext>
            </a:extLst>
          </p:cNvPr>
          <p:cNvSpPr txBox="1">
            <a:spLocks/>
          </p:cNvSpPr>
          <p:nvPr/>
        </p:nvSpPr>
        <p:spPr>
          <a:xfrm>
            <a:off x="537883" y="1905000"/>
            <a:ext cx="11100924" cy="41624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FR" sz="2400" dirty="0"/>
              <a:t>Simple et, dans la mesure du possible, n'utiliser aucun système technique de points de mérite afin de limiter la subjectivité inutile dans l'évaluation. </a:t>
            </a:r>
          </a:p>
          <a:p>
            <a:pPr>
              <a:lnSpc>
                <a:spcPct val="100000"/>
              </a:lnSpc>
            </a:pPr>
            <a:r>
              <a:rPr lang="fr-FR" sz="2400" dirty="0"/>
              <a:t>Si un système de points est utilisé, il est alors nécessaire de divulguer les détails du système de notation pour permettre aux soumissionnaires d'estimer leurs scores avec précision. </a:t>
            </a:r>
          </a:p>
          <a:p>
            <a:pPr>
              <a:lnSpc>
                <a:spcPct val="100000"/>
              </a:lnSpc>
            </a:pPr>
            <a:r>
              <a:rPr lang="fr-FR" sz="2400" dirty="0"/>
              <a:t>Les systèmes utilisés doivent être objectifs, quantitatifs et mesurables. </a:t>
            </a:r>
          </a:p>
          <a:p>
            <a:pPr>
              <a:lnSpc>
                <a:spcPct val="100000"/>
              </a:lnSpc>
            </a:pPr>
            <a:r>
              <a:rPr lang="fr-FR" sz="2400" dirty="0"/>
              <a:t>Le poids du facteur prix devrait généralement être de l'ordre de 80%.</a:t>
            </a:r>
          </a:p>
        </p:txBody>
      </p:sp>
    </p:spTree>
    <p:extLst>
      <p:ext uri="{BB962C8B-B14F-4D97-AF65-F5344CB8AC3E}">
        <p14:creationId xmlns:p14="http://schemas.microsoft.com/office/powerpoint/2010/main" val="1325179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8EC82E-1C72-A031-7B43-07095391985A}"/>
              </a:ext>
            </a:extLst>
          </p:cNvPr>
          <p:cNvSpPr txBox="1"/>
          <p:nvPr/>
        </p:nvSpPr>
        <p:spPr>
          <a:xfrm>
            <a:off x="553192" y="389966"/>
            <a:ext cx="8133607" cy="1721874"/>
          </a:xfrm>
          <a:prstGeom prst="rect">
            <a:avLst/>
          </a:prstGeom>
          <a:noFill/>
        </p:spPr>
        <p:txBody>
          <a:bodyPr wrap="square" lIns="0" tIns="0" rIns="0" bIns="0" rtlCol="0">
            <a:noAutofit/>
          </a:bodyPr>
          <a:lstStyle/>
          <a:p>
            <a:r>
              <a:rPr lang="fr-FR" sz="4000" dirty="0">
                <a:solidFill>
                  <a:schemeClr val="bg1"/>
                </a:solidFill>
              </a:rPr>
              <a:t>Exigences de qualification (a posteriori)</a:t>
            </a:r>
            <a:endParaRPr lang="en-US" sz="4000" dirty="0">
              <a:solidFill>
                <a:schemeClr val="bg1"/>
              </a:solidFill>
            </a:endParaRPr>
          </a:p>
        </p:txBody>
      </p:sp>
      <p:sp>
        <p:nvSpPr>
          <p:cNvPr id="7" name="Slide Number Placeholder 2">
            <a:extLst>
              <a:ext uri="{FF2B5EF4-FFF2-40B4-BE49-F238E27FC236}">
                <a16:creationId xmlns:a16="http://schemas.microsoft.com/office/drawing/2014/main" id="{CB78AE3D-04A2-0845-258D-1FEE45212E0B}"/>
              </a:ext>
            </a:extLst>
          </p:cNvPr>
          <p:cNvSpPr txBox="1">
            <a:spLocks/>
          </p:cNvSpPr>
          <p:nvPr/>
        </p:nvSpPr>
        <p:spPr>
          <a:xfrm>
            <a:off x="103095" y="6452534"/>
            <a:ext cx="4347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C8358A-A537-4E41-8665-81B70C1CE18B}" type="slidenum">
              <a:rPr lang="en-US" smtClean="0"/>
              <a:t>29</a:t>
            </a:fld>
            <a:endParaRPr lang="en-US" dirty="0"/>
          </a:p>
        </p:txBody>
      </p:sp>
      <p:sp>
        <p:nvSpPr>
          <p:cNvPr id="25" name="Content Placeholder 4">
            <a:extLst>
              <a:ext uri="{FF2B5EF4-FFF2-40B4-BE49-F238E27FC236}">
                <a16:creationId xmlns:a16="http://schemas.microsoft.com/office/drawing/2014/main" id="{009C1D51-CD54-4FE4-BCD5-4613C2B285B5}"/>
              </a:ext>
            </a:extLst>
          </p:cNvPr>
          <p:cNvSpPr txBox="1">
            <a:spLocks/>
          </p:cNvSpPr>
          <p:nvPr/>
        </p:nvSpPr>
        <p:spPr>
          <a:xfrm>
            <a:off x="537883" y="1905000"/>
            <a:ext cx="11100924" cy="416242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FR" sz="2400" dirty="0"/>
              <a:t>Réaliste et utilisé pour confirmer les qualifications du soumissionnaire évalué le plus bas</a:t>
            </a:r>
          </a:p>
          <a:p>
            <a:pPr>
              <a:lnSpc>
                <a:spcPct val="100000"/>
              </a:lnSpc>
            </a:pPr>
            <a:r>
              <a:rPr lang="fr-FR" sz="2400" dirty="0"/>
              <a:t>Pas comme une méthode pour rejeter des soumissionnaires nominalement inappropriés ou pour réduire la concurrence dans la deuxième phase d'une procédure d'appel d'offres en deux étapes. </a:t>
            </a:r>
          </a:p>
          <a:p>
            <a:pPr>
              <a:lnSpc>
                <a:spcPct val="100000"/>
              </a:lnSpc>
            </a:pPr>
            <a:r>
              <a:rPr lang="fr-FR" sz="2400" dirty="0"/>
              <a:t>Pour la capacité financière, le soumissionnaire doit avoir un chiffre d'affaires annuel moyen pour les trois dernières années d'environ deux fois la valeur de la valeur estimée du contrat.</a:t>
            </a:r>
          </a:p>
          <a:p>
            <a:pPr>
              <a:lnSpc>
                <a:spcPct val="100000"/>
              </a:lnSpc>
            </a:pPr>
            <a:r>
              <a:rPr lang="fr-FR" sz="2400" dirty="0"/>
              <a:t>Pour le développement de systèmes complexes, les exigences doivent indiquer l'expérience acquise dans deux systèmes au cours des trois dernières années ou dans trois systèmes au cours des cinq dernières années. </a:t>
            </a:r>
          </a:p>
          <a:p>
            <a:pPr>
              <a:lnSpc>
                <a:spcPct val="100000"/>
              </a:lnSpc>
            </a:pPr>
            <a:r>
              <a:rPr lang="fr-FR" sz="2400" dirty="0"/>
              <a:t>Les qualifications souhaitées du personnel du soumissionnaire (fournisseur) doivent être indiquées par le biais d'exigences de qualification plutôt que par l'emploi de systèmes de points de mérite technique.</a:t>
            </a:r>
          </a:p>
        </p:txBody>
      </p:sp>
    </p:spTree>
    <p:extLst>
      <p:ext uri="{BB962C8B-B14F-4D97-AF65-F5344CB8AC3E}">
        <p14:creationId xmlns:p14="http://schemas.microsoft.com/office/powerpoint/2010/main" val="1704026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7B5F08-4C5D-B398-F129-5C95B8A1A1B1}"/>
              </a:ext>
            </a:extLst>
          </p:cNvPr>
          <p:cNvPicPr>
            <a:picLocks noChangeAspect="1"/>
          </p:cNvPicPr>
          <p:nvPr/>
        </p:nvPicPr>
        <p:blipFill>
          <a:blip r:embed="rId3"/>
          <a:stretch>
            <a:fillRect/>
          </a:stretch>
        </p:blipFill>
        <p:spPr>
          <a:xfrm>
            <a:off x="0" y="1419109"/>
            <a:ext cx="11840547" cy="5438891"/>
          </a:xfrm>
          <a:prstGeom prst="rect">
            <a:avLst/>
          </a:prstGeom>
        </p:spPr>
      </p:pic>
    </p:spTree>
    <p:extLst>
      <p:ext uri="{BB962C8B-B14F-4D97-AF65-F5344CB8AC3E}">
        <p14:creationId xmlns:p14="http://schemas.microsoft.com/office/powerpoint/2010/main" val="3679696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8EC82E-1C72-A031-7B43-07095391985A}"/>
              </a:ext>
            </a:extLst>
          </p:cNvPr>
          <p:cNvSpPr txBox="1"/>
          <p:nvPr/>
        </p:nvSpPr>
        <p:spPr>
          <a:xfrm>
            <a:off x="553192" y="389966"/>
            <a:ext cx="8133607" cy="1721874"/>
          </a:xfrm>
          <a:prstGeom prst="rect">
            <a:avLst/>
          </a:prstGeom>
          <a:noFill/>
        </p:spPr>
        <p:txBody>
          <a:bodyPr wrap="square" lIns="0" tIns="0" rIns="0" bIns="0" rtlCol="0">
            <a:noAutofit/>
          </a:bodyPr>
          <a:lstStyle/>
          <a:p>
            <a:r>
              <a:rPr lang="fr-FR" sz="4000" dirty="0">
                <a:solidFill>
                  <a:schemeClr val="bg1"/>
                </a:solidFill>
              </a:rPr>
              <a:t>Déviations mineures</a:t>
            </a:r>
            <a:endParaRPr lang="en-US" sz="4000" dirty="0">
              <a:solidFill>
                <a:schemeClr val="bg1"/>
              </a:solidFill>
            </a:endParaRPr>
          </a:p>
        </p:txBody>
      </p:sp>
      <p:sp>
        <p:nvSpPr>
          <p:cNvPr id="7" name="Slide Number Placeholder 2">
            <a:extLst>
              <a:ext uri="{FF2B5EF4-FFF2-40B4-BE49-F238E27FC236}">
                <a16:creationId xmlns:a16="http://schemas.microsoft.com/office/drawing/2014/main" id="{CB78AE3D-04A2-0845-258D-1FEE45212E0B}"/>
              </a:ext>
            </a:extLst>
          </p:cNvPr>
          <p:cNvSpPr txBox="1">
            <a:spLocks/>
          </p:cNvSpPr>
          <p:nvPr/>
        </p:nvSpPr>
        <p:spPr>
          <a:xfrm>
            <a:off x="103095" y="6452534"/>
            <a:ext cx="4347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C8358A-A537-4E41-8665-81B70C1CE18B}" type="slidenum">
              <a:rPr lang="en-US" smtClean="0"/>
              <a:t>30</a:t>
            </a:fld>
            <a:endParaRPr lang="en-US" dirty="0"/>
          </a:p>
        </p:txBody>
      </p:sp>
      <p:sp>
        <p:nvSpPr>
          <p:cNvPr id="25" name="Content Placeholder 4">
            <a:extLst>
              <a:ext uri="{FF2B5EF4-FFF2-40B4-BE49-F238E27FC236}">
                <a16:creationId xmlns:a16="http://schemas.microsoft.com/office/drawing/2014/main" id="{009C1D51-CD54-4FE4-BCD5-4613C2B285B5}"/>
              </a:ext>
            </a:extLst>
          </p:cNvPr>
          <p:cNvSpPr txBox="1">
            <a:spLocks/>
          </p:cNvSpPr>
          <p:nvPr/>
        </p:nvSpPr>
        <p:spPr>
          <a:xfrm>
            <a:off x="537883" y="1905000"/>
            <a:ext cx="11100924" cy="41624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FR" sz="2400" dirty="0"/>
              <a:t>Tous les écarts indiqués comme mineurs doivent être évalués individuellement dans le rapport d'évaluation et la méthode utilisée pour indiquer le prix doit être claire et appliquée de la même manière à tous les soumissionnaires et de la même manière à tous les articles, si possible. </a:t>
            </a:r>
          </a:p>
          <a:p>
            <a:pPr>
              <a:lnSpc>
                <a:spcPct val="100000"/>
              </a:lnSpc>
            </a:pPr>
            <a:r>
              <a:rPr lang="fr-FR" sz="2400" dirty="0"/>
              <a:t>Cela doit se faire soit en utilisant les prix proposés par les concurrents, soit par une estimation (vérification) indépendante des coûts des composants.</a:t>
            </a:r>
          </a:p>
        </p:txBody>
      </p:sp>
    </p:spTree>
    <p:extLst>
      <p:ext uri="{BB962C8B-B14F-4D97-AF65-F5344CB8AC3E}">
        <p14:creationId xmlns:p14="http://schemas.microsoft.com/office/powerpoint/2010/main" val="722909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FC46405-C349-4769-A109-C4A9F4EC4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321" y="6293560"/>
            <a:ext cx="2570778" cy="495411"/>
          </a:xfrm>
          <a:prstGeom prst="rect">
            <a:avLst/>
          </a:prstGeom>
          <a:ln>
            <a:noFill/>
          </a:ln>
        </p:spPr>
      </p:pic>
      <p:pic>
        <p:nvPicPr>
          <p:cNvPr id="15" name="Picture 14">
            <a:extLst>
              <a:ext uri="{FF2B5EF4-FFF2-40B4-BE49-F238E27FC236}">
                <a16:creationId xmlns:a16="http://schemas.microsoft.com/office/drawing/2014/main" id="{A49AC2E8-66BA-4FAD-8554-72C0976DDFFA}"/>
              </a:ext>
            </a:extLst>
          </p:cNvPr>
          <p:cNvPicPr>
            <a:picLocks noChangeAspect="1"/>
          </p:cNvPicPr>
          <p:nvPr/>
        </p:nvPicPr>
        <p:blipFill rotWithShape="1">
          <a:blip r:embed="rId3"/>
          <a:srcRect b="927"/>
          <a:stretch/>
        </p:blipFill>
        <p:spPr>
          <a:xfrm>
            <a:off x="336885" y="0"/>
            <a:ext cx="5917099" cy="6892120"/>
          </a:xfrm>
          <a:prstGeom prst="rect">
            <a:avLst/>
          </a:prstGeom>
        </p:spPr>
      </p:pic>
      <p:sp>
        <p:nvSpPr>
          <p:cNvPr id="17" name="TextBox 16">
            <a:extLst>
              <a:ext uri="{FF2B5EF4-FFF2-40B4-BE49-F238E27FC236}">
                <a16:creationId xmlns:a16="http://schemas.microsoft.com/office/drawing/2014/main" id="{0C4DDE7C-3B2A-4431-9218-9EA3B3667F88}"/>
              </a:ext>
            </a:extLst>
          </p:cNvPr>
          <p:cNvSpPr txBox="1"/>
          <p:nvPr/>
        </p:nvSpPr>
        <p:spPr>
          <a:xfrm>
            <a:off x="401053" y="1092977"/>
            <a:ext cx="5855368" cy="1446550"/>
          </a:xfrm>
          <a:prstGeom prst="rect">
            <a:avLst/>
          </a:prstGeom>
          <a:noFill/>
        </p:spPr>
        <p:txBody>
          <a:bodyPr wrap="square">
            <a:spAutoFit/>
          </a:bodyPr>
          <a:lstStyle/>
          <a:p>
            <a:pPr algn="ctr"/>
            <a:r>
              <a:rPr lang="fr-FR" sz="4400" b="1" dirty="0">
                <a:solidFill>
                  <a:schemeClr val="bg1">
                    <a:lumMod val="50000"/>
                  </a:schemeClr>
                </a:solidFill>
                <a:ea typeface="+mj-ea"/>
                <a:cs typeface="+mj-cs"/>
              </a:rPr>
              <a:t>Suggestions Pratiques</a:t>
            </a:r>
          </a:p>
          <a:p>
            <a:r>
              <a:rPr lang="fr-FR" sz="4400" b="1" dirty="0">
                <a:solidFill>
                  <a:schemeClr val="bg1">
                    <a:lumMod val="50000"/>
                  </a:schemeClr>
                </a:solidFill>
                <a:ea typeface="+mj-ea"/>
                <a:cs typeface="+mj-cs"/>
              </a:rPr>
              <a:t> </a:t>
            </a:r>
          </a:p>
        </p:txBody>
      </p:sp>
    </p:spTree>
    <p:extLst>
      <p:ext uri="{BB962C8B-B14F-4D97-AF65-F5344CB8AC3E}">
        <p14:creationId xmlns:p14="http://schemas.microsoft.com/office/powerpoint/2010/main" val="2915499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8EC82E-1C72-A031-7B43-07095391985A}"/>
              </a:ext>
            </a:extLst>
          </p:cNvPr>
          <p:cNvSpPr txBox="1"/>
          <p:nvPr/>
        </p:nvSpPr>
        <p:spPr>
          <a:xfrm>
            <a:off x="272716" y="454134"/>
            <a:ext cx="8654715" cy="604645"/>
          </a:xfrm>
          <a:prstGeom prst="rect">
            <a:avLst/>
          </a:prstGeom>
          <a:noFill/>
        </p:spPr>
        <p:txBody>
          <a:bodyPr wrap="square" lIns="0" tIns="0" rIns="0" bIns="0" rtlCol="0">
            <a:noAutofit/>
          </a:bodyPr>
          <a:lstStyle/>
          <a:p>
            <a:pPr>
              <a:lnSpc>
                <a:spcPct val="107000"/>
              </a:lnSpc>
              <a:spcAft>
                <a:spcPts val="800"/>
              </a:spcAft>
            </a:pPr>
            <a:r>
              <a:rPr lang="fr-FR" sz="3200" dirty="0">
                <a:solidFill>
                  <a:schemeClr val="bg1"/>
                </a:solidFill>
              </a:rPr>
              <a:t>Moyens alternatifs et efficaces </a:t>
            </a:r>
          </a:p>
        </p:txBody>
      </p:sp>
      <p:sp>
        <p:nvSpPr>
          <p:cNvPr id="7" name="Slide Number Placeholder 2">
            <a:extLst>
              <a:ext uri="{FF2B5EF4-FFF2-40B4-BE49-F238E27FC236}">
                <a16:creationId xmlns:a16="http://schemas.microsoft.com/office/drawing/2014/main" id="{CB78AE3D-04A2-0845-258D-1FEE45212E0B}"/>
              </a:ext>
            </a:extLst>
          </p:cNvPr>
          <p:cNvSpPr txBox="1">
            <a:spLocks/>
          </p:cNvSpPr>
          <p:nvPr/>
        </p:nvSpPr>
        <p:spPr>
          <a:xfrm>
            <a:off x="103095" y="6452534"/>
            <a:ext cx="4347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C8358A-A537-4E41-8665-81B70C1CE18B}" type="slidenum">
              <a:rPr lang="en-US" smtClean="0"/>
              <a:t>32</a:t>
            </a:fld>
            <a:endParaRPr lang="en-US" dirty="0"/>
          </a:p>
        </p:txBody>
      </p:sp>
      <p:sp>
        <p:nvSpPr>
          <p:cNvPr id="25" name="Content Placeholder 4">
            <a:extLst>
              <a:ext uri="{FF2B5EF4-FFF2-40B4-BE49-F238E27FC236}">
                <a16:creationId xmlns:a16="http://schemas.microsoft.com/office/drawing/2014/main" id="{009C1D51-CD54-4FE4-BCD5-4613C2B285B5}"/>
              </a:ext>
            </a:extLst>
          </p:cNvPr>
          <p:cNvSpPr txBox="1">
            <a:spLocks/>
          </p:cNvSpPr>
          <p:nvPr/>
        </p:nvSpPr>
        <p:spPr>
          <a:xfrm>
            <a:off x="537883" y="1904999"/>
            <a:ext cx="11100924" cy="4271211"/>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r>
              <a:rPr lang="fr-FR" sz="2400" b="1" dirty="0"/>
              <a:t>Comment obtenir une concurrence raisonnable ?</a:t>
            </a:r>
          </a:p>
          <a:p>
            <a:pPr marL="285750" indent="-285750">
              <a:lnSpc>
                <a:spcPct val="107000"/>
              </a:lnSpc>
              <a:spcBef>
                <a:spcPts val="0"/>
              </a:spcBef>
              <a:spcAft>
                <a:spcPts val="800"/>
              </a:spcAft>
            </a:pPr>
            <a:r>
              <a:rPr lang="fr-FR" sz="2400" dirty="0"/>
              <a:t>Possibilité d’éviter la sélection initiale</a:t>
            </a:r>
          </a:p>
          <a:p>
            <a:pPr marL="285750" indent="-285750">
              <a:lnSpc>
                <a:spcPct val="107000"/>
              </a:lnSpc>
              <a:spcBef>
                <a:spcPts val="0"/>
              </a:spcBef>
              <a:spcAft>
                <a:spcPts val="800"/>
              </a:spcAft>
            </a:pPr>
            <a:r>
              <a:rPr lang="fr-FR" sz="2400" dirty="0"/>
              <a:t>Appel à Propositions international ouvert</a:t>
            </a:r>
          </a:p>
          <a:p>
            <a:pPr marL="285750" indent="-285750">
              <a:lnSpc>
                <a:spcPct val="107000"/>
              </a:lnSpc>
              <a:spcBef>
                <a:spcPts val="0"/>
              </a:spcBef>
              <a:spcAft>
                <a:spcPts val="800"/>
              </a:spcAft>
            </a:pPr>
            <a:r>
              <a:rPr lang="fr-FR" sz="2400" dirty="0"/>
              <a:t>Avis d’Appel à Propositions (AAP) bien détaillé + Dossier DAP téléchargeable   </a:t>
            </a:r>
          </a:p>
          <a:p>
            <a:pPr marL="285750" marR="0" indent="-285750">
              <a:lnSpc>
                <a:spcPct val="107000"/>
              </a:lnSpc>
              <a:spcBef>
                <a:spcPts val="0"/>
              </a:spcBef>
              <a:spcAft>
                <a:spcPts val="800"/>
              </a:spcAft>
              <a:buFont typeface="Arial" panose="020B0604020202020204" pitchFamily="34" charset="0"/>
              <a:buChar char="•"/>
            </a:pPr>
            <a:r>
              <a:rPr lang="fr-FR" sz="2400" dirty="0"/>
              <a:t>Invitations par courrier à tous les soumissionnaires potentiels</a:t>
            </a:r>
          </a:p>
          <a:p>
            <a:pPr marL="285750" marR="0" indent="-285750">
              <a:lnSpc>
                <a:spcPct val="107000"/>
              </a:lnSpc>
              <a:spcBef>
                <a:spcPts val="0"/>
              </a:spcBef>
              <a:spcAft>
                <a:spcPts val="800"/>
              </a:spcAft>
              <a:buFont typeface="Arial" panose="020B0604020202020204" pitchFamily="34" charset="0"/>
              <a:buChar char="•"/>
            </a:pPr>
            <a:r>
              <a:rPr lang="fr-FR" sz="2400" dirty="0"/>
              <a:t>Des informations complètes: systèmes, taxes et douanes, disponibilité du matériel, les sous-traitants, installations à fournir par l'employeur</a:t>
            </a:r>
          </a:p>
          <a:p>
            <a:pPr marL="285750" marR="0" indent="-285750">
              <a:lnSpc>
                <a:spcPct val="107000"/>
              </a:lnSpc>
              <a:spcBef>
                <a:spcPts val="0"/>
              </a:spcBef>
              <a:spcAft>
                <a:spcPts val="800"/>
              </a:spcAft>
              <a:buFont typeface="Arial" panose="020B0604020202020204" pitchFamily="34" charset="0"/>
              <a:buChar char="•"/>
            </a:pPr>
            <a:r>
              <a:rPr lang="fr-FR" sz="2400" dirty="0"/>
              <a:t>Etablir une gestion équitable des risques, de la sécurité</a:t>
            </a:r>
          </a:p>
          <a:p>
            <a:pPr marL="285750" indent="-285750">
              <a:lnSpc>
                <a:spcPct val="117000"/>
              </a:lnSpc>
              <a:spcBef>
                <a:spcPts val="0"/>
              </a:spcBef>
              <a:spcAft>
                <a:spcPts val="800"/>
              </a:spcAft>
            </a:pPr>
            <a:r>
              <a:rPr lang="fr-FR" sz="2400" dirty="0"/>
              <a:t>Eclaircissements apportés au Dossier de DAP, visite du site et réunion préparatoire</a:t>
            </a:r>
          </a:p>
          <a:p>
            <a:pPr marL="285750" indent="-285750">
              <a:lnSpc>
                <a:spcPct val="117000"/>
              </a:lnSpc>
              <a:spcBef>
                <a:spcPts val="0"/>
              </a:spcBef>
              <a:spcAft>
                <a:spcPts val="800"/>
              </a:spcAft>
            </a:pPr>
            <a:r>
              <a:rPr lang="fr-FR" sz="2400" dirty="0"/>
              <a:t>Autoriser les propositions techniques variantes (considérations d’économie)</a:t>
            </a:r>
          </a:p>
          <a:p>
            <a:pPr marL="285750" indent="-285750">
              <a:lnSpc>
                <a:spcPct val="117000"/>
              </a:lnSpc>
              <a:spcBef>
                <a:spcPts val="0"/>
              </a:spcBef>
              <a:spcAft>
                <a:spcPts val="800"/>
              </a:spcAft>
            </a:pPr>
            <a:r>
              <a:rPr lang="en-US" sz="2400" dirty="0"/>
              <a:t>AAP </a:t>
            </a:r>
            <a:r>
              <a:rPr lang="fr-FR" sz="2400" dirty="0"/>
              <a:t>en une seule étape a été testé avec succès, comment pouvons-nous faire mieux ? (</a:t>
            </a:r>
            <a:r>
              <a:rPr lang="fr-FR" sz="2400" dirty="0">
                <a:solidFill>
                  <a:srgbClr val="C00000"/>
                </a:solidFill>
              </a:rPr>
              <a:t>Lancé en juin 2021 et contrat signé janvier 2023</a:t>
            </a:r>
            <a:r>
              <a:rPr lang="fr-FR" sz="2400" dirty="0"/>
              <a:t>).</a:t>
            </a:r>
            <a:r>
              <a:rPr lang="en-US" sz="2400" dirty="0"/>
              <a:t> </a:t>
            </a:r>
          </a:p>
        </p:txBody>
      </p:sp>
    </p:spTree>
    <p:extLst>
      <p:ext uri="{BB962C8B-B14F-4D97-AF65-F5344CB8AC3E}">
        <p14:creationId xmlns:p14="http://schemas.microsoft.com/office/powerpoint/2010/main" val="3331034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FC46405-C349-4769-A109-C4A9F4EC4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321" y="6293560"/>
            <a:ext cx="2570778" cy="495411"/>
          </a:xfrm>
          <a:prstGeom prst="rect">
            <a:avLst/>
          </a:prstGeom>
          <a:ln>
            <a:noFill/>
          </a:ln>
        </p:spPr>
      </p:pic>
      <p:pic>
        <p:nvPicPr>
          <p:cNvPr id="15" name="Picture 14">
            <a:extLst>
              <a:ext uri="{FF2B5EF4-FFF2-40B4-BE49-F238E27FC236}">
                <a16:creationId xmlns:a16="http://schemas.microsoft.com/office/drawing/2014/main" id="{A49AC2E8-66BA-4FAD-8554-72C0976DDFFA}"/>
              </a:ext>
            </a:extLst>
          </p:cNvPr>
          <p:cNvPicPr>
            <a:picLocks noChangeAspect="1"/>
          </p:cNvPicPr>
          <p:nvPr/>
        </p:nvPicPr>
        <p:blipFill rotWithShape="1">
          <a:blip r:embed="rId3"/>
          <a:srcRect b="927"/>
          <a:stretch/>
        </p:blipFill>
        <p:spPr>
          <a:xfrm>
            <a:off x="275154" y="-13648"/>
            <a:ext cx="6297390" cy="6892120"/>
          </a:xfrm>
          <a:prstGeom prst="rect">
            <a:avLst/>
          </a:prstGeom>
        </p:spPr>
      </p:pic>
      <p:sp>
        <p:nvSpPr>
          <p:cNvPr id="17" name="TextBox 16">
            <a:extLst>
              <a:ext uri="{FF2B5EF4-FFF2-40B4-BE49-F238E27FC236}">
                <a16:creationId xmlns:a16="http://schemas.microsoft.com/office/drawing/2014/main" id="{0C4DDE7C-3B2A-4431-9218-9EA3B3667F88}"/>
              </a:ext>
            </a:extLst>
          </p:cNvPr>
          <p:cNvSpPr txBox="1"/>
          <p:nvPr/>
        </p:nvSpPr>
        <p:spPr>
          <a:xfrm>
            <a:off x="818867" y="1092977"/>
            <a:ext cx="5172501" cy="1446550"/>
          </a:xfrm>
          <a:prstGeom prst="rect">
            <a:avLst/>
          </a:prstGeom>
          <a:noFill/>
        </p:spPr>
        <p:txBody>
          <a:bodyPr wrap="square">
            <a:spAutoFit/>
          </a:bodyPr>
          <a:lstStyle/>
          <a:p>
            <a:pPr algn="ctr"/>
            <a:r>
              <a:rPr lang="fr-FR" sz="4400" b="1" dirty="0">
                <a:solidFill>
                  <a:schemeClr val="bg1">
                    <a:lumMod val="50000"/>
                  </a:schemeClr>
                </a:solidFill>
                <a:ea typeface="+mj-ea"/>
                <a:cs typeface="+mj-cs"/>
              </a:rPr>
              <a:t>Procédures d’attribution</a:t>
            </a:r>
          </a:p>
        </p:txBody>
      </p:sp>
    </p:spTree>
    <p:extLst>
      <p:ext uri="{BB962C8B-B14F-4D97-AF65-F5344CB8AC3E}">
        <p14:creationId xmlns:p14="http://schemas.microsoft.com/office/powerpoint/2010/main" val="4143180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1"/>
          <p:cNvSpPr>
            <a:spLocks noChangeArrowheads="1"/>
          </p:cNvSpPr>
          <p:nvPr/>
        </p:nvSpPr>
        <p:spPr bwMode="auto">
          <a:xfrm>
            <a:off x="631825" y="1979613"/>
            <a:ext cx="11037888" cy="2836862"/>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90000"/>
              </a:lnSpc>
              <a:spcBef>
                <a:spcPts val="1200"/>
              </a:spcBef>
              <a:spcAft>
                <a:spcPts val="600"/>
              </a:spcAft>
              <a:buClrTx/>
              <a:buSzPct val="100000"/>
              <a:buFontTx/>
              <a:buNone/>
              <a:tabLst/>
              <a:defRPr/>
            </a:pPr>
            <a:r>
              <a:rPr kumimoji="0" lang="fr-FR" altLang="fr-FR" sz="2200" b="1" i="0" u="none" strike="noStrike" kern="1200" cap="none" spc="0" normalizeH="0" baseline="0" noProof="0" dirty="0">
                <a:ln>
                  <a:noFill/>
                </a:ln>
                <a:solidFill>
                  <a:srgbClr val="FF0000"/>
                </a:solidFill>
                <a:effectLst/>
                <a:uLnTx/>
                <a:uFillTx/>
                <a:latin typeface="Book Antiqua" pitchFamily="18" charset="0"/>
                <a:ea typeface="MS PGothic" pitchFamily="34" charset="-128"/>
                <a:cs typeface="Arial" pitchFamily="34" charset="0"/>
              </a:rPr>
              <a:t>Nouveau test pour déterminer l'offre retenue</a:t>
            </a:r>
          </a:p>
          <a:p>
            <a:pPr marL="0" marR="0" lvl="0" indent="0" algn="l" defTabSz="914400" rtl="0" eaLnBrk="0" fontAlgn="base" latinLnBrk="0" hangingPunct="0">
              <a:lnSpc>
                <a:spcPct val="114000"/>
              </a:lnSpc>
              <a:spcBef>
                <a:spcPts val="600"/>
              </a:spcBef>
              <a:spcAft>
                <a:spcPts val="600"/>
              </a:spcAft>
              <a:buClrTx/>
              <a:buSzPct val="100000"/>
              <a:buFontTx/>
              <a:buNone/>
              <a:tabLst/>
              <a:defRPr/>
            </a:pPr>
            <a:r>
              <a:rPr kumimoji="0" lang="fr-FR" altLang="fr-FR" sz="2000" b="1" i="0" u="sng" strike="noStrike" kern="1200" cap="none" spc="0" normalizeH="0" baseline="0" noProof="0" dirty="0">
                <a:ln>
                  <a:noFill/>
                </a:ln>
                <a:solidFill>
                  <a:srgbClr val="000000"/>
                </a:solidFill>
                <a:effectLst/>
                <a:uLnTx/>
                <a:uFillTx/>
                <a:ea typeface="MS PGothic" pitchFamily="34" charset="-128"/>
                <a:cs typeface="Times New Roman" pitchFamily="18" charset="0"/>
              </a:rPr>
              <a:t>Lorsque les critères notés ne sont PAS utilisés : Exemple de l’Appel à Soumissions</a:t>
            </a:r>
          </a:p>
          <a:p>
            <a:pPr marL="0" marR="0" lvl="0" indent="0" algn="l" defTabSz="914400" rtl="0" eaLnBrk="0" fontAlgn="base" latinLnBrk="0" hangingPunct="0">
              <a:lnSpc>
                <a:spcPct val="90000"/>
              </a:lnSpc>
              <a:spcBef>
                <a:spcPts val="300"/>
              </a:spcBef>
              <a:spcAft>
                <a:spcPts val="600"/>
              </a:spcAft>
              <a:buClrTx/>
              <a:buSzPct val="100000"/>
              <a:buFontTx/>
              <a:buNone/>
              <a:tabLst/>
              <a:defRPr/>
            </a:pPr>
            <a:r>
              <a:rPr kumimoji="0" lang="fr-FR" altLang="fr-FR" sz="2000" b="0" i="0" u="none" strike="noStrike" kern="1200" cap="none" spc="0" normalizeH="0" baseline="0" noProof="0" dirty="0">
                <a:ln>
                  <a:noFill/>
                </a:ln>
                <a:solidFill>
                  <a:srgbClr val="000000"/>
                </a:solidFill>
                <a:effectLst/>
                <a:uLnTx/>
                <a:uFillTx/>
                <a:ea typeface="MS PGothic" pitchFamily="34" charset="-128"/>
                <a:cs typeface="Arial" pitchFamily="34" charset="0"/>
              </a:rPr>
              <a:t>L’offre la plus avantageuse est l'offre :</a:t>
            </a:r>
          </a:p>
          <a:p>
            <a:pPr marL="0" marR="0" lvl="0" indent="0" algn="l" defTabSz="914400" rtl="0" eaLnBrk="0" fontAlgn="base" latinLnBrk="0" hangingPunct="0">
              <a:lnSpc>
                <a:spcPct val="90000"/>
              </a:lnSpc>
              <a:spcBef>
                <a:spcPts val="300"/>
              </a:spcBef>
              <a:spcAft>
                <a:spcPts val="60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ea typeface="MS PGothic" pitchFamily="34" charset="-128"/>
                <a:cs typeface="Arial" pitchFamily="34" charset="0"/>
              </a:rPr>
              <a:t> 1. du soumissionnaire qui répond aux critères de qualification, et </a:t>
            </a:r>
          </a:p>
          <a:p>
            <a:pPr marL="0" marR="0" lvl="0" indent="0" algn="l" defTabSz="914400" rtl="0" eaLnBrk="0" fontAlgn="base" latinLnBrk="0" hangingPunct="0">
              <a:lnSpc>
                <a:spcPct val="90000"/>
              </a:lnSpc>
              <a:spcBef>
                <a:spcPts val="300"/>
              </a:spcBef>
              <a:spcAft>
                <a:spcPts val="60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ea typeface="MS PGothic" pitchFamily="34" charset="-128"/>
                <a:cs typeface="Arial" pitchFamily="34" charset="0"/>
              </a:rPr>
              <a:t> 2. dont l'offre a été reconnue comme :</a:t>
            </a:r>
          </a:p>
          <a:p>
            <a:pPr marL="914400" marR="0" lvl="1" indent="-342900" algn="l" defTabSz="914400" rtl="0" eaLnBrk="0" fontAlgn="base" latinLnBrk="0" hangingPunct="0">
              <a:lnSpc>
                <a:spcPct val="90000"/>
              </a:lnSpc>
              <a:spcBef>
                <a:spcPts val="300"/>
              </a:spcBef>
              <a:spcAft>
                <a:spcPts val="600"/>
              </a:spcAft>
              <a:buClrTx/>
              <a:buSzPct val="100000"/>
              <a:buFont typeface="Wingdings" pitchFamily="2" charset="2"/>
              <a:buChar char="ü"/>
              <a:tabLst/>
              <a:defRPr/>
            </a:pPr>
            <a:r>
              <a:rPr kumimoji="0" lang="fr-FR" altLang="fr-FR" sz="2000" b="0" i="0" u="none" strike="noStrike" kern="1200" cap="none" spc="0" normalizeH="0" baseline="0" noProof="0" dirty="0">
                <a:ln>
                  <a:noFill/>
                </a:ln>
                <a:solidFill>
                  <a:srgbClr val="000000"/>
                </a:solidFill>
                <a:effectLst/>
                <a:uLnTx/>
                <a:uFillTx/>
                <a:ea typeface="MS PGothic" pitchFamily="34" charset="-128"/>
                <a:cs typeface="Arial" pitchFamily="34" charset="0"/>
              </a:rPr>
              <a:t>étant substantiellement conforme au document  d’AO (Appel d’Offres) et</a:t>
            </a:r>
          </a:p>
          <a:p>
            <a:pPr marL="914400" marR="0" lvl="1" indent="-342900" algn="l" defTabSz="914400" rtl="0" eaLnBrk="0" fontAlgn="base" latinLnBrk="0" hangingPunct="0">
              <a:lnSpc>
                <a:spcPct val="90000"/>
              </a:lnSpc>
              <a:spcBef>
                <a:spcPts val="300"/>
              </a:spcBef>
              <a:spcAft>
                <a:spcPts val="600"/>
              </a:spcAft>
              <a:buClrTx/>
              <a:buSzPct val="100000"/>
              <a:buFont typeface="Wingdings" pitchFamily="2" charset="2"/>
              <a:buChar char="ü"/>
              <a:tabLst/>
              <a:defRPr/>
            </a:pPr>
            <a:r>
              <a:rPr kumimoji="0" lang="fr-FR" altLang="fr-FR" sz="2000" b="0" i="0" u="none" strike="noStrike" kern="1200" cap="none" spc="0" normalizeH="0" baseline="0" noProof="0" dirty="0">
                <a:ln>
                  <a:noFill/>
                </a:ln>
                <a:solidFill>
                  <a:srgbClr val="000000"/>
                </a:solidFill>
                <a:effectLst/>
                <a:uLnTx/>
                <a:uFillTx/>
                <a:ea typeface="MS PGothic" pitchFamily="34" charset="-128"/>
                <a:cs typeface="Arial" pitchFamily="34" charset="0"/>
              </a:rPr>
              <a:t>ayant été  évaluée la moins </a:t>
            </a:r>
            <a:r>
              <a:rPr kumimoji="0" lang="fr-FR" altLang="fr-FR" sz="2000" b="0" i="0" u="none" strike="noStrike" kern="1200" cap="none" spc="0" normalizeH="0" baseline="0" noProof="0" dirty="0" err="1">
                <a:ln>
                  <a:noFill/>
                </a:ln>
                <a:solidFill>
                  <a:srgbClr val="000000"/>
                </a:solidFill>
                <a:effectLst/>
                <a:uLnTx/>
                <a:uFillTx/>
                <a:ea typeface="MS PGothic" pitchFamily="34" charset="-128"/>
                <a:cs typeface="Arial" pitchFamily="34" charset="0"/>
              </a:rPr>
              <a:t>disante</a:t>
            </a:r>
            <a:endParaRPr kumimoji="0" lang="fr-FR" altLang="fr-FR" sz="2000" b="0" i="0" u="none" strike="noStrike" kern="1200" cap="none" spc="0" normalizeH="0" baseline="0" noProof="0" dirty="0">
              <a:ln>
                <a:noFill/>
              </a:ln>
              <a:solidFill>
                <a:srgbClr val="000000"/>
              </a:solidFill>
              <a:effectLst/>
              <a:uLnTx/>
              <a:uFillTx/>
              <a:ea typeface="MS PGothic" pitchFamily="34" charset="-128"/>
              <a:cs typeface="Arial" pitchFamily="34" charset="0"/>
            </a:endParaRPr>
          </a:p>
        </p:txBody>
      </p:sp>
      <p:sp>
        <p:nvSpPr>
          <p:cNvPr id="37891" name="Rectangle 10"/>
          <p:cNvSpPr>
            <a:spLocks noChangeArrowheads="1"/>
          </p:cNvSpPr>
          <p:nvPr/>
        </p:nvSpPr>
        <p:spPr bwMode="auto">
          <a:xfrm>
            <a:off x="708025" y="5099524"/>
            <a:ext cx="10777538" cy="369332"/>
          </a:xfrm>
          <a:prstGeom prst="rect">
            <a:avLst/>
          </a:prstGeom>
          <a:noFill/>
          <a:ln w="19050">
            <a:solidFill>
              <a:srgbClr val="3EA49D"/>
            </a:solidFill>
            <a:miter lim="800000"/>
            <a:headEnd/>
            <a:tailEnd/>
          </a:ln>
        </p:spPr>
        <p:txBody>
          <a:bodyPr>
            <a:spAutoFit/>
          </a:bodyPr>
          <a:lstStyle/>
          <a:p>
            <a:pPr marL="0" marR="0" lvl="0" indent="0" algn="ctr" defTabSz="914400" rtl="0" eaLnBrk="0" fontAlgn="base" latinLnBrk="0" hangingPunct="0">
              <a:lnSpc>
                <a:spcPct val="90000"/>
              </a:lnSpc>
              <a:spcBef>
                <a:spcPts val="300"/>
              </a:spcBef>
              <a:spcAft>
                <a:spcPts val="600"/>
              </a:spcAft>
              <a:buClrTx/>
              <a:buSzPct val="100000"/>
              <a:buFontTx/>
              <a:buNone/>
              <a:tabLst/>
              <a:defRPr/>
            </a:pPr>
            <a:r>
              <a:rPr kumimoji="0" lang="fr-FR" altLang="fr-FR" sz="2000" b="0" i="0" u="none" strike="noStrike" kern="1200" cap="none" spc="0" normalizeH="0" baseline="0" noProof="0" dirty="0">
                <a:ln>
                  <a:noFill/>
                </a:ln>
                <a:solidFill>
                  <a:srgbClr val="000000"/>
                </a:solidFill>
                <a:effectLst/>
                <a:uLnTx/>
                <a:uFillTx/>
                <a:ea typeface="MS PGothic" pitchFamily="34" charset="-128"/>
                <a:cs typeface="Arial" pitchFamily="34" charset="0"/>
              </a:rPr>
              <a:t>Dans ce scénario, la MAB (Offre la Plus Avantageuse) est l‘offre conforme évaluée la moins couteuse</a:t>
            </a:r>
          </a:p>
        </p:txBody>
      </p:sp>
      <p:grpSp>
        <p:nvGrpSpPr>
          <p:cNvPr id="37892" name="Group 18"/>
          <p:cNvGrpSpPr>
            <a:grpSpLocks/>
          </p:cNvGrpSpPr>
          <p:nvPr/>
        </p:nvGrpSpPr>
        <p:grpSpPr bwMode="auto">
          <a:xfrm>
            <a:off x="-664334" y="681832"/>
            <a:ext cx="11210925" cy="1114425"/>
            <a:chOff x="438180" y="-373901"/>
            <a:chExt cx="11489652" cy="1324371"/>
          </a:xfrm>
        </p:grpSpPr>
        <p:sp>
          <p:nvSpPr>
            <p:cNvPr id="20" name="Rectangle 19"/>
            <p:cNvSpPr/>
            <p:nvPr/>
          </p:nvSpPr>
          <p:spPr>
            <a:xfrm>
              <a:off x="615519" y="-373901"/>
              <a:ext cx="11134973" cy="1158353"/>
            </a:xfrm>
            <a:prstGeom prst="rect">
              <a:avLst/>
            </a:prstGeom>
            <a:noFill/>
            <a:ln>
              <a:noFill/>
            </a:ln>
            <a:effectLst>
              <a:outerShdw blurRad="139700" dist="38100" dir="5400000" algn="t" rotWithShape="0">
                <a:prstClr val="black">
                  <a:alpha val="7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S PGothic"/>
                <a:cs typeface="+mn-cs"/>
              </a:endParaRPr>
            </a:p>
          </p:txBody>
        </p:sp>
        <p:grpSp>
          <p:nvGrpSpPr>
            <p:cNvPr id="21" name="Group 20"/>
            <p:cNvGrpSpPr/>
            <p:nvPr/>
          </p:nvGrpSpPr>
          <p:grpSpPr>
            <a:xfrm>
              <a:off x="438180" y="-257866"/>
              <a:ext cx="11489652" cy="1208336"/>
              <a:chOff x="438180" y="-448366"/>
              <a:chExt cx="11489652" cy="1208336"/>
            </a:xfrm>
            <a:solidFill>
              <a:schemeClr val="bg1"/>
            </a:solidFill>
          </p:grpSpPr>
          <p:sp>
            <p:nvSpPr>
              <p:cNvPr id="22" name="Rectangle 21"/>
              <p:cNvSpPr/>
              <p:nvPr/>
            </p:nvSpPr>
            <p:spPr>
              <a:xfrm>
                <a:off x="438180" y="-409581"/>
                <a:ext cx="2257136" cy="116955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Book Antiqua" panose="02040602050305030304" pitchFamily="18" charset="0"/>
                  <a:ea typeface="MS PGothic"/>
                  <a:cs typeface="Arial" panose="020B0604020202020204" pitchFamily="34" charset="0"/>
                </a:endParaRPr>
              </a:p>
            </p:txBody>
          </p:sp>
          <p:cxnSp>
            <p:nvCxnSpPr>
              <p:cNvPr id="23" name="Straight Connector 22"/>
              <p:cNvCxnSpPr/>
              <p:nvPr/>
            </p:nvCxnSpPr>
            <p:spPr>
              <a:xfrm>
                <a:off x="2695305" y="-448366"/>
                <a:ext cx="0" cy="927100"/>
              </a:xfrm>
              <a:prstGeom prst="line">
                <a:avLst/>
              </a:prstGeom>
              <a:solidFill>
                <a:schemeClr val="tx2">
                  <a:lumMod val="75000"/>
                </a:schemeClr>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24" name="Rectangle 23"/>
              <p:cNvSpPr/>
              <p:nvPr/>
            </p:nvSpPr>
            <p:spPr>
              <a:xfrm>
                <a:off x="2773387" y="-328056"/>
                <a:ext cx="9154445" cy="621789"/>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dirty="0">
                    <a:solidFill>
                      <a:schemeClr val="bg1"/>
                    </a:solidFill>
                  </a:rPr>
                  <a:t>Offre la plus avantageuse (MAB en Anglais</a:t>
                </a:r>
                <a:r>
                  <a:rPr lang="en-US" sz="2800" dirty="0">
                    <a:solidFill>
                      <a:schemeClr val="bg1"/>
                    </a:solidFill>
                  </a:rPr>
                  <a:t>)</a:t>
                </a:r>
              </a:p>
            </p:txBody>
          </p:sp>
        </p:grpSp>
      </p:grpSp>
      <p:sp>
        <p:nvSpPr>
          <p:cNvPr id="37894" name="Slide Number Placeholder 1"/>
          <p:cNvSpPr>
            <a:spLocks noGrp="1"/>
          </p:cNvSpPr>
          <p:nvPr>
            <p:ph type="sldNum" sz="quarter" idx="4294967295"/>
          </p:nvPr>
        </p:nvSpPr>
        <p:spPr bwMode="auto">
          <a:xfrm>
            <a:off x="0" y="6297613"/>
            <a:ext cx="2743200" cy="365125"/>
          </a:xfrm>
          <a:noFill/>
          <a:ln>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fld id="{A850FE88-1EC6-4225-B396-A7BDB107E736}" type="slidenum">
              <a:rPr kumimoji="0" lang="en-US" altLang="fr-FR" sz="1800" b="0" i="0" u="none" strike="noStrike" kern="1200" cap="none" spc="0" normalizeH="0" baseline="0" noProof="0">
                <a:ln>
                  <a:noFill/>
                </a:ln>
                <a:solidFill>
                  <a:srgbClr val="002345"/>
                </a:solidFill>
                <a:effectLst/>
                <a:uLnTx/>
                <a:uFillTx/>
                <a:latin typeface="Calibri" pitchFamily="34" charset="0"/>
                <a:ea typeface="MS PGothic" pitchFamily="34" charset="-128"/>
                <a:cs typeface="+mn-cs"/>
              </a:rPr>
              <a:pPr marL="0" marR="0" lvl="0" indent="0" algn="ctr" defTabSz="914400" rtl="0" eaLnBrk="0" fontAlgn="base" latinLnBrk="0" hangingPunct="0">
                <a:lnSpc>
                  <a:spcPct val="100000"/>
                </a:lnSpc>
                <a:spcBef>
                  <a:spcPct val="0"/>
                </a:spcBef>
                <a:spcAft>
                  <a:spcPct val="0"/>
                </a:spcAft>
                <a:buClrTx/>
                <a:buSzPct val="100000"/>
                <a:buFontTx/>
                <a:buNone/>
                <a:tabLst/>
                <a:defRPr/>
              </a:pPr>
              <a:t>34</a:t>
            </a:fld>
            <a:endParaRPr kumimoji="0" lang="en-US" altLang="fr-FR" sz="1800" b="0" i="0" u="none" strike="noStrike" kern="1200" cap="none" spc="0" normalizeH="0" baseline="0" noProof="0" dirty="0">
              <a:ln>
                <a:noFill/>
              </a:ln>
              <a:solidFill>
                <a:srgbClr val="002345"/>
              </a:solidFill>
              <a:effectLst/>
              <a:uLnTx/>
              <a:uFillTx/>
              <a:latin typeface="Calibri" pitchFamily="34" charset="0"/>
              <a:ea typeface="MS PGothic" pitchFamily="34" charset="-128"/>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25"/>
          <p:cNvSpPr txBox="1">
            <a:spLocks noChangeArrowheads="1"/>
          </p:cNvSpPr>
          <p:nvPr/>
        </p:nvSpPr>
        <p:spPr bwMode="auto">
          <a:xfrm>
            <a:off x="735013" y="1857375"/>
            <a:ext cx="10723562" cy="4064000"/>
          </a:xfrm>
          <a:prstGeom prst="rect">
            <a:avLst/>
          </a:prstGeom>
          <a:noFill/>
          <a:ln w="9525">
            <a:noFill/>
            <a:miter lim="800000"/>
            <a:headEnd/>
            <a:tailEnd/>
          </a:ln>
        </p:spPr>
        <p:txBody>
          <a:bodyPr anchor="ctr">
            <a:spAutoFit/>
          </a:bodyPr>
          <a:lstStyle/>
          <a:p>
            <a:pPr marL="0" marR="0" lvl="0" indent="0" algn="l" defTabSz="914400" rtl="0" eaLnBrk="0" fontAlgn="base" latinLnBrk="0" hangingPunct="0">
              <a:lnSpc>
                <a:spcPct val="90000"/>
              </a:lnSpc>
              <a:spcBef>
                <a:spcPts val="1200"/>
              </a:spcBef>
              <a:spcAft>
                <a:spcPts val="600"/>
              </a:spcAft>
              <a:buClrTx/>
              <a:buSzPct val="100000"/>
              <a:buFontTx/>
              <a:buNone/>
              <a:tabLst/>
              <a:defRPr/>
            </a:pPr>
            <a:r>
              <a:rPr kumimoji="0" lang="fr-FR" altLang="fr-FR" sz="2000" b="1" i="0" u="none" strike="noStrike" kern="1200" cap="none" spc="0" normalizeH="0" baseline="0" noProof="0" dirty="0">
                <a:ln>
                  <a:noFill/>
                </a:ln>
                <a:solidFill>
                  <a:srgbClr val="FF0000"/>
                </a:solidFill>
                <a:effectLst/>
                <a:uLnTx/>
                <a:uFillTx/>
                <a:latin typeface="+mj-lt"/>
                <a:ea typeface="MS PGothic" pitchFamily="34" charset="-128"/>
                <a:cs typeface="Arial" pitchFamily="34" charset="0"/>
              </a:rPr>
              <a:t>Qu'est-ce qu'une Offre Anormalement Basse …</a:t>
            </a:r>
          </a:p>
          <a:p>
            <a:pPr marL="0" marR="0" lvl="0" indent="0" algn="l" defTabSz="914400" rtl="0" eaLnBrk="0" fontAlgn="base" latinLnBrk="0" hangingPunct="0">
              <a:lnSpc>
                <a:spcPct val="90000"/>
              </a:lnSpc>
              <a:spcBef>
                <a:spcPts val="300"/>
              </a:spcBef>
              <a:spcAft>
                <a:spcPts val="600"/>
              </a:spcAft>
              <a:buClrTx/>
              <a:buSzPct val="100000"/>
              <a:buFontTx/>
              <a:buNone/>
              <a:tabLst/>
              <a:defRPr/>
            </a:pPr>
            <a:r>
              <a:rPr kumimoji="0" lang="fr-FR" altLang="fr-FR" sz="2000" b="0" i="1" u="none" strike="noStrike" kern="1200" cap="none" spc="0" normalizeH="0" baseline="0" noProof="0" dirty="0">
                <a:ln>
                  <a:noFill/>
                </a:ln>
                <a:solidFill>
                  <a:srgbClr val="000000"/>
                </a:solidFill>
                <a:effectLst/>
                <a:uLnTx/>
                <a:uFillTx/>
                <a:latin typeface="+mj-lt"/>
                <a:ea typeface="MS PGothic" pitchFamily="34" charset="-128"/>
                <a:cs typeface="Arial" pitchFamily="34" charset="0"/>
              </a:rPr>
              <a:t>C’est une offre dont le prix, en combinaison avec d'autres éléments, apparaît déraisonnablement bas, au point de soulever des préoccupations importantes quant à la capacité du fournisseur à exécuter le contrat audit prix.</a:t>
            </a:r>
          </a:p>
          <a:p>
            <a:pPr marL="0" marR="0" lvl="0" indent="0" algn="l" defTabSz="914400" rtl="0" eaLnBrk="0" fontAlgn="base" latinLnBrk="0" hangingPunct="0">
              <a:lnSpc>
                <a:spcPct val="90000"/>
              </a:lnSpc>
              <a:spcBef>
                <a:spcPts val="1200"/>
              </a:spcBef>
              <a:spcAft>
                <a:spcPts val="600"/>
              </a:spcAft>
              <a:buClrTx/>
              <a:buSzPct val="100000"/>
              <a:buFontTx/>
              <a:buNone/>
              <a:tabLst/>
              <a:defRPr/>
            </a:pPr>
            <a:r>
              <a:rPr kumimoji="0" lang="fr-FR" altLang="fr-FR" sz="2000" b="1" i="0" u="none" strike="noStrike" kern="1200" cap="none" spc="0" normalizeH="0" baseline="0" noProof="0" dirty="0">
                <a:ln>
                  <a:noFill/>
                </a:ln>
                <a:solidFill>
                  <a:srgbClr val="FF0000"/>
                </a:solidFill>
                <a:effectLst/>
                <a:uLnTx/>
                <a:uFillTx/>
                <a:latin typeface="+mj-lt"/>
                <a:ea typeface="MS PGothic" pitchFamily="34" charset="-128"/>
                <a:cs typeface="Arial" pitchFamily="34" charset="0"/>
              </a:rPr>
              <a:t>Gérer une offre ALT : les 5 étapes :</a:t>
            </a:r>
          </a:p>
          <a:p>
            <a:pPr marL="0" marR="0" lvl="0" indent="0" algn="l" defTabSz="914400" rtl="0" eaLnBrk="0" fontAlgn="base" latinLnBrk="0" hangingPunct="0">
              <a:lnSpc>
                <a:spcPct val="90000"/>
              </a:lnSpc>
              <a:spcBef>
                <a:spcPts val="300"/>
              </a:spcBef>
              <a:spcAft>
                <a:spcPts val="600"/>
              </a:spcAft>
              <a:buClrTx/>
              <a:buSzTx/>
              <a:buFont typeface="Wingdings" pitchFamily="2" charset="2"/>
              <a:buChar char="Ø"/>
              <a:tabLst/>
              <a:defRPr/>
            </a:pPr>
            <a:r>
              <a:rPr kumimoji="0" lang="fr-FR" altLang="fr-FR" sz="2000" b="1" i="0" u="none" strike="noStrike" kern="1200" cap="none" spc="0" normalizeH="0" baseline="0" noProof="0" dirty="0">
                <a:ln>
                  <a:noFill/>
                </a:ln>
                <a:solidFill>
                  <a:srgbClr val="000000"/>
                </a:solidFill>
                <a:effectLst/>
                <a:uLnTx/>
                <a:uFillTx/>
                <a:latin typeface="+mj-lt"/>
                <a:ea typeface="MS PGothic" pitchFamily="34" charset="-128"/>
                <a:cs typeface="Arial" pitchFamily="34" charset="0"/>
              </a:rPr>
              <a:t> Identifier :</a:t>
            </a:r>
            <a:r>
              <a:rPr kumimoji="0" lang="fr-FR" altLang="fr-FR" sz="2000" b="0" i="0" u="none" strike="noStrike" kern="1200" cap="none" spc="0" normalizeH="0" baseline="0" noProof="0" dirty="0">
                <a:ln>
                  <a:noFill/>
                </a:ln>
                <a:solidFill>
                  <a:srgbClr val="000000"/>
                </a:solidFill>
                <a:effectLst/>
                <a:uLnTx/>
                <a:uFillTx/>
                <a:latin typeface="+mj-lt"/>
                <a:ea typeface="MS PGothic" pitchFamily="34" charset="-128"/>
                <a:cs typeface="Arial" pitchFamily="34" charset="0"/>
              </a:rPr>
              <a:t> 	L'emprunteur identifie une offre ALT potentielle</a:t>
            </a:r>
          </a:p>
          <a:p>
            <a:pPr marL="0" marR="0" lvl="0" indent="0" algn="l" defTabSz="914400" rtl="0" eaLnBrk="0" fontAlgn="base" latinLnBrk="0" hangingPunct="0">
              <a:lnSpc>
                <a:spcPct val="90000"/>
              </a:lnSpc>
              <a:spcBef>
                <a:spcPts val="300"/>
              </a:spcBef>
              <a:spcAft>
                <a:spcPts val="600"/>
              </a:spcAft>
              <a:buClrTx/>
              <a:buSzTx/>
              <a:buFont typeface="Wingdings" pitchFamily="2" charset="2"/>
              <a:buChar char="Ø"/>
              <a:tabLst/>
              <a:defRPr/>
            </a:pPr>
            <a:r>
              <a:rPr kumimoji="0" lang="fr-FR" altLang="fr-FR" sz="2000" b="1" i="0" u="none" strike="noStrike" kern="1200" cap="none" spc="0" normalizeH="0" baseline="0" noProof="0" dirty="0">
                <a:ln>
                  <a:noFill/>
                </a:ln>
                <a:solidFill>
                  <a:srgbClr val="000000"/>
                </a:solidFill>
                <a:effectLst/>
                <a:uLnTx/>
                <a:uFillTx/>
                <a:latin typeface="+mj-lt"/>
                <a:ea typeface="MS PGothic" pitchFamily="34" charset="-128"/>
                <a:cs typeface="Arial" pitchFamily="34" charset="0"/>
              </a:rPr>
              <a:t> Clarifier :</a:t>
            </a:r>
            <a:r>
              <a:rPr kumimoji="0" lang="fr-FR" altLang="fr-FR" sz="2000" b="0" i="0" u="none" strike="noStrike" kern="1200" cap="none" spc="0" normalizeH="0" baseline="0" noProof="0" dirty="0">
                <a:ln>
                  <a:noFill/>
                </a:ln>
                <a:solidFill>
                  <a:srgbClr val="000000"/>
                </a:solidFill>
                <a:effectLst/>
                <a:uLnTx/>
                <a:uFillTx/>
                <a:latin typeface="+mj-lt"/>
                <a:ea typeface="MS PGothic" pitchFamily="34" charset="-128"/>
                <a:cs typeface="Arial" pitchFamily="34" charset="0"/>
              </a:rPr>
              <a:t> 	L'emprunteur demande des clarifications au soumissionnaire/proposant</a:t>
            </a:r>
          </a:p>
          <a:p>
            <a:pPr marL="0" marR="0" lvl="0" indent="0" algn="l" defTabSz="914400" rtl="0" eaLnBrk="0" fontAlgn="base" latinLnBrk="0" hangingPunct="0">
              <a:lnSpc>
                <a:spcPct val="90000"/>
              </a:lnSpc>
              <a:spcBef>
                <a:spcPts val="300"/>
              </a:spcBef>
              <a:spcAft>
                <a:spcPts val="600"/>
              </a:spcAft>
              <a:buClrTx/>
              <a:buSzTx/>
              <a:buFont typeface="Wingdings" pitchFamily="2" charset="2"/>
              <a:buChar char="Ø"/>
              <a:tabLst/>
              <a:defRPr/>
            </a:pPr>
            <a:r>
              <a:rPr kumimoji="0" lang="fr-FR" altLang="fr-FR" sz="2000" b="1" i="0" u="none" strike="noStrike" kern="1200" cap="none" spc="0" normalizeH="0" baseline="0" noProof="0" dirty="0">
                <a:ln>
                  <a:noFill/>
                </a:ln>
                <a:solidFill>
                  <a:srgbClr val="000000"/>
                </a:solidFill>
                <a:effectLst/>
                <a:uLnTx/>
                <a:uFillTx/>
                <a:latin typeface="+mj-lt"/>
                <a:ea typeface="MS PGothic" pitchFamily="34" charset="-128"/>
                <a:cs typeface="Arial" pitchFamily="34" charset="0"/>
              </a:rPr>
              <a:t> Justifier :</a:t>
            </a:r>
            <a:r>
              <a:rPr kumimoji="0" lang="fr-FR" altLang="fr-FR" sz="2000" b="0" i="0" u="none" strike="noStrike" kern="1200" cap="none" spc="0" normalizeH="0" baseline="0" noProof="0" dirty="0">
                <a:ln>
                  <a:noFill/>
                </a:ln>
                <a:solidFill>
                  <a:srgbClr val="000000"/>
                </a:solidFill>
                <a:effectLst/>
                <a:uLnTx/>
                <a:uFillTx/>
                <a:latin typeface="+mj-lt"/>
                <a:ea typeface="MS PGothic" pitchFamily="34" charset="-128"/>
                <a:cs typeface="Arial" pitchFamily="34" charset="0"/>
              </a:rPr>
              <a:t> 	Le soumissionnaire/proposant prépare une justification du prix</a:t>
            </a:r>
          </a:p>
          <a:p>
            <a:pPr marL="0" marR="0" lvl="0" indent="0" algn="l" defTabSz="914400" rtl="0" eaLnBrk="0" fontAlgn="base" latinLnBrk="0" hangingPunct="0">
              <a:lnSpc>
                <a:spcPct val="90000"/>
              </a:lnSpc>
              <a:spcBef>
                <a:spcPts val="300"/>
              </a:spcBef>
              <a:spcAft>
                <a:spcPts val="600"/>
              </a:spcAft>
              <a:buClrTx/>
              <a:buSzTx/>
              <a:buFont typeface="Wingdings" pitchFamily="2" charset="2"/>
              <a:buChar char="Ø"/>
              <a:tabLst/>
              <a:defRPr/>
            </a:pPr>
            <a:r>
              <a:rPr kumimoji="0" lang="fr-FR" altLang="fr-FR" sz="2000" b="1" i="0" u="none" strike="noStrike" kern="1200" cap="none" spc="0" normalizeH="0" baseline="0" noProof="0" dirty="0">
                <a:ln>
                  <a:noFill/>
                </a:ln>
                <a:solidFill>
                  <a:srgbClr val="000000"/>
                </a:solidFill>
                <a:effectLst/>
                <a:uLnTx/>
                <a:uFillTx/>
                <a:latin typeface="+mj-lt"/>
                <a:ea typeface="MS PGothic" pitchFamily="34" charset="-128"/>
                <a:cs typeface="Arial" pitchFamily="34" charset="0"/>
              </a:rPr>
              <a:t> Vérifier :</a:t>
            </a:r>
            <a:r>
              <a:rPr kumimoji="0" lang="fr-FR" altLang="fr-FR" sz="2000" b="0" i="0" u="none" strike="noStrike" kern="1200" cap="none" spc="0" normalizeH="0" baseline="0" noProof="0" dirty="0">
                <a:ln>
                  <a:noFill/>
                </a:ln>
                <a:solidFill>
                  <a:srgbClr val="000000"/>
                </a:solidFill>
                <a:effectLst/>
                <a:uLnTx/>
                <a:uFillTx/>
                <a:latin typeface="+mj-lt"/>
                <a:ea typeface="MS PGothic" pitchFamily="34" charset="-128"/>
                <a:cs typeface="Arial" pitchFamily="34" charset="0"/>
              </a:rPr>
              <a:t> 	L'emprunteur analyse la justification pour vérifier si elle fournit une 			explication et une validation raisonnables du prix </a:t>
            </a:r>
          </a:p>
          <a:p>
            <a:pPr marL="0" marR="0" lvl="0" indent="0" algn="l" defTabSz="914400" rtl="0" eaLnBrk="0" fontAlgn="base" latinLnBrk="0" hangingPunct="0">
              <a:lnSpc>
                <a:spcPct val="90000"/>
              </a:lnSpc>
              <a:spcBef>
                <a:spcPts val="300"/>
              </a:spcBef>
              <a:spcAft>
                <a:spcPts val="600"/>
              </a:spcAft>
              <a:buClrTx/>
              <a:buSzTx/>
              <a:buFont typeface="Wingdings" pitchFamily="2" charset="2"/>
              <a:buChar char="Ø"/>
              <a:tabLst/>
              <a:defRPr/>
            </a:pPr>
            <a:r>
              <a:rPr kumimoji="0" lang="fr-FR" altLang="fr-FR" sz="2000" b="1" i="0" u="none" strike="noStrike" kern="1200" cap="none" spc="0" normalizeH="0" baseline="0" noProof="0" dirty="0">
                <a:ln>
                  <a:noFill/>
                </a:ln>
                <a:solidFill>
                  <a:srgbClr val="000000"/>
                </a:solidFill>
                <a:effectLst/>
                <a:uLnTx/>
                <a:uFillTx/>
                <a:latin typeface="+mj-lt"/>
                <a:ea typeface="MS PGothic" pitchFamily="34" charset="-128"/>
                <a:cs typeface="Arial" pitchFamily="34" charset="0"/>
              </a:rPr>
              <a:t> Décider :</a:t>
            </a:r>
            <a:r>
              <a:rPr kumimoji="0" lang="fr-FR" altLang="fr-FR" sz="2000" b="0" i="0" u="none" strike="noStrike" kern="1200" cap="none" spc="0" normalizeH="0" baseline="0" noProof="0" dirty="0">
                <a:ln>
                  <a:noFill/>
                </a:ln>
                <a:solidFill>
                  <a:srgbClr val="000000"/>
                </a:solidFill>
                <a:effectLst/>
                <a:uLnTx/>
                <a:uFillTx/>
                <a:latin typeface="+mj-lt"/>
                <a:ea typeface="MS PGothic" pitchFamily="34" charset="-128"/>
                <a:cs typeface="Arial" pitchFamily="34" charset="0"/>
              </a:rPr>
              <a:t> 	L'emprunteur décide d'accepter ou de rejeter l'offre/proposition</a:t>
            </a:r>
          </a:p>
        </p:txBody>
      </p:sp>
      <p:sp>
        <p:nvSpPr>
          <p:cNvPr id="39940" name="Slide Number Placeholder 1"/>
          <p:cNvSpPr>
            <a:spLocks noGrp="1"/>
          </p:cNvSpPr>
          <p:nvPr>
            <p:ph type="sldNum" sz="quarter" idx="4294967295"/>
          </p:nvPr>
        </p:nvSpPr>
        <p:spPr bwMode="auto">
          <a:xfrm>
            <a:off x="0" y="6297613"/>
            <a:ext cx="2743200" cy="365125"/>
          </a:xfrm>
          <a:noFill/>
          <a:ln>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fld id="{442A61E6-63FD-411E-ACEF-A8AEFABF2273}" type="slidenum">
              <a:rPr kumimoji="0" lang="en-US" altLang="fr-FR" sz="1800" b="0" i="0" u="none" strike="noStrike" kern="1200" cap="none" spc="0" normalizeH="0" baseline="0" noProof="0">
                <a:ln>
                  <a:noFill/>
                </a:ln>
                <a:solidFill>
                  <a:srgbClr val="002345"/>
                </a:solidFill>
                <a:effectLst/>
                <a:uLnTx/>
                <a:uFillTx/>
                <a:latin typeface="Calibri" pitchFamily="34" charset="0"/>
                <a:ea typeface="MS PGothic" pitchFamily="34" charset="-128"/>
                <a:cs typeface="+mn-cs"/>
              </a:rPr>
              <a:pPr marL="0" marR="0" lvl="0" indent="0" algn="ctr" defTabSz="914400" rtl="0" eaLnBrk="0" fontAlgn="base" latinLnBrk="0" hangingPunct="0">
                <a:lnSpc>
                  <a:spcPct val="100000"/>
                </a:lnSpc>
                <a:spcBef>
                  <a:spcPct val="0"/>
                </a:spcBef>
                <a:spcAft>
                  <a:spcPct val="0"/>
                </a:spcAft>
                <a:buClrTx/>
                <a:buSzPct val="100000"/>
                <a:buFontTx/>
                <a:buNone/>
                <a:tabLst/>
                <a:defRPr/>
              </a:pPr>
              <a:t>35</a:t>
            </a:fld>
            <a:endParaRPr kumimoji="0" lang="en-US" altLang="fr-FR" sz="1800" b="0" i="0" u="none" strike="noStrike" kern="1200" cap="none" spc="0" normalizeH="0" baseline="0" noProof="0" dirty="0">
              <a:ln>
                <a:noFill/>
              </a:ln>
              <a:solidFill>
                <a:srgbClr val="002345"/>
              </a:solidFill>
              <a:effectLst/>
              <a:uLnTx/>
              <a:uFillTx/>
              <a:latin typeface="Calibri" pitchFamily="34" charset="0"/>
              <a:ea typeface="MS PGothic" pitchFamily="34" charset="-128"/>
              <a:cs typeface="+mn-cs"/>
            </a:endParaRPr>
          </a:p>
        </p:txBody>
      </p:sp>
      <p:grpSp>
        <p:nvGrpSpPr>
          <p:cNvPr id="39941" name="Group 18"/>
          <p:cNvGrpSpPr>
            <a:grpSpLocks/>
          </p:cNvGrpSpPr>
          <p:nvPr/>
        </p:nvGrpSpPr>
        <p:grpSpPr bwMode="auto">
          <a:xfrm>
            <a:off x="507323" y="686594"/>
            <a:ext cx="9044180" cy="914400"/>
            <a:chOff x="615457" y="-373901"/>
            <a:chExt cx="11312375" cy="1157641"/>
          </a:xfrm>
        </p:grpSpPr>
        <p:sp>
          <p:nvSpPr>
            <p:cNvPr id="22" name="Rectangle 21"/>
            <p:cNvSpPr/>
            <p:nvPr/>
          </p:nvSpPr>
          <p:spPr>
            <a:xfrm>
              <a:off x="615457" y="-373901"/>
              <a:ext cx="11134424" cy="1157641"/>
            </a:xfrm>
            <a:prstGeom prst="rect">
              <a:avLst/>
            </a:prstGeom>
            <a:noFill/>
            <a:ln>
              <a:noFill/>
            </a:ln>
            <a:effectLst>
              <a:outerShdw blurRad="139700" dist="38100" dir="5400000" algn="t" rotWithShape="0">
                <a:prstClr val="black">
                  <a:alpha val="7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S PGothic"/>
                <a:cs typeface="+mn-cs"/>
              </a:endParaRPr>
            </a:p>
          </p:txBody>
        </p:sp>
        <p:grpSp>
          <p:nvGrpSpPr>
            <p:cNvPr id="28" name="Group 27"/>
            <p:cNvGrpSpPr/>
            <p:nvPr/>
          </p:nvGrpSpPr>
          <p:grpSpPr>
            <a:xfrm>
              <a:off x="2695305" y="-257866"/>
              <a:ext cx="9232527" cy="927100"/>
              <a:chOff x="2695305" y="-448366"/>
              <a:chExt cx="9232527" cy="927100"/>
            </a:xfrm>
            <a:solidFill>
              <a:schemeClr val="bg1"/>
            </a:solidFill>
          </p:grpSpPr>
          <p:cxnSp>
            <p:nvCxnSpPr>
              <p:cNvPr id="30" name="Straight Connector 29"/>
              <p:cNvCxnSpPr/>
              <p:nvPr/>
            </p:nvCxnSpPr>
            <p:spPr>
              <a:xfrm>
                <a:off x="2695305" y="-448366"/>
                <a:ext cx="0" cy="927100"/>
              </a:xfrm>
              <a:prstGeom prst="line">
                <a:avLst/>
              </a:prstGeom>
              <a:solidFill>
                <a:schemeClr val="tx2">
                  <a:lumMod val="75000"/>
                </a:schemeClr>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31" name="Rectangle 30"/>
              <p:cNvSpPr/>
              <p:nvPr/>
            </p:nvSpPr>
            <p:spPr>
              <a:xfrm>
                <a:off x="2695305" y="-266767"/>
                <a:ext cx="9232527" cy="740332"/>
              </a:xfrm>
              <a:prstGeom prst="rect">
                <a:avLst/>
              </a:prstGeom>
              <a:noFill/>
            </p:spPr>
            <p:txBody>
              <a:bodyPr wrap="square">
                <a:spAutoFit/>
              </a:bodyPr>
              <a:lstStyle/>
              <a:p>
                <a:pPr marR="0" lvl="0" indent="0" fontAlgn="auto">
                  <a:lnSpc>
                    <a:spcPct val="100000"/>
                  </a:lnSpc>
                  <a:spcBef>
                    <a:spcPts val="0"/>
                  </a:spcBef>
                  <a:spcAft>
                    <a:spcPts val="0"/>
                  </a:spcAft>
                  <a:buClrTx/>
                  <a:buSzTx/>
                  <a:buFontTx/>
                  <a:buNone/>
                  <a:tabLst/>
                  <a:defRPr/>
                </a:pPr>
                <a:r>
                  <a:rPr lang="fr-FR" sz="3200" dirty="0">
                    <a:solidFill>
                      <a:schemeClr val="bg1"/>
                    </a:solidFill>
                  </a:rPr>
                  <a:t>Offre Anormalement Basse (ALT</a:t>
                </a:r>
                <a:r>
                  <a:rPr lang="en-US" sz="3200" dirty="0">
                    <a:solidFill>
                      <a:schemeClr val="bg1"/>
                    </a:solidFill>
                  </a:rPr>
                  <a:t> </a:t>
                </a:r>
                <a:r>
                  <a:rPr lang="en-US" sz="3200" dirty="0" err="1">
                    <a:solidFill>
                      <a:schemeClr val="bg1"/>
                    </a:solidFill>
                  </a:rPr>
                  <a:t>en</a:t>
                </a:r>
                <a:r>
                  <a:rPr lang="en-US" sz="3200" dirty="0">
                    <a:solidFill>
                      <a:schemeClr val="bg1"/>
                    </a:solidFill>
                  </a:rPr>
                  <a:t> </a:t>
                </a:r>
                <a:r>
                  <a:rPr lang="en-US" sz="3200" dirty="0" err="1">
                    <a:solidFill>
                      <a:schemeClr val="bg1"/>
                    </a:solidFill>
                  </a:rPr>
                  <a:t>Anglais</a:t>
                </a:r>
                <a:r>
                  <a:rPr lang="en-US" sz="3200" dirty="0">
                    <a:solidFill>
                      <a:schemeClr val="bg1"/>
                    </a:solidFill>
                  </a:rPr>
                  <a:t>)</a:t>
                </a:r>
              </a:p>
            </p:txBody>
          </p:sp>
        </p:gr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5"/>
          <p:cNvSpPr txBox="1">
            <a:spLocks noChangeArrowheads="1"/>
          </p:cNvSpPr>
          <p:nvPr/>
        </p:nvSpPr>
        <p:spPr bwMode="auto">
          <a:xfrm>
            <a:off x="735013" y="1689100"/>
            <a:ext cx="10723562" cy="4341813"/>
          </a:xfrm>
          <a:prstGeom prst="rect">
            <a:avLst/>
          </a:prstGeom>
          <a:noFill/>
          <a:ln w="9525">
            <a:noFill/>
            <a:miter lim="800000"/>
            <a:headEnd/>
            <a:tailEnd/>
          </a:ln>
        </p:spPr>
        <p:txBody>
          <a:bodyPr anchor="ctr">
            <a:spAutoFit/>
          </a:bodyPr>
          <a:lstStyle/>
          <a:p>
            <a:pPr marL="342900" marR="0" lvl="0" indent="-342900" algn="l" defTabSz="914400" rtl="0" eaLnBrk="0" fontAlgn="base" latinLnBrk="0" hangingPunct="0">
              <a:lnSpc>
                <a:spcPct val="90000"/>
              </a:lnSpc>
              <a:spcBef>
                <a:spcPts val="300"/>
              </a:spcBef>
              <a:spcAft>
                <a:spcPts val="60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Une fois que l'emprunteur décide de l’attributaire, il doit l’informer de son intention d’attribution ainsi que les autres soumissionnaires</a:t>
            </a:r>
          </a:p>
          <a:p>
            <a:pPr marL="342900" marR="0" lvl="0" indent="-342900" algn="l" defTabSz="914400" rtl="0" eaLnBrk="0" fontAlgn="base" latinLnBrk="0" hangingPunct="0">
              <a:lnSpc>
                <a:spcPct val="90000"/>
              </a:lnSpc>
              <a:spcBef>
                <a:spcPts val="300"/>
              </a:spcBef>
              <a:spcAft>
                <a:spcPts val="60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Envoyer la NIA (Notification d’Intention d’Attribuer le marché/contrat) à chaque soumissionnaire qui a présenté une offre (mais pas à ceux qui ont déjà été informés qu'ils n'ont pas été retenus)</a:t>
            </a:r>
          </a:p>
          <a:p>
            <a:pPr marL="342900" marR="0" lvl="0" indent="-342900" algn="l" defTabSz="914400" rtl="0" eaLnBrk="0" fontAlgn="base" latinLnBrk="0" hangingPunct="0">
              <a:lnSpc>
                <a:spcPct val="90000"/>
              </a:lnSpc>
              <a:spcBef>
                <a:spcPts val="300"/>
              </a:spcBef>
              <a:spcAft>
                <a:spcPts val="60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L'envoi de la NIA marque le début de la Période d'attente</a:t>
            </a:r>
          </a:p>
          <a:p>
            <a:pPr marL="342900" marR="0" lvl="0" indent="-342900" algn="l" defTabSz="914400" rtl="0" eaLnBrk="0" fontAlgn="base" latinLnBrk="0" hangingPunct="0">
              <a:lnSpc>
                <a:spcPct val="90000"/>
              </a:lnSpc>
              <a:spcBef>
                <a:spcPts val="300"/>
              </a:spcBef>
              <a:spcAft>
                <a:spcPts val="60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La NIA doit inclure :</a:t>
            </a:r>
          </a:p>
          <a:p>
            <a:pPr marL="800100" marR="0" lvl="1" indent="-342900" algn="l" defTabSz="914400" rtl="0" eaLnBrk="0" fontAlgn="base" latinLnBrk="0" hangingPunct="0">
              <a:lnSpc>
                <a:spcPct val="90000"/>
              </a:lnSpc>
              <a:spcBef>
                <a:spcPts val="300"/>
              </a:spcBef>
              <a:spcAft>
                <a:spcPts val="600"/>
              </a:spcAft>
              <a:buClrTx/>
              <a:buSzTx/>
              <a:buFont typeface="Wingdings" pitchFamily="2" charset="2"/>
              <a:buChar char="ü"/>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les détails relatifs au soumissionnaire retenu + le prix du contrat</a:t>
            </a:r>
          </a:p>
          <a:p>
            <a:pPr marL="800100" marR="0" lvl="1" indent="-342900" algn="l" defTabSz="914400" rtl="0" eaLnBrk="0" fontAlgn="base" latinLnBrk="0" hangingPunct="0">
              <a:lnSpc>
                <a:spcPct val="90000"/>
              </a:lnSpc>
              <a:spcBef>
                <a:spcPts val="300"/>
              </a:spcBef>
              <a:spcAft>
                <a:spcPts val="600"/>
              </a:spcAft>
              <a:buClrTx/>
              <a:buSzTx/>
              <a:buFont typeface="Wingdings" pitchFamily="2" charset="2"/>
              <a:buChar char="ü"/>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les noms de tous les autres soumissionnaires et leurs prix</a:t>
            </a:r>
          </a:p>
          <a:p>
            <a:pPr marL="800100" marR="0" lvl="1" indent="-342900" algn="l" defTabSz="914400" rtl="0" eaLnBrk="0" fontAlgn="base" latinLnBrk="0" hangingPunct="0">
              <a:lnSpc>
                <a:spcPct val="90000"/>
              </a:lnSpc>
              <a:spcBef>
                <a:spcPts val="300"/>
              </a:spcBef>
              <a:spcAft>
                <a:spcPts val="600"/>
              </a:spcAft>
              <a:buClrTx/>
              <a:buSzTx/>
              <a:buFont typeface="Wingdings" pitchFamily="2" charset="2"/>
              <a:buChar char="ü"/>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la déclaration expliquant pourquoi le destinataire n'a pas été retenu</a:t>
            </a:r>
          </a:p>
          <a:p>
            <a:pPr marL="800100" marR="0" lvl="1" indent="-342900" algn="l" defTabSz="914400" rtl="0" eaLnBrk="0" fontAlgn="base" latinLnBrk="0" hangingPunct="0">
              <a:lnSpc>
                <a:spcPct val="90000"/>
              </a:lnSpc>
              <a:spcBef>
                <a:spcPts val="300"/>
              </a:spcBef>
              <a:spcAft>
                <a:spcPts val="600"/>
              </a:spcAft>
              <a:buClrTx/>
              <a:buSzTx/>
              <a:buFont typeface="Wingdings" pitchFamily="2" charset="2"/>
              <a:buChar char="ü"/>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les instructions sur la façon de demander un débriefing</a:t>
            </a:r>
          </a:p>
          <a:p>
            <a:pPr marL="800100" marR="0" lvl="1" indent="-342900" algn="l" defTabSz="914400" rtl="0" eaLnBrk="0" fontAlgn="base" latinLnBrk="0" hangingPunct="0">
              <a:lnSpc>
                <a:spcPct val="90000"/>
              </a:lnSpc>
              <a:spcBef>
                <a:spcPts val="300"/>
              </a:spcBef>
              <a:spcAft>
                <a:spcPts val="600"/>
              </a:spcAft>
              <a:buClrTx/>
              <a:buSzTx/>
              <a:buFont typeface="Wingdings" pitchFamily="2" charset="2"/>
              <a:buChar char="ü"/>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la date à laquelle prend fin la période d'attente</a:t>
            </a:r>
          </a:p>
        </p:txBody>
      </p:sp>
      <p:sp>
        <p:nvSpPr>
          <p:cNvPr id="41988" name="Slide Number Placeholder 1"/>
          <p:cNvSpPr>
            <a:spLocks noGrp="1"/>
          </p:cNvSpPr>
          <p:nvPr>
            <p:ph type="sldNum" sz="quarter" idx="4294967295"/>
          </p:nvPr>
        </p:nvSpPr>
        <p:spPr bwMode="auto">
          <a:xfrm>
            <a:off x="0" y="6297613"/>
            <a:ext cx="2743200" cy="365125"/>
          </a:xfrm>
          <a:noFill/>
          <a:ln>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fld id="{AC63F7FE-3212-4870-A331-C204469C3247}" type="slidenum">
              <a:rPr kumimoji="0" lang="en-US" altLang="fr-FR" sz="1800" b="0" i="0" u="none" strike="noStrike" kern="1200" cap="none" spc="0" normalizeH="0" baseline="0" noProof="0">
                <a:ln>
                  <a:noFill/>
                </a:ln>
                <a:solidFill>
                  <a:srgbClr val="002345"/>
                </a:solidFill>
                <a:effectLst/>
                <a:uLnTx/>
                <a:uFillTx/>
                <a:latin typeface="Calibri" pitchFamily="34" charset="0"/>
                <a:ea typeface="MS PGothic" pitchFamily="34" charset="-128"/>
                <a:cs typeface="+mn-cs"/>
              </a:rPr>
              <a:pPr marL="0" marR="0" lvl="0" indent="0" algn="ctr" defTabSz="914400" rtl="0" eaLnBrk="0" fontAlgn="base" latinLnBrk="0" hangingPunct="0">
                <a:lnSpc>
                  <a:spcPct val="100000"/>
                </a:lnSpc>
                <a:spcBef>
                  <a:spcPct val="0"/>
                </a:spcBef>
                <a:spcAft>
                  <a:spcPct val="0"/>
                </a:spcAft>
                <a:buClrTx/>
                <a:buSzPct val="100000"/>
                <a:buFontTx/>
                <a:buNone/>
                <a:tabLst/>
                <a:defRPr/>
              </a:pPr>
              <a:t>36</a:t>
            </a:fld>
            <a:endParaRPr kumimoji="0" lang="en-US" altLang="fr-FR" sz="1800" b="0" i="0" u="none" strike="noStrike" kern="1200" cap="none" spc="0" normalizeH="0" baseline="0" noProof="0" dirty="0">
              <a:ln>
                <a:noFill/>
              </a:ln>
              <a:solidFill>
                <a:srgbClr val="002345"/>
              </a:solidFill>
              <a:effectLst/>
              <a:uLnTx/>
              <a:uFillTx/>
              <a:latin typeface="Calibri" pitchFamily="34" charset="0"/>
              <a:ea typeface="MS PGothic" pitchFamily="34" charset="-128"/>
              <a:cs typeface="+mn-cs"/>
            </a:endParaRPr>
          </a:p>
        </p:txBody>
      </p:sp>
      <p:grpSp>
        <p:nvGrpSpPr>
          <p:cNvPr id="41989" name="Group 18"/>
          <p:cNvGrpSpPr>
            <a:grpSpLocks/>
          </p:cNvGrpSpPr>
          <p:nvPr/>
        </p:nvGrpSpPr>
        <p:grpSpPr bwMode="auto">
          <a:xfrm>
            <a:off x="-1069837" y="498475"/>
            <a:ext cx="11007725" cy="923925"/>
            <a:chOff x="396260" y="-373901"/>
            <a:chExt cx="11531572" cy="1169551"/>
          </a:xfrm>
        </p:grpSpPr>
        <p:sp>
          <p:nvSpPr>
            <p:cNvPr id="22" name="Rectangle 21"/>
            <p:cNvSpPr/>
            <p:nvPr/>
          </p:nvSpPr>
          <p:spPr>
            <a:xfrm>
              <a:off x="615782" y="-373901"/>
              <a:ext cx="11134104" cy="1157494"/>
            </a:xfrm>
            <a:prstGeom prst="rect">
              <a:avLst/>
            </a:prstGeom>
            <a:noFill/>
            <a:ln>
              <a:noFill/>
            </a:ln>
            <a:effectLst>
              <a:outerShdw blurRad="139700" dist="38100" dir="5400000" algn="t" rotWithShape="0">
                <a:prstClr val="black">
                  <a:alpha val="7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S PGothic"/>
                <a:cs typeface="+mn-cs"/>
              </a:endParaRPr>
            </a:p>
          </p:txBody>
        </p:sp>
        <p:grpSp>
          <p:nvGrpSpPr>
            <p:cNvPr id="28" name="Group 27"/>
            <p:cNvGrpSpPr/>
            <p:nvPr/>
          </p:nvGrpSpPr>
          <p:grpSpPr>
            <a:xfrm>
              <a:off x="396260" y="-373901"/>
              <a:ext cx="11531572" cy="1169551"/>
              <a:chOff x="396260" y="-564401"/>
              <a:chExt cx="11531572" cy="1169551"/>
            </a:xfrm>
            <a:solidFill>
              <a:schemeClr val="bg1"/>
            </a:solidFill>
          </p:grpSpPr>
          <p:sp>
            <p:nvSpPr>
              <p:cNvPr id="29" name="Rectangle 28"/>
              <p:cNvSpPr/>
              <p:nvPr/>
            </p:nvSpPr>
            <p:spPr>
              <a:xfrm>
                <a:off x="396260" y="-564401"/>
                <a:ext cx="2299045" cy="116955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Book Antiqua" panose="02040602050305030304" pitchFamily="18" charset="0"/>
                  <a:ea typeface="MS PGothic"/>
                  <a:cs typeface="Arial" panose="020B0604020202020204" pitchFamily="34" charset="0"/>
                </a:endParaRPr>
              </a:p>
            </p:txBody>
          </p:sp>
          <p:cxnSp>
            <p:nvCxnSpPr>
              <p:cNvPr id="30" name="Straight Connector 29"/>
              <p:cNvCxnSpPr/>
              <p:nvPr/>
            </p:nvCxnSpPr>
            <p:spPr>
              <a:xfrm>
                <a:off x="2695305" y="-448366"/>
                <a:ext cx="0" cy="927100"/>
              </a:xfrm>
              <a:prstGeom prst="line">
                <a:avLst/>
              </a:prstGeom>
              <a:solidFill>
                <a:schemeClr val="tx2">
                  <a:lumMod val="75000"/>
                </a:schemeClr>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31" name="Rectangle 30"/>
              <p:cNvSpPr/>
              <p:nvPr/>
            </p:nvSpPr>
            <p:spPr>
              <a:xfrm>
                <a:off x="2773387" y="-328057"/>
                <a:ext cx="9154445" cy="740238"/>
              </a:xfrm>
              <a:prstGeom prst="rect">
                <a:avLst/>
              </a:prstGeom>
              <a:noFill/>
            </p:spPr>
            <p:txBody>
              <a:bodyPr>
                <a:spAutoFit/>
              </a:bodyPr>
              <a:lstStyle/>
              <a:p>
                <a:pPr marR="0" lvl="0" indent="0" fontAlgn="auto">
                  <a:lnSpc>
                    <a:spcPct val="100000"/>
                  </a:lnSpc>
                  <a:spcBef>
                    <a:spcPts val="0"/>
                  </a:spcBef>
                  <a:spcAft>
                    <a:spcPts val="0"/>
                  </a:spcAft>
                  <a:buClrTx/>
                  <a:buSzTx/>
                  <a:buFontTx/>
                  <a:buNone/>
                  <a:tabLst/>
                  <a:defRPr/>
                </a:pPr>
                <a:r>
                  <a:rPr lang="fr-FR" sz="3200" dirty="0">
                    <a:solidFill>
                      <a:schemeClr val="bg1"/>
                    </a:solidFill>
                  </a:rPr>
                  <a:t>Notification d’Intention d’Attribuer (NIA)</a:t>
                </a:r>
              </a:p>
            </p:txBody>
          </p:sp>
        </p:gr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25"/>
          <p:cNvSpPr txBox="1">
            <a:spLocks noChangeArrowheads="1"/>
          </p:cNvSpPr>
          <p:nvPr/>
        </p:nvSpPr>
        <p:spPr bwMode="auto">
          <a:xfrm>
            <a:off x="846138" y="1995488"/>
            <a:ext cx="10507662" cy="4178300"/>
          </a:xfrm>
          <a:prstGeom prst="rect">
            <a:avLst/>
          </a:prstGeom>
          <a:noFill/>
          <a:ln w="9525">
            <a:noFill/>
            <a:miter lim="800000"/>
            <a:headEnd/>
            <a:tailEnd/>
          </a:ln>
        </p:spPr>
        <p:txBody>
          <a:bodyPr anchor="ctr">
            <a:spAutoFit/>
          </a:bodyPr>
          <a:lstStyle/>
          <a:p>
            <a:pPr marL="342900" marR="0" lvl="0" indent="-342900" algn="l" defTabSz="914400" rtl="0" eaLnBrk="0" fontAlgn="base" latinLnBrk="0" hangingPunct="0">
              <a:lnSpc>
                <a:spcPct val="90000"/>
              </a:lnSpc>
              <a:spcBef>
                <a:spcPts val="300"/>
              </a:spcBef>
              <a:spcAft>
                <a:spcPts val="60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Une période de 10 jours ouvrables, à compter de la date d'envoi de la NIA, pendant laquelle l'emprunteur ne peut pas effectivement attribuer le contrat</a:t>
            </a:r>
          </a:p>
          <a:p>
            <a:pPr marL="342900" marR="0" lvl="0" indent="-342900" algn="l" defTabSz="914400" rtl="0" eaLnBrk="0" fontAlgn="base" latinLnBrk="0" hangingPunct="0">
              <a:lnSpc>
                <a:spcPct val="90000"/>
              </a:lnSpc>
              <a:spcBef>
                <a:spcPts val="300"/>
              </a:spcBef>
              <a:spcAft>
                <a:spcPts val="60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Donne aux soumissionnaires/proposants non retenus le temps de décider s’ils veulent :</a:t>
            </a:r>
          </a:p>
          <a:p>
            <a:pPr marL="800100" marR="0" lvl="1" indent="-342900" algn="l" defTabSz="914400" rtl="0" eaLnBrk="0" fontAlgn="base" latinLnBrk="0" hangingPunct="0">
              <a:lnSpc>
                <a:spcPct val="90000"/>
              </a:lnSpc>
              <a:spcBef>
                <a:spcPts val="300"/>
              </a:spcBef>
              <a:spcAft>
                <a:spcPts val="600"/>
              </a:spcAft>
              <a:buClrTx/>
              <a:buSzTx/>
              <a:buFont typeface="Wingdings" pitchFamily="2" charset="2"/>
              <a:buChar char="ü"/>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Un </a:t>
            </a:r>
            <a:r>
              <a:rPr kumimoji="0" lang="fr-FR" altLang="fr-FR" sz="2000" b="0" i="0" u="none" strike="noStrike" kern="1200" cap="none" spc="0" normalizeH="0" baseline="0" noProof="0" dirty="0" err="1">
                <a:ln>
                  <a:noFill/>
                </a:ln>
                <a:solidFill>
                  <a:srgbClr val="000000"/>
                </a:solidFill>
                <a:effectLst/>
                <a:uLnTx/>
                <a:uFillTx/>
                <a:latin typeface="Book Antiqua" pitchFamily="18" charset="0"/>
                <a:ea typeface="MS PGothic" pitchFamily="34" charset="-128"/>
                <a:cs typeface="Arial" pitchFamily="34" charset="0"/>
              </a:rPr>
              <a:t>débrief</a:t>
            </a: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 (réunion d’information )</a:t>
            </a:r>
          </a:p>
          <a:p>
            <a:pPr marL="800100" marR="0" lvl="1" indent="-342900" algn="l" defTabSz="914400" rtl="0" eaLnBrk="0" fontAlgn="base" latinLnBrk="0" hangingPunct="0">
              <a:lnSpc>
                <a:spcPct val="90000"/>
              </a:lnSpc>
              <a:spcBef>
                <a:spcPts val="300"/>
              </a:spcBef>
              <a:spcAft>
                <a:spcPts val="600"/>
              </a:spcAft>
              <a:buClrTx/>
              <a:buSzTx/>
              <a:buFont typeface="Wingdings" pitchFamily="2" charset="2"/>
              <a:buChar char="ü"/>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Déposer une plainte contre la décision d'attribuer le contrat</a:t>
            </a:r>
          </a:p>
          <a:p>
            <a:pPr marL="342900" marR="0" lvl="0" indent="-342900" algn="l" defTabSz="914400" rtl="0" eaLnBrk="0" fontAlgn="base" latinLnBrk="0" hangingPunct="0">
              <a:lnSpc>
                <a:spcPct val="90000"/>
              </a:lnSpc>
              <a:spcBef>
                <a:spcPts val="300"/>
              </a:spcBef>
              <a:spcAft>
                <a:spcPts val="60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La Période d'Attente peut être prolongée dans certaines circonstances</a:t>
            </a:r>
          </a:p>
          <a:p>
            <a:pPr marL="342900" marR="0" lvl="0" indent="-342900" algn="l" defTabSz="914400" rtl="0" eaLnBrk="0" fontAlgn="base" latinLnBrk="0" hangingPunct="0">
              <a:lnSpc>
                <a:spcPct val="90000"/>
              </a:lnSpc>
              <a:spcBef>
                <a:spcPts val="300"/>
              </a:spcBef>
              <a:spcAft>
                <a:spcPts val="60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La Période d'Attente ne s'applique pas dans les situations suivantes :</a:t>
            </a:r>
          </a:p>
          <a:p>
            <a:pPr marL="800100" marR="0" lvl="1" indent="-342900" algn="l" defTabSz="914400" rtl="0" eaLnBrk="0" fontAlgn="base" latinLnBrk="0" hangingPunct="0">
              <a:lnSpc>
                <a:spcPct val="90000"/>
              </a:lnSpc>
              <a:spcBef>
                <a:spcPts val="300"/>
              </a:spcBef>
              <a:spcAft>
                <a:spcPts val="600"/>
              </a:spcAft>
              <a:buClrTx/>
              <a:buSzTx/>
              <a:buFont typeface="Wingdings" pitchFamily="2" charset="2"/>
              <a:buChar char="ü"/>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Une seule offre/proposition soumise</a:t>
            </a:r>
          </a:p>
          <a:p>
            <a:pPr marL="800100" marR="0" lvl="1" indent="-342900" algn="l" defTabSz="914400" rtl="0" eaLnBrk="0" fontAlgn="base" latinLnBrk="0" hangingPunct="0">
              <a:lnSpc>
                <a:spcPct val="90000"/>
              </a:lnSpc>
              <a:spcBef>
                <a:spcPts val="300"/>
              </a:spcBef>
              <a:spcAft>
                <a:spcPts val="600"/>
              </a:spcAft>
              <a:buClrTx/>
              <a:buSzTx/>
              <a:buFont typeface="Wingdings" pitchFamily="2" charset="2"/>
              <a:buChar char="ü"/>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Sélection directe</a:t>
            </a:r>
          </a:p>
          <a:p>
            <a:pPr marL="800100" marR="0" lvl="1" indent="-342900" algn="l" defTabSz="914400" rtl="0" eaLnBrk="0" fontAlgn="base" latinLnBrk="0" hangingPunct="0">
              <a:lnSpc>
                <a:spcPct val="90000"/>
              </a:lnSpc>
              <a:spcBef>
                <a:spcPts val="300"/>
              </a:spcBef>
              <a:spcAft>
                <a:spcPts val="600"/>
              </a:spcAft>
              <a:buClrTx/>
              <a:buSzTx/>
              <a:buFont typeface="Wingdings" pitchFamily="2" charset="2"/>
              <a:buChar char="ü"/>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Renonciation en vertu de l'accord-cadre</a:t>
            </a:r>
          </a:p>
          <a:p>
            <a:pPr marL="800100" marR="0" lvl="1" indent="-342900" algn="l" defTabSz="914400" rtl="0" eaLnBrk="0" fontAlgn="base" latinLnBrk="0" hangingPunct="0">
              <a:lnSpc>
                <a:spcPct val="90000"/>
              </a:lnSpc>
              <a:spcBef>
                <a:spcPts val="300"/>
              </a:spcBef>
              <a:spcAft>
                <a:spcPts val="600"/>
              </a:spcAft>
              <a:buClrTx/>
              <a:buSzTx/>
              <a:buFont typeface="Wingdings" pitchFamily="2" charset="2"/>
              <a:buChar char="ü"/>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Situation d’urgence</a:t>
            </a:r>
          </a:p>
        </p:txBody>
      </p:sp>
      <p:sp>
        <p:nvSpPr>
          <p:cNvPr id="44036" name="Slide Number Placeholder 1"/>
          <p:cNvSpPr>
            <a:spLocks noGrp="1"/>
          </p:cNvSpPr>
          <p:nvPr>
            <p:ph type="sldNum" sz="quarter" idx="4294967295"/>
          </p:nvPr>
        </p:nvSpPr>
        <p:spPr bwMode="auto">
          <a:xfrm>
            <a:off x="0" y="6297613"/>
            <a:ext cx="2743200" cy="365125"/>
          </a:xfrm>
          <a:noFill/>
          <a:ln>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fld id="{B1999E70-1504-4066-8D39-508132E178FC}" type="slidenum">
              <a:rPr kumimoji="0" lang="en-US" altLang="fr-FR" sz="1800" b="0" i="0" u="none" strike="noStrike" kern="1200" cap="none" spc="0" normalizeH="0" baseline="0" noProof="0">
                <a:ln>
                  <a:noFill/>
                </a:ln>
                <a:solidFill>
                  <a:srgbClr val="002345"/>
                </a:solidFill>
                <a:effectLst/>
                <a:uLnTx/>
                <a:uFillTx/>
                <a:latin typeface="Calibri" pitchFamily="34" charset="0"/>
                <a:ea typeface="MS PGothic" pitchFamily="34" charset="-128"/>
                <a:cs typeface="+mn-cs"/>
              </a:rPr>
              <a:pPr marL="0" marR="0" lvl="0" indent="0" algn="ctr" defTabSz="914400" rtl="0" eaLnBrk="0" fontAlgn="base" latinLnBrk="0" hangingPunct="0">
                <a:lnSpc>
                  <a:spcPct val="100000"/>
                </a:lnSpc>
                <a:spcBef>
                  <a:spcPct val="0"/>
                </a:spcBef>
                <a:spcAft>
                  <a:spcPct val="0"/>
                </a:spcAft>
                <a:buClrTx/>
                <a:buSzPct val="100000"/>
                <a:buFontTx/>
                <a:buNone/>
                <a:tabLst/>
                <a:defRPr/>
              </a:pPr>
              <a:t>37</a:t>
            </a:fld>
            <a:endParaRPr kumimoji="0" lang="en-US" altLang="fr-FR" sz="1800" b="0" i="0" u="none" strike="noStrike" kern="1200" cap="none" spc="0" normalizeH="0" baseline="0" noProof="0" dirty="0">
              <a:ln>
                <a:noFill/>
              </a:ln>
              <a:solidFill>
                <a:srgbClr val="002345"/>
              </a:solidFill>
              <a:effectLst/>
              <a:uLnTx/>
              <a:uFillTx/>
              <a:latin typeface="Calibri" pitchFamily="34" charset="0"/>
              <a:ea typeface="MS PGothic" pitchFamily="34" charset="-128"/>
              <a:cs typeface="+mn-cs"/>
            </a:endParaRPr>
          </a:p>
        </p:txBody>
      </p:sp>
      <p:grpSp>
        <p:nvGrpSpPr>
          <p:cNvPr id="44037" name="Group 18"/>
          <p:cNvGrpSpPr>
            <a:grpSpLocks/>
          </p:cNvGrpSpPr>
          <p:nvPr/>
        </p:nvGrpSpPr>
        <p:grpSpPr bwMode="auto">
          <a:xfrm>
            <a:off x="207963" y="709613"/>
            <a:ext cx="11250612" cy="1016000"/>
            <a:chOff x="138982" y="-373901"/>
            <a:chExt cx="11788850" cy="1285586"/>
          </a:xfrm>
        </p:grpSpPr>
        <p:sp>
          <p:nvSpPr>
            <p:cNvPr id="22" name="Rectangle 21"/>
            <p:cNvSpPr/>
            <p:nvPr/>
          </p:nvSpPr>
          <p:spPr>
            <a:xfrm>
              <a:off x="614728" y="-373901"/>
              <a:ext cx="11136779" cy="1157027"/>
            </a:xfrm>
            <a:prstGeom prst="rect">
              <a:avLst/>
            </a:prstGeom>
            <a:noFill/>
            <a:ln>
              <a:noFill/>
            </a:ln>
            <a:effectLst>
              <a:outerShdw blurRad="139700" dist="38100" dir="5400000" algn="t" rotWithShape="0">
                <a:prstClr val="black">
                  <a:alpha val="7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S PGothic"/>
                <a:cs typeface="+mn-cs"/>
              </a:endParaRPr>
            </a:p>
          </p:txBody>
        </p:sp>
        <p:grpSp>
          <p:nvGrpSpPr>
            <p:cNvPr id="28" name="Group 27"/>
            <p:cNvGrpSpPr/>
            <p:nvPr/>
          </p:nvGrpSpPr>
          <p:grpSpPr>
            <a:xfrm>
              <a:off x="138982" y="-257866"/>
              <a:ext cx="11788850" cy="1169551"/>
              <a:chOff x="138982" y="-448366"/>
              <a:chExt cx="11788850" cy="1169551"/>
            </a:xfrm>
            <a:solidFill>
              <a:schemeClr val="bg1"/>
            </a:solidFill>
          </p:grpSpPr>
          <p:sp>
            <p:nvSpPr>
              <p:cNvPr id="29" name="Rectangle 28"/>
              <p:cNvSpPr/>
              <p:nvPr/>
            </p:nvSpPr>
            <p:spPr>
              <a:xfrm>
                <a:off x="138982" y="-448366"/>
                <a:ext cx="2556229" cy="116955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Book Antiqua" panose="02040602050305030304" pitchFamily="18" charset="0"/>
                  <a:ea typeface="MS PGothic"/>
                  <a:cs typeface="Arial" panose="020B0604020202020204" pitchFamily="34" charset="0"/>
                </a:endParaRPr>
              </a:p>
            </p:txBody>
          </p:sp>
          <p:cxnSp>
            <p:nvCxnSpPr>
              <p:cNvPr id="30" name="Straight Connector 29"/>
              <p:cNvCxnSpPr/>
              <p:nvPr/>
            </p:nvCxnSpPr>
            <p:spPr>
              <a:xfrm>
                <a:off x="2695305" y="-448366"/>
                <a:ext cx="0" cy="927100"/>
              </a:xfrm>
              <a:prstGeom prst="line">
                <a:avLst/>
              </a:prstGeom>
              <a:solidFill>
                <a:schemeClr val="tx2">
                  <a:lumMod val="75000"/>
                </a:schemeClr>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31" name="Rectangle 30"/>
              <p:cNvSpPr/>
              <p:nvPr/>
            </p:nvSpPr>
            <p:spPr>
              <a:xfrm>
                <a:off x="2773387" y="-328057"/>
                <a:ext cx="9154445" cy="739940"/>
              </a:xfrm>
              <a:prstGeom prst="rect">
                <a:avLst/>
              </a:prstGeom>
              <a:noFill/>
            </p:spPr>
            <p:txBody>
              <a:bodyPr>
                <a:spAutoFit/>
              </a:bodyPr>
              <a:lstStyle/>
              <a:p>
                <a:pPr marR="0" lvl="0" indent="0" fontAlgn="auto">
                  <a:lnSpc>
                    <a:spcPct val="100000"/>
                  </a:lnSpc>
                  <a:spcBef>
                    <a:spcPts val="0"/>
                  </a:spcBef>
                  <a:spcAft>
                    <a:spcPts val="0"/>
                  </a:spcAft>
                  <a:buClrTx/>
                  <a:buSzTx/>
                  <a:buFontTx/>
                  <a:buNone/>
                  <a:tabLst/>
                  <a:defRPr/>
                </a:pPr>
                <a:r>
                  <a:rPr lang="fr-FR" sz="3200" dirty="0">
                    <a:solidFill>
                      <a:schemeClr val="bg1"/>
                    </a:solidFill>
                  </a:rPr>
                  <a:t>Période d’Attente</a:t>
                </a:r>
              </a:p>
            </p:txBody>
          </p:sp>
        </p:gr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6232525" y="4230688"/>
            <a:ext cx="0" cy="1143000"/>
          </a:xfrm>
          <a:prstGeom prst="line">
            <a:avLst/>
          </a:prstGeom>
          <a:ln w="41275">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641600" y="3621088"/>
            <a:ext cx="557213" cy="476250"/>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1</a:t>
            </a:r>
          </a:p>
        </p:txBody>
      </p:sp>
      <p:sp>
        <p:nvSpPr>
          <p:cNvPr id="29" name="Rectangle 28"/>
          <p:cNvSpPr/>
          <p:nvPr/>
        </p:nvSpPr>
        <p:spPr>
          <a:xfrm>
            <a:off x="8104188" y="3621088"/>
            <a:ext cx="557212" cy="476250"/>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10</a:t>
            </a:r>
          </a:p>
        </p:txBody>
      </p:sp>
      <p:sp>
        <p:nvSpPr>
          <p:cNvPr id="30" name="Rectangle 29"/>
          <p:cNvSpPr/>
          <p:nvPr/>
        </p:nvSpPr>
        <p:spPr>
          <a:xfrm>
            <a:off x="923925" y="3076575"/>
            <a:ext cx="1731963" cy="541338"/>
          </a:xfrm>
          <a:prstGeom prst="rect">
            <a:avLst/>
          </a:prstGeom>
          <a:solidFill>
            <a:srgbClr val="576A87"/>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fr-FR" altLang="fr-FR" sz="1100" b="1" i="0" u="none" strike="noStrike" kern="1200" cap="none" spc="0" normalizeH="0" baseline="0" noProof="0" dirty="0">
                <a:ln>
                  <a:noFill/>
                </a:ln>
                <a:solidFill>
                  <a:srgbClr val="FFFFFF"/>
                </a:solidFill>
                <a:effectLst/>
                <a:uLnTx/>
                <a:uFillTx/>
                <a:latin typeface="Book Antiqua" panose="02040602050305030304" pitchFamily="18" charset="0"/>
                <a:ea typeface="MS PGothic" panose="020B0600070205080204" pitchFamily="34" charset="-128"/>
                <a:cs typeface="+mn-cs"/>
              </a:rPr>
              <a:t>Transmettre les notifications d'intention d'attribuer</a:t>
            </a:r>
          </a:p>
        </p:txBody>
      </p:sp>
      <p:sp>
        <p:nvSpPr>
          <p:cNvPr id="31" name="Rectangle 30"/>
          <p:cNvSpPr/>
          <p:nvPr/>
        </p:nvSpPr>
        <p:spPr>
          <a:xfrm>
            <a:off x="3248025" y="3621088"/>
            <a:ext cx="557213" cy="476250"/>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2</a:t>
            </a:r>
          </a:p>
        </p:txBody>
      </p:sp>
      <p:sp>
        <p:nvSpPr>
          <p:cNvPr id="32" name="Rectangle 31"/>
          <p:cNvSpPr/>
          <p:nvPr/>
        </p:nvSpPr>
        <p:spPr>
          <a:xfrm>
            <a:off x="3856038" y="3621088"/>
            <a:ext cx="555625" cy="476250"/>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3</a:t>
            </a:r>
          </a:p>
        </p:txBody>
      </p:sp>
      <p:sp>
        <p:nvSpPr>
          <p:cNvPr id="33" name="Rectangle 32"/>
          <p:cNvSpPr/>
          <p:nvPr/>
        </p:nvSpPr>
        <p:spPr>
          <a:xfrm>
            <a:off x="4462463" y="3621088"/>
            <a:ext cx="557212" cy="476250"/>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4</a:t>
            </a:r>
          </a:p>
        </p:txBody>
      </p:sp>
      <p:sp>
        <p:nvSpPr>
          <p:cNvPr id="34" name="Rectangle 33"/>
          <p:cNvSpPr/>
          <p:nvPr/>
        </p:nvSpPr>
        <p:spPr>
          <a:xfrm>
            <a:off x="5068888" y="3621088"/>
            <a:ext cx="557212" cy="476250"/>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5</a:t>
            </a:r>
          </a:p>
        </p:txBody>
      </p:sp>
      <p:sp>
        <p:nvSpPr>
          <p:cNvPr id="35" name="Rectangle 34"/>
          <p:cNvSpPr/>
          <p:nvPr/>
        </p:nvSpPr>
        <p:spPr>
          <a:xfrm>
            <a:off x="5676900" y="3621088"/>
            <a:ext cx="555625" cy="476250"/>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6</a:t>
            </a:r>
          </a:p>
        </p:txBody>
      </p:sp>
      <p:sp>
        <p:nvSpPr>
          <p:cNvPr id="36" name="Rectangle 35"/>
          <p:cNvSpPr/>
          <p:nvPr/>
        </p:nvSpPr>
        <p:spPr>
          <a:xfrm>
            <a:off x="6283325" y="3621088"/>
            <a:ext cx="557213" cy="476250"/>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7</a:t>
            </a:r>
          </a:p>
        </p:txBody>
      </p:sp>
      <p:sp>
        <p:nvSpPr>
          <p:cNvPr id="37" name="Rectangle 36"/>
          <p:cNvSpPr/>
          <p:nvPr/>
        </p:nvSpPr>
        <p:spPr>
          <a:xfrm>
            <a:off x="6889750" y="3621088"/>
            <a:ext cx="557213" cy="476250"/>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8</a:t>
            </a:r>
          </a:p>
        </p:txBody>
      </p:sp>
      <p:sp>
        <p:nvSpPr>
          <p:cNvPr id="38" name="Rectangle 37"/>
          <p:cNvSpPr/>
          <p:nvPr/>
        </p:nvSpPr>
        <p:spPr>
          <a:xfrm>
            <a:off x="7497763" y="3621088"/>
            <a:ext cx="555625" cy="476250"/>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9</a:t>
            </a:r>
          </a:p>
        </p:txBody>
      </p:sp>
      <p:sp>
        <p:nvSpPr>
          <p:cNvPr id="39" name="Rectangle 38"/>
          <p:cNvSpPr/>
          <p:nvPr/>
        </p:nvSpPr>
        <p:spPr>
          <a:xfrm>
            <a:off x="8642350" y="3076575"/>
            <a:ext cx="1839913" cy="476250"/>
          </a:xfrm>
          <a:prstGeom prst="rect">
            <a:avLst/>
          </a:prstGeom>
          <a:solidFill>
            <a:srgbClr val="576A87"/>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fr-FR" altLang="fr-FR" sz="1200" b="1" i="0" u="none" strike="noStrike" kern="1200" cap="none" spc="0" normalizeH="0" baseline="0" noProof="0" dirty="0">
                <a:ln>
                  <a:noFill/>
                </a:ln>
                <a:solidFill>
                  <a:srgbClr val="FFFFFF"/>
                </a:solidFill>
                <a:effectLst/>
                <a:uLnTx/>
                <a:uFillTx/>
                <a:latin typeface="Book Antiqua" panose="02040602050305030304" pitchFamily="18" charset="0"/>
                <a:ea typeface="MS PGothic" panose="020B0600070205080204" pitchFamily="34" charset="-128"/>
                <a:cs typeface="+mn-cs"/>
              </a:rPr>
              <a:t>Attribution du contrat le ou après le 11</a:t>
            </a:r>
            <a:r>
              <a:rPr kumimoji="0" lang="fr-FR" altLang="fr-FR" sz="1200" b="1" i="0" u="none" strike="noStrike" kern="1200" cap="none" spc="0" normalizeH="0" baseline="30000" noProof="0" dirty="0">
                <a:ln>
                  <a:noFill/>
                </a:ln>
                <a:solidFill>
                  <a:srgbClr val="FFFFFF"/>
                </a:solidFill>
                <a:effectLst/>
                <a:uLnTx/>
                <a:uFillTx/>
                <a:latin typeface="Book Antiqua" panose="02040602050305030304" pitchFamily="18" charset="0"/>
                <a:ea typeface="MS PGothic" panose="020B0600070205080204" pitchFamily="34" charset="-128"/>
                <a:cs typeface="+mn-cs"/>
              </a:rPr>
              <a:t>e</a:t>
            </a:r>
            <a:r>
              <a:rPr kumimoji="0" lang="fr-FR" altLang="fr-FR" sz="1200" b="1" i="0" u="none" strike="noStrike" kern="1200" cap="none" spc="0" normalizeH="0" baseline="0" noProof="0" dirty="0">
                <a:ln>
                  <a:noFill/>
                </a:ln>
                <a:solidFill>
                  <a:srgbClr val="FFFFFF"/>
                </a:solidFill>
                <a:effectLst/>
                <a:uLnTx/>
                <a:uFillTx/>
                <a:latin typeface="Book Antiqua" panose="02040602050305030304" pitchFamily="18" charset="0"/>
                <a:ea typeface="MS PGothic" panose="020B0600070205080204" pitchFamily="34" charset="-128"/>
                <a:cs typeface="+mn-cs"/>
              </a:rPr>
              <a:t> </a:t>
            </a:r>
            <a:r>
              <a:rPr kumimoji="0" lang="fr-FR" altLang="fr-FR" sz="1200" b="1" i="0" u="none" strike="noStrike" kern="1200" cap="none" spc="0" normalizeH="0" baseline="0" noProof="0" dirty="0" err="1">
                <a:ln>
                  <a:noFill/>
                </a:ln>
                <a:solidFill>
                  <a:srgbClr val="FFFFFF"/>
                </a:solidFill>
                <a:effectLst/>
                <a:uLnTx/>
                <a:uFillTx/>
                <a:latin typeface="Book Antiqua" panose="02040602050305030304" pitchFamily="18" charset="0"/>
                <a:ea typeface="MS PGothic" panose="020B0600070205080204" pitchFamily="34" charset="-128"/>
                <a:cs typeface="+mn-cs"/>
              </a:rPr>
              <a:t>jou</a:t>
            </a:r>
            <a:r>
              <a:rPr kumimoji="0" lang="en-US" altLang="fr-FR" sz="1200" b="1" i="0" u="none" strike="noStrike" kern="1200" cap="none" spc="0" normalizeH="0" baseline="0" noProof="0" dirty="0">
                <a:ln>
                  <a:noFill/>
                </a:ln>
                <a:solidFill>
                  <a:srgbClr val="FFFFFF"/>
                </a:solidFill>
                <a:effectLst/>
                <a:uLnTx/>
                <a:uFillTx/>
                <a:latin typeface="Book Antiqua" panose="02040602050305030304" pitchFamily="18" charset="0"/>
                <a:ea typeface="MS PGothic" panose="020B0600070205080204" pitchFamily="34" charset="-128"/>
                <a:cs typeface="+mn-cs"/>
              </a:rPr>
              <a:t>r</a:t>
            </a:r>
          </a:p>
        </p:txBody>
      </p:sp>
      <p:sp>
        <p:nvSpPr>
          <p:cNvPr id="40" name="Rectangle 39"/>
          <p:cNvSpPr/>
          <p:nvPr/>
        </p:nvSpPr>
        <p:spPr>
          <a:xfrm>
            <a:off x="2676525" y="3076575"/>
            <a:ext cx="5949950" cy="4762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fr-FR" altLang="fr-FR" sz="1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Wingdings 3" panose="05040102010807070707" pitchFamily="18" charset="2"/>
              </a:rPr>
              <a:t>  </a:t>
            </a:r>
            <a:r>
              <a:rPr kumimoji="0" lang="fr-FR" altLang="fr-FR" sz="1800" b="1" i="0" u="none" strike="noStrike" kern="1200" cap="none" spc="0" normalizeH="0" baseline="0" noProof="0" dirty="0">
                <a:ln>
                  <a:noFill/>
                </a:ln>
                <a:solidFill>
                  <a:srgbClr val="FFFFFF"/>
                </a:solidFill>
                <a:effectLst/>
                <a:uLnTx/>
                <a:uFillTx/>
                <a:latin typeface="Book Antiqua" panose="02040602050305030304" pitchFamily="18" charset="0"/>
                <a:ea typeface="MS PGothic" panose="020B0600070205080204" pitchFamily="34" charset="-128"/>
                <a:cs typeface="+mn-cs"/>
              </a:rPr>
              <a:t>Période d’Attente (10 jours ouvrables</a:t>
            </a:r>
            <a:r>
              <a:rPr kumimoji="0" lang="en-US" altLang="fr-FR" sz="1800" b="1" i="0" u="none" strike="noStrike" kern="1200" cap="none" spc="0" normalizeH="0" baseline="0" noProof="0" dirty="0">
                <a:ln>
                  <a:noFill/>
                </a:ln>
                <a:solidFill>
                  <a:srgbClr val="FFFFFF"/>
                </a:solidFill>
                <a:effectLst/>
                <a:uLnTx/>
                <a:uFillTx/>
                <a:latin typeface="Book Antiqua" panose="02040602050305030304" pitchFamily="18" charset="0"/>
                <a:ea typeface="MS PGothic" panose="020B0600070205080204" pitchFamily="34" charset="-128"/>
                <a:cs typeface="+mn-cs"/>
              </a:rPr>
              <a:t>)  </a:t>
            </a:r>
            <a:r>
              <a:rPr kumimoji="0" lang="en-US" altLang="fr-FR" sz="1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Wingdings 3" panose="05040102010807070707" pitchFamily="18" charset="2"/>
              </a:rPr>
              <a:t></a:t>
            </a:r>
          </a:p>
        </p:txBody>
      </p:sp>
      <p:sp>
        <p:nvSpPr>
          <p:cNvPr id="41" name="Rectangle 40"/>
          <p:cNvSpPr/>
          <p:nvPr/>
        </p:nvSpPr>
        <p:spPr>
          <a:xfrm>
            <a:off x="8710613" y="3621088"/>
            <a:ext cx="557212" cy="476250"/>
          </a:xfrm>
          <a:prstGeom prst="rect">
            <a:avLst/>
          </a:prstGeom>
          <a:solidFill>
            <a:schemeClr val="bg2">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11</a:t>
            </a:r>
          </a:p>
        </p:txBody>
      </p:sp>
      <p:sp>
        <p:nvSpPr>
          <p:cNvPr id="42" name="Rectangle 41"/>
          <p:cNvSpPr/>
          <p:nvPr/>
        </p:nvSpPr>
        <p:spPr>
          <a:xfrm>
            <a:off x="9318625" y="3621088"/>
            <a:ext cx="555625" cy="476250"/>
          </a:xfrm>
          <a:prstGeom prst="rect">
            <a:avLst/>
          </a:prstGeom>
          <a:solidFill>
            <a:schemeClr val="bg2">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12</a:t>
            </a:r>
          </a:p>
        </p:txBody>
      </p:sp>
      <p:sp>
        <p:nvSpPr>
          <p:cNvPr id="43" name="Rectangle 42"/>
          <p:cNvSpPr/>
          <p:nvPr/>
        </p:nvSpPr>
        <p:spPr>
          <a:xfrm>
            <a:off x="9925050" y="3621088"/>
            <a:ext cx="557213" cy="476250"/>
          </a:xfrm>
          <a:prstGeom prst="rect">
            <a:avLst/>
          </a:prstGeom>
          <a:solidFill>
            <a:schemeClr val="bg2">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13</a:t>
            </a:r>
          </a:p>
        </p:txBody>
      </p:sp>
      <p:sp>
        <p:nvSpPr>
          <p:cNvPr id="44" name="TextBox 43"/>
          <p:cNvSpPr txBox="1">
            <a:spLocks noChangeArrowheads="1"/>
          </p:cNvSpPr>
          <p:nvPr/>
        </p:nvSpPr>
        <p:spPr bwMode="auto">
          <a:xfrm>
            <a:off x="1071563" y="3621088"/>
            <a:ext cx="1620837" cy="523875"/>
          </a:xfrm>
          <a:prstGeom prst="rect">
            <a:avLst/>
          </a:prstGeom>
          <a:noFill/>
          <a:ln w="25400">
            <a:noFill/>
            <a:miter lim="800000"/>
            <a:headEnd/>
            <a:tailEnd/>
          </a:ln>
        </p:spPr>
        <p:txBody>
          <a:bodyPr>
            <a:spAutoFit/>
          </a:bodyPr>
          <a:lstStyle/>
          <a:p>
            <a:pPr marL="0" marR="0" lvl="0" indent="0" algn="r" defTabSz="914400" rtl="0" eaLnBrk="0" fontAlgn="base" latinLnBrk="0" hangingPunct="0">
              <a:lnSpc>
                <a:spcPct val="100000"/>
              </a:lnSpc>
              <a:spcBef>
                <a:spcPct val="0"/>
              </a:spcBef>
              <a:spcAft>
                <a:spcPct val="0"/>
              </a:spcAft>
              <a:buClrTx/>
              <a:buSzPct val="100000"/>
              <a:buFontTx/>
              <a:buNone/>
              <a:tabLst/>
              <a:defRPr/>
            </a:pPr>
            <a:r>
              <a:rPr kumimoji="0" lang="en-US" altLang="fr-FR" sz="1400" b="1" i="0" u="none" strike="noStrike" kern="1200" cap="none" spc="0" normalizeH="0" baseline="0" noProof="0">
                <a:ln>
                  <a:noFill/>
                </a:ln>
                <a:solidFill>
                  <a:srgbClr val="000000"/>
                </a:solidFill>
                <a:effectLst/>
                <a:uLnTx/>
                <a:uFillTx/>
                <a:latin typeface="Book Antiqua" pitchFamily="18" charset="0"/>
                <a:ea typeface="MS PGothic" pitchFamily="34" charset="-128"/>
                <a:cs typeface="+mn-cs"/>
              </a:rPr>
              <a:t>JOURS OUVRABLES</a:t>
            </a:r>
          </a:p>
        </p:txBody>
      </p:sp>
      <p:cxnSp>
        <p:nvCxnSpPr>
          <p:cNvPr id="45" name="Straight Connector 44"/>
          <p:cNvCxnSpPr/>
          <p:nvPr/>
        </p:nvCxnSpPr>
        <p:spPr>
          <a:xfrm flipV="1">
            <a:off x="2667000" y="2713038"/>
            <a:ext cx="0" cy="354012"/>
          </a:xfrm>
          <a:prstGeom prst="line">
            <a:avLst/>
          </a:prstGeom>
          <a:ln w="31750">
            <a:solidFill>
              <a:schemeClr val="tx1">
                <a:lumMod val="50000"/>
                <a:lumOff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8653463" y="2498725"/>
            <a:ext cx="0" cy="568325"/>
          </a:xfrm>
          <a:prstGeom prst="line">
            <a:avLst/>
          </a:prstGeom>
          <a:ln w="31750">
            <a:solidFill>
              <a:schemeClr val="tx1">
                <a:lumMod val="50000"/>
                <a:lumOff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1071563" y="1944688"/>
            <a:ext cx="4743450" cy="768350"/>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fr-FR" altLang="fr-FR" sz="1400" b="0" i="0" u="none" strike="noStrike" kern="1200" cap="none" spc="0" normalizeH="0" baseline="0" noProof="0" dirty="0">
                <a:ln>
                  <a:noFill/>
                </a:ln>
                <a:solidFill>
                  <a:srgbClr val="002345"/>
                </a:solidFill>
                <a:effectLst/>
                <a:uLnTx/>
                <a:uFillTx/>
                <a:latin typeface="Book Antiqua" panose="02040602050305030304" pitchFamily="18" charset="0"/>
                <a:ea typeface="MS PGothic" panose="020B0600070205080204" pitchFamily="34" charset="-128"/>
                <a:cs typeface="+mn-cs"/>
              </a:rPr>
              <a:t>La Période d’Attente </a:t>
            </a:r>
            <a:r>
              <a:rPr kumimoji="0" lang="fr-FR" altLang="fr-FR" sz="1400" b="1" i="0" u="sng" strike="noStrike" kern="1200" cap="none" spc="0" normalizeH="0" baseline="0" noProof="0" dirty="0">
                <a:ln>
                  <a:noFill/>
                </a:ln>
                <a:solidFill>
                  <a:srgbClr val="002345"/>
                </a:solidFill>
                <a:effectLst/>
                <a:uLnTx/>
                <a:uFillTx/>
                <a:latin typeface="Book Antiqua" panose="02040602050305030304" pitchFamily="18" charset="0"/>
                <a:ea typeface="MS PGothic" panose="020B0600070205080204" pitchFamily="34" charset="-128"/>
                <a:cs typeface="+mn-cs"/>
              </a:rPr>
              <a:t>commence</a:t>
            </a:r>
            <a:r>
              <a:rPr kumimoji="0" lang="fr-FR" altLang="fr-FR" sz="1400" b="0" i="0" u="none" strike="noStrike" kern="1200" cap="none" spc="0" normalizeH="0" baseline="0" noProof="0" dirty="0">
                <a:ln>
                  <a:noFill/>
                </a:ln>
                <a:solidFill>
                  <a:srgbClr val="002345"/>
                </a:solidFill>
                <a:effectLst/>
                <a:uLnTx/>
                <a:uFillTx/>
                <a:latin typeface="Book Antiqua" panose="02040602050305030304" pitchFamily="18" charset="0"/>
                <a:ea typeface="MS PGothic" panose="020B0600070205080204" pitchFamily="34" charset="-128"/>
                <a:cs typeface="+mn-cs"/>
              </a:rPr>
              <a:t> le jour suivant la transmission de la Notification d’Intention d’Attribuer (le marché/contrat) à tous les soumissionnaires/proposants</a:t>
            </a:r>
          </a:p>
        </p:txBody>
      </p:sp>
      <p:sp>
        <p:nvSpPr>
          <p:cNvPr id="48" name="Rounded Rectangle 47"/>
          <p:cNvSpPr/>
          <p:nvPr/>
        </p:nvSpPr>
        <p:spPr>
          <a:xfrm>
            <a:off x="6643688" y="1944688"/>
            <a:ext cx="3738562" cy="554037"/>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fr-FR" altLang="fr-FR" sz="1400" b="0" i="0" u="none" strike="noStrike" kern="1200" cap="none" spc="0" normalizeH="0" baseline="0" noProof="0" dirty="0">
                <a:ln>
                  <a:noFill/>
                </a:ln>
                <a:solidFill>
                  <a:srgbClr val="002345"/>
                </a:solidFill>
                <a:effectLst/>
                <a:uLnTx/>
                <a:uFillTx/>
                <a:latin typeface="Book Antiqua" panose="02040602050305030304" pitchFamily="18" charset="0"/>
                <a:ea typeface="MS PGothic" panose="020B0600070205080204" pitchFamily="34" charset="-128"/>
                <a:cs typeface="+mn-cs"/>
              </a:rPr>
              <a:t>La Période d'Attente  </a:t>
            </a:r>
            <a:r>
              <a:rPr kumimoji="0" lang="fr-FR" altLang="fr-FR" sz="1400" b="1" i="0" u="sng" strike="noStrike" kern="1200" cap="none" spc="0" normalizeH="0" baseline="0" noProof="0" dirty="0">
                <a:ln>
                  <a:noFill/>
                </a:ln>
                <a:solidFill>
                  <a:srgbClr val="002345"/>
                </a:solidFill>
                <a:effectLst/>
                <a:uLnTx/>
                <a:uFillTx/>
                <a:latin typeface="Book Antiqua" panose="02040602050305030304" pitchFamily="18" charset="0"/>
                <a:ea typeface="MS PGothic" panose="020B0600070205080204" pitchFamily="34" charset="-128"/>
                <a:cs typeface="+mn-cs"/>
              </a:rPr>
              <a:t>expire</a:t>
            </a:r>
            <a:r>
              <a:rPr kumimoji="0" lang="fr-FR" altLang="fr-FR" sz="1400" b="0" i="0" u="none" strike="noStrike" kern="1200" cap="none" spc="0" normalizeH="0" baseline="0" noProof="0" dirty="0">
                <a:ln>
                  <a:noFill/>
                </a:ln>
                <a:solidFill>
                  <a:srgbClr val="002345"/>
                </a:solidFill>
                <a:effectLst/>
                <a:uLnTx/>
                <a:uFillTx/>
                <a:latin typeface="Book Antiqua" panose="02040602050305030304" pitchFamily="18" charset="0"/>
                <a:ea typeface="MS PGothic" panose="020B0600070205080204" pitchFamily="34" charset="-128"/>
                <a:cs typeface="+mn-cs"/>
              </a:rPr>
              <a:t> à minuit le dixième jour (sauf si elle est prolongée</a:t>
            </a:r>
            <a:r>
              <a:rPr kumimoji="0" lang="en-US" altLang="fr-FR" sz="1400" b="0" i="0" u="none" strike="noStrike" kern="1200" cap="none" spc="0" normalizeH="0" baseline="0" noProof="0" dirty="0">
                <a:ln>
                  <a:noFill/>
                </a:ln>
                <a:solidFill>
                  <a:srgbClr val="002345"/>
                </a:solidFill>
                <a:effectLst/>
                <a:uLnTx/>
                <a:uFillTx/>
                <a:latin typeface="Book Antiqua" panose="02040602050305030304" pitchFamily="18" charset="0"/>
                <a:ea typeface="MS PGothic" panose="020B0600070205080204" pitchFamily="34" charset="-128"/>
                <a:cs typeface="+mn-cs"/>
              </a:rPr>
              <a:t>)</a:t>
            </a:r>
          </a:p>
        </p:txBody>
      </p:sp>
      <p:grpSp>
        <p:nvGrpSpPr>
          <p:cNvPr id="14" name="Group 13"/>
          <p:cNvGrpSpPr>
            <a:grpSpLocks/>
          </p:cNvGrpSpPr>
          <p:nvPr/>
        </p:nvGrpSpPr>
        <p:grpSpPr bwMode="auto">
          <a:xfrm>
            <a:off x="2220913" y="4054475"/>
            <a:ext cx="2195512" cy="908050"/>
            <a:chOff x="2220684" y="4054509"/>
            <a:chExt cx="2196385" cy="908780"/>
          </a:xfrm>
        </p:grpSpPr>
        <p:cxnSp>
          <p:nvCxnSpPr>
            <p:cNvPr id="61" name="Straight Connector 60"/>
            <p:cNvCxnSpPr/>
            <p:nvPr/>
          </p:nvCxnSpPr>
          <p:spPr>
            <a:xfrm flipV="1">
              <a:off x="4402776" y="4064042"/>
              <a:ext cx="0" cy="613268"/>
            </a:xfrm>
            <a:prstGeom prst="line">
              <a:avLst/>
            </a:prstGeom>
            <a:ln w="41275">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121" name="TextBox 61"/>
            <p:cNvSpPr txBox="1">
              <a:spLocks noChangeArrowheads="1"/>
            </p:cNvSpPr>
            <p:nvPr/>
          </p:nvSpPr>
          <p:spPr bwMode="auto">
            <a:xfrm>
              <a:off x="2220684" y="4054509"/>
              <a:ext cx="2150330" cy="908780"/>
            </a:xfrm>
            <a:prstGeom prst="rect">
              <a:avLst/>
            </a:prstGeom>
            <a:noFill/>
            <a:ln w="25400">
              <a:noFill/>
              <a:miter lim="800000"/>
              <a:headEnd/>
              <a:tailEnd/>
            </a:ln>
          </p:spPr>
          <p:txBody>
            <a:bodyPr>
              <a:spAutoFit/>
            </a:bodyPr>
            <a:lstStyle/>
            <a:p>
              <a:pPr marL="0" marR="0" lvl="0" indent="0" algn="r" defTabSz="914400" rtl="0" eaLnBrk="0" fontAlgn="base" latinLnBrk="0" hangingPunct="0">
                <a:lnSpc>
                  <a:spcPct val="100000"/>
                </a:lnSpc>
                <a:spcBef>
                  <a:spcPct val="0"/>
                </a:spcBef>
                <a:spcAft>
                  <a:spcPct val="0"/>
                </a:spcAft>
                <a:buClrTx/>
                <a:buSzPct val="100000"/>
                <a:buFontTx/>
                <a:buNone/>
                <a:tabLst/>
                <a:defRPr/>
              </a:pPr>
              <a:r>
                <a:rPr kumimoji="0" lang="en-US" altLang="fr-FR" sz="1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mn-cs"/>
                </a:rPr>
                <a:t>LE </a:t>
              </a:r>
              <a:r>
                <a:rPr kumimoji="0" lang="fr-FR" altLang="fr-FR" sz="1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mn-cs"/>
                </a:rPr>
                <a:t>SOUMISSIONNAIRE/PROPOSANT DEMANDE UN DEBRIEF DANS LES</a:t>
              </a:r>
            </a:p>
            <a:p>
              <a:pPr marL="0" marR="0" lvl="0" indent="0" algn="r" defTabSz="914400" rtl="0" eaLnBrk="0" fontAlgn="base" latinLnBrk="0" hangingPunct="0">
                <a:lnSpc>
                  <a:spcPct val="100000"/>
                </a:lnSpc>
                <a:spcBef>
                  <a:spcPct val="0"/>
                </a:spcBef>
                <a:spcAft>
                  <a:spcPct val="0"/>
                </a:spcAft>
                <a:buClrTx/>
                <a:buSzPct val="100000"/>
                <a:buFontTx/>
                <a:buNone/>
                <a:tabLst/>
                <a:defRPr/>
              </a:pPr>
              <a:r>
                <a:rPr kumimoji="0" lang="fr-FR" altLang="fr-FR" sz="1000" b="0" i="0" u="none" strike="noStrike" kern="1200" cap="none" spc="0" normalizeH="0" baseline="0" noProof="0" dirty="0">
                  <a:ln>
                    <a:noFill/>
                  </a:ln>
                  <a:solidFill>
                    <a:srgbClr val="000000"/>
                  </a:solidFill>
                  <a:effectLst/>
                  <a:uLnTx/>
                  <a:uFillTx/>
                  <a:latin typeface="Arial" pitchFamily="34" charset="0"/>
                  <a:ea typeface="MS PGothic" pitchFamily="34" charset="-128"/>
                  <a:cs typeface="+mn-cs"/>
                </a:rPr>
                <a:t> </a:t>
              </a:r>
              <a:r>
                <a:rPr kumimoji="0" lang="fr-FR" altLang="fr-FR" sz="1000" b="1"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mn-cs"/>
                </a:rPr>
                <a:t>3 JOURS </a:t>
              </a:r>
              <a:r>
                <a:rPr kumimoji="0" lang="fr-FR" altLang="fr-FR" sz="1100" b="1"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mn-cs"/>
                </a:rPr>
                <a:t>OUVRABLES</a:t>
              </a:r>
            </a:p>
          </p:txBody>
        </p:sp>
        <p:cxnSp>
          <p:nvCxnSpPr>
            <p:cNvPr id="63" name="Straight Connector 62"/>
            <p:cNvCxnSpPr/>
            <p:nvPr/>
          </p:nvCxnSpPr>
          <p:spPr>
            <a:xfrm flipH="1">
              <a:off x="2676477" y="4677309"/>
              <a:ext cx="1740592" cy="4767"/>
            </a:xfrm>
            <a:prstGeom prst="line">
              <a:avLst/>
            </a:prstGeom>
            <a:ln w="158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a:grpSpLocks/>
          </p:cNvGrpSpPr>
          <p:nvPr/>
        </p:nvGrpSpPr>
        <p:grpSpPr bwMode="auto">
          <a:xfrm>
            <a:off x="3181350" y="4240213"/>
            <a:ext cx="4329113" cy="1255712"/>
            <a:chOff x="3181586" y="4097449"/>
            <a:chExt cx="4328945" cy="1255117"/>
          </a:xfrm>
        </p:grpSpPr>
        <p:sp>
          <p:nvSpPr>
            <p:cNvPr id="46118" name="TextBox 66"/>
            <p:cNvSpPr txBox="1">
              <a:spLocks noChangeArrowheads="1"/>
            </p:cNvSpPr>
            <p:nvPr/>
          </p:nvSpPr>
          <p:spPr bwMode="auto">
            <a:xfrm>
              <a:off x="3181586" y="4752729"/>
              <a:ext cx="4328945" cy="599837"/>
            </a:xfrm>
            <a:prstGeom prst="rect">
              <a:avLst/>
            </a:prstGeom>
            <a:solidFill>
              <a:schemeClr val="bg1"/>
            </a:solidFill>
            <a:ln w="25400">
              <a:noFill/>
              <a:miter lim="800000"/>
              <a:headEnd/>
              <a:tailEnd/>
            </a:ln>
          </p:spPr>
          <p:txBody>
            <a:bodyPr>
              <a:spAutoFit/>
            </a:bodyPr>
            <a:lstStyle/>
            <a:p>
              <a:pPr marL="0" marR="0" lvl="0" indent="0" algn="r" defTabSz="914400" rtl="0" eaLnBrk="0" fontAlgn="base" latinLnBrk="0" hangingPunct="0">
                <a:lnSpc>
                  <a:spcPct val="100000"/>
                </a:lnSpc>
                <a:spcBef>
                  <a:spcPct val="0"/>
                </a:spcBef>
                <a:spcAft>
                  <a:spcPct val="0"/>
                </a:spcAft>
                <a:buClrTx/>
                <a:buSzPct val="100000"/>
                <a:buFontTx/>
                <a:buNone/>
                <a:tabLst/>
                <a:defRPr/>
              </a:pPr>
              <a:r>
                <a:rPr kumimoji="0" lang="fr-FR" altLang="fr-FR" sz="11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mn-cs"/>
                </a:rPr>
                <a:t>L’EMPRUNTEUR FOURNIT UN DEBRIEF DANS LES </a:t>
              </a:r>
            </a:p>
            <a:p>
              <a:pPr marL="0" marR="0" lvl="0" indent="0" algn="r" defTabSz="914400" rtl="0" eaLnBrk="0" fontAlgn="base" latinLnBrk="0" hangingPunct="0">
                <a:lnSpc>
                  <a:spcPct val="100000"/>
                </a:lnSpc>
                <a:spcBef>
                  <a:spcPct val="0"/>
                </a:spcBef>
                <a:spcAft>
                  <a:spcPct val="0"/>
                </a:spcAft>
                <a:buClrTx/>
                <a:buSzPct val="100000"/>
                <a:buFontTx/>
                <a:buNone/>
                <a:tabLst/>
                <a:defRPr/>
              </a:pPr>
              <a:r>
                <a:rPr kumimoji="0" lang="fr-FR" altLang="fr-FR" sz="1100" b="1"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mn-cs"/>
                </a:rPr>
                <a:t>5 JOURS OUVRABLES </a:t>
              </a:r>
              <a:r>
                <a:rPr kumimoji="0" lang="fr-FR" altLang="fr-FR" sz="11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mn-cs"/>
                </a:rPr>
                <a:t>SUIVANT LA RÉCEPTION DE LA DEMANDE À TEMPS</a:t>
              </a:r>
            </a:p>
          </p:txBody>
        </p:sp>
        <p:cxnSp>
          <p:nvCxnSpPr>
            <p:cNvPr id="65" name="Straight Connector 64"/>
            <p:cNvCxnSpPr/>
            <p:nvPr/>
          </p:nvCxnSpPr>
          <p:spPr>
            <a:xfrm flipV="1">
              <a:off x="7475607" y="4097449"/>
              <a:ext cx="0" cy="1142458"/>
            </a:xfrm>
            <a:prstGeom prst="line">
              <a:avLst/>
            </a:prstGeom>
            <a:ln w="41275">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a:grpSpLocks/>
          </p:cNvGrpSpPr>
          <p:nvPr/>
        </p:nvGrpSpPr>
        <p:grpSpPr bwMode="auto">
          <a:xfrm>
            <a:off x="2659063" y="5481638"/>
            <a:ext cx="6048375" cy="395287"/>
            <a:chOff x="2626194" y="5308426"/>
            <a:chExt cx="6047606" cy="396039"/>
          </a:xfrm>
        </p:grpSpPr>
        <p:cxnSp>
          <p:nvCxnSpPr>
            <p:cNvPr id="69" name="Straight Connector 68"/>
            <p:cNvCxnSpPr/>
            <p:nvPr/>
          </p:nvCxnSpPr>
          <p:spPr>
            <a:xfrm flipH="1" flipV="1">
              <a:off x="2634130" y="5308426"/>
              <a:ext cx="4762" cy="396039"/>
            </a:xfrm>
            <a:prstGeom prst="line">
              <a:avLst/>
            </a:prstGeom>
            <a:ln w="41275">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115" name="TextBox 70"/>
            <p:cNvSpPr txBox="1">
              <a:spLocks noChangeArrowheads="1"/>
            </p:cNvSpPr>
            <p:nvPr/>
          </p:nvSpPr>
          <p:spPr bwMode="auto">
            <a:xfrm>
              <a:off x="2667464" y="5386361"/>
              <a:ext cx="5933321" cy="25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fr-FR" altLang="fr-FR" sz="1050" b="0" i="0" u="none" strike="noStrike" kern="1200" cap="none" spc="0" normalizeH="0" baseline="0" noProof="0" dirty="0">
                  <a:ln>
                    <a:noFill/>
                  </a:ln>
                  <a:solidFill>
                    <a:srgbClr val="C00000"/>
                  </a:solidFill>
                  <a:effectLst/>
                  <a:uLnTx/>
                  <a:uFillTx/>
                  <a:latin typeface="Book Antiqua" panose="02040602050305030304" pitchFamily="18" charset="0"/>
                  <a:ea typeface="MS PGothic" pitchFamily="34" charset="-128"/>
                  <a:cs typeface="+mn-cs"/>
                </a:rPr>
                <a:t>UNE PLAINTE PEUT ÊTRE SOUMISE À TOUT MOMENT DURANT LA PÉRIODE D’ATTENTE</a:t>
              </a:r>
            </a:p>
          </p:txBody>
        </p:sp>
        <p:cxnSp>
          <p:nvCxnSpPr>
            <p:cNvPr id="72" name="Straight Connector 71"/>
            <p:cNvCxnSpPr/>
            <p:nvPr/>
          </p:nvCxnSpPr>
          <p:spPr>
            <a:xfrm flipH="1" flipV="1">
              <a:off x="2626194" y="5699694"/>
              <a:ext cx="6047606" cy="159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8645229" y="5308426"/>
              <a:ext cx="4761" cy="396039"/>
            </a:xfrm>
            <a:prstGeom prst="line">
              <a:avLst/>
            </a:prstGeom>
            <a:ln w="41275">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a:xfrm flipH="1">
            <a:off x="6218238" y="4895850"/>
            <a:ext cx="1244600" cy="0"/>
          </a:xfrm>
          <a:prstGeom prst="line">
            <a:avLst/>
          </a:prstGeom>
          <a:ln w="158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3709988" y="5373688"/>
            <a:ext cx="3752850" cy="9525"/>
          </a:xfrm>
          <a:prstGeom prst="line">
            <a:avLst/>
          </a:prstGeom>
          <a:ln w="158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6110" name="Slide Number Placeholder 1"/>
          <p:cNvSpPr>
            <a:spLocks noGrp="1"/>
          </p:cNvSpPr>
          <p:nvPr>
            <p:ph type="sldNum" sz="quarter" idx="4294967295"/>
          </p:nvPr>
        </p:nvSpPr>
        <p:spPr bwMode="auto">
          <a:xfrm>
            <a:off x="0" y="6297613"/>
            <a:ext cx="2743200" cy="365125"/>
          </a:xfrm>
          <a:noFill/>
          <a:ln>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fld id="{39E86428-DECE-4C95-AB4C-24C560CA57B3}" type="slidenum">
              <a:rPr kumimoji="0" lang="en-US" altLang="fr-FR" sz="1800" b="0" i="0" u="none" strike="noStrike" kern="1200" cap="none" spc="0" normalizeH="0" baseline="0" noProof="0">
                <a:ln>
                  <a:noFill/>
                </a:ln>
                <a:solidFill>
                  <a:srgbClr val="002345"/>
                </a:solidFill>
                <a:effectLst/>
                <a:uLnTx/>
                <a:uFillTx/>
                <a:latin typeface="Calibri" pitchFamily="34" charset="0"/>
                <a:ea typeface="MS PGothic" pitchFamily="34" charset="-128"/>
                <a:cs typeface="+mn-cs"/>
              </a:rPr>
              <a:pPr marL="0" marR="0" lvl="0" indent="0" algn="ctr" defTabSz="914400" rtl="0" eaLnBrk="0" fontAlgn="base" latinLnBrk="0" hangingPunct="0">
                <a:lnSpc>
                  <a:spcPct val="100000"/>
                </a:lnSpc>
                <a:spcBef>
                  <a:spcPct val="0"/>
                </a:spcBef>
                <a:spcAft>
                  <a:spcPct val="0"/>
                </a:spcAft>
                <a:buClrTx/>
                <a:buSzPct val="100000"/>
                <a:buFontTx/>
                <a:buNone/>
                <a:tabLst/>
                <a:defRPr/>
              </a:pPr>
              <a:t>38</a:t>
            </a:fld>
            <a:endParaRPr kumimoji="0" lang="en-US" altLang="fr-FR" sz="1800" b="0" i="0" u="none" strike="noStrike" kern="1200" cap="none" spc="0" normalizeH="0" baseline="0" noProof="0">
              <a:ln>
                <a:noFill/>
              </a:ln>
              <a:solidFill>
                <a:srgbClr val="002345"/>
              </a:solidFill>
              <a:effectLst/>
              <a:uLnTx/>
              <a:uFillTx/>
              <a:latin typeface="Calibri" pitchFamily="34" charset="0"/>
              <a:ea typeface="MS PGothic" pitchFamily="34" charset="-128"/>
              <a:cs typeface="+mn-cs"/>
            </a:endParaRPr>
          </a:p>
        </p:txBody>
      </p:sp>
      <p:grpSp>
        <p:nvGrpSpPr>
          <p:cNvPr id="46111" name="Group 18"/>
          <p:cNvGrpSpPr>
            <a:grpSpLocks/>
          </p:cNvGrpSpPr>
          <p:nvPr/>
        </p:nvGrpSpPr>
        <p:grpSpPr bwMode="auto">
          <a:xfrm>
            <a:off x="-1241425" y="443707"/>
            <a:ext cx="11287125" cy="863600"/>
            <a:chOff x="100753" y="-373901"/>
            <a:chExt cx="11827079" cy="1169551"/>
          </a:xfrm>
        </p:grpSpPr>
        <p:sp>
          <p:nvSpPr>
            <p:cNvPr id="53" name="Rectangle 52"/>
            <p:cNvSpPr/>
            <p:nvPr/>
          </p:nvSpPr>
          <p:spPr>
            <a:xfrm>
              <a:off x="614757" y="-373901"/>
              <a:ext cx="11136750" cy="1158801"/>
            </a:xfrm>
            <a:prstGeom prst="rect">
              <a:avLst/>
            </a:prstGeom>
            <a:noFill/>
            <a:ln>
              <a:noFill/>
            </a:ln>
            <a:effectLst>
              <a:outerShdw blurRad="139700" dist="38100" dir="5400000" algn="t" rotWithShape="0">
                <a:prstClr val="black">
                  <a:alpha val="7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S PGothic"/>
                <a:cs typeface="+mn-cs"/>
              </a:endParaRPr>
            </a:p>
          </p:txBody>
        </p:sp>
        <p:grpSp>
          <p:nvGrpSpPr>
            <p:cNvPr id="54" name="Group 53"/>
            <p:cNvGrpSpPr/>
            <p:nvPr/>
          </p:nvGrpSpPr>
          <p:grpSpPr>
            <a:xfrm>
              <a:off x="100753" y="-373901"/>
              <a:ext cx="11827079" cy="1169551"/>
              <a:chOff x="100753" y="-564401"/>
              <a:chExt cx="11827079" cy="1169551"/>
            </a:xfrm>
            <a:solidFill>
              <a:schemeClr val="bg1"/>
            </a:solidFill>
          </p:grpSpPr>
          <p:sp>
            <p:nvSpPr>
              <p:cNvPr id="55" name="Rectangle 54"/>
              <p:cNvSpPr/>
              <p:nvPr/>
            </p:nvSpPr>
            <p:spPr>
              <a:xfrm>
                <a:off x="100753" y="-564401"/>
                <a:ext cx="2594552" cy="116955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Book Antiqua" panose="02040602050305030304" pitchFamily="18" charset="0"/>
                  <a:ea typeface="MS PGothic"/>
                  <a:cs typeface="Arial" panose="020B0604020202020204" pitchFamily="34" charset="0"/>
                </a:endParaRPr>
              </a:p>
            </p:txBody>
          </p:sp>
          <p:cxnSp>
            <p:nvCxnSpPr>
              <p:cNvPr id="56" name="Straight Connector 55"/>
              <p:cNvCxnSpPr/>
              <p:nvPr/>
            </p:nvCxnSpPr>
            <p:spPr>
              <a:xfrm>
                <a:off x="2695305" y="-448366"/>
                <a:ext cx="0" cy="927100"/>
              </a:xfrm>
              <a:prstGeom prst="line">
                <a:avLst/>
              </a:prstGeom>
              <a:solidFill>
                <a:schemeClr val="tx2">
                  <a:lumMod val="75000"/>
                </a:schemeClr>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57" name="Rectangle 56"/>
              <p:cNvSpPr/>
              <p:nvPr/>
            </p:nvSpPr>
            <p:spPr>
              <a:xfrm>
                <a:off x="2773387" y="-328057"/>
                <a:ext cx="9154445" cy="791946"/>
              </a:xfrm>
              <a:prstGeom prst="rect">
                <a:avLst/>
              </a:prstGeom>
              <a:noFill/>
            </p:spPr>
            <p:txBody>
              <a:bodyPr>
                <a:spAutoFit/>
              </a:bodyPr>
              <a:lstStyle/>
              <a:p>
                <a:pPr marR="0" lvl="0" indent="0" fontAlgn="auto">
                  <a:lnSpc>
                    <a:spcPct val="100000"/>
                  </a:lnSpc>
                  <a:spcBef>
                    <a:spcPts val="0"/>
                  </a:spcBef>
                  <a:spcAft>
                    <a:spcPts val="0"/>
                  </a:spcAft>
                  <a:buClrTx/>
                  <a:buSzTx/>
                  <a:buFontTx/>
                  <a:buNone/>
                  <a:tabLst/>
                  <a:defRPr/>
                </a:pPr>
                <a:r>
                  <a:rPr lang="fr-FR" sz="3200" dirty="0">
                    <a:solidFill>
                      <a:schemeClr val="bg1"/>
                    </a:solidFill>
                  </a:rPr>
                  <a:t>Chronologie de la Période d’Attente</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ntr" presetSubtype="0"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500"/>
                                        <p:tgtEl>
                                          <p:spTgt spid="48"/>
                                        </p:tgtEl>
                                      </p:cBhvr>
                                    </p:animEffect>
                                  </p:childTnLst>
                                </p:cTn>
                              </p:par>
                              <p:par>
                                <p:cTn id="70" presetID="10" presetClass="entr" presetSubtype="0"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500"/>
                                        <p:tgtEl>
                                          <p:spTgt spid="4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500"/>
                                        <p:tgtEl>
                                          <p:spTgt spid="4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7" grpId="0" animBg="1"/>
      <p:bldP spid="4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247775" y="4122738"/>
            <a:ext cx="557213" cy="477837"/>
          </a:xfrm>
          <a:prstGeom prst="rect">
            <a:avLst/>
          </a:prstGeom>
          <a:solidFill>
            <a:schemeClr val="bg2">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1</a:t>
            </a:r>
          </a:p>
        </p:txBody>
      </p:sp>
      <p:sp>
        <p:nvSpPr>
          <p:cNvPr id="29" name="Rectangle 28"/>
          <p:cNvSpPr/>
          <p:nvPr/>
        </p:nvSpPr>
        <p:spPr>
          <a:xfrm>
            <a:off x="6710363" y="4122738"/>
            <a:ext cx="555625" cy="477837"/>
          </a:xfrm>
          <a:prstGeom prst="rect">
            <a:avLst/>
          </a:prstGeom>
          <a:solidFill>
            <a:schemeClr val="bg2">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10</a:t>
            </a:r>
          </a:p>
        </p:txBody>
      </p:sp>
      <p:sp>
        <p:nvSpPr>
          <p:cNvPr id="30" name="Rectangle 29"/>
          <p:cNvSpPr/>
          <p:nvPr/>
        </p:nvSpPr>
        <p:spPr>
          <a:xfrm>
            <a:off x="1854200" y="4122738"/>
            <a:ext cx="557213" cy="477837"/>
          </a:xfrm>
          <a:prstGeom prst="rect">
            <a:avLst/>
          </a:prstGeom>
          <a:solidFill>
            <a:schemeClr val="bg2">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2</a:t>
            </a:r>
          </a:p>
        </p:txBody>
      </p:sp>
      <p:sp>
        <p:nvSpPr>
          <p:cNvPr id="31" name="Rectangle 30"/>
          <p:cNvSpPr/>
          <p:nvPr/>
        </p:nvSpPr>
        <p:spPr>
          <a:xfrm>
            <a:off x="2462213" y="4122738"/>
            <a:ext cx="555625" cy="477837"/>
          </a:xfrm>
          <a:prstGeom prst="rect">
            <a:avLst/>
          </a:prstGeom>
          <a:solidFill>
            <a:schemeClr val="bg2">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3</a:t>
            </a:r>
          </a:p>
        </p:txBody>
      </p:sp>
      <p:sp>
        <p:nvSpPr>
          <p:cNvPr id="32" name="Rectangle 31"/>
          <p:cNvSpPr/>
          <p:nvPr/>
        </p:nvSpPr>
        <p:spPr>
          <a:xfrm>
            <a:off x="3068638" y="4122738"/>
            <a:ext cx="557212" cy="477837"/>
          </a:xfrm>
          <a:prstGeom prst="rect">
            <a:avLst/>
          </a:prstGeom>
          <a:solidFill>
            <a:schemeClr val="bg2">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4</a:t>
            </a:r>
          </a:p>
        </p:txBody>
      </p:sp>
      <p:sp>
        <p:nvSpPr>
          <p:cNvPr id="33" name="Rectangle 32"/>
          <p:cNvSpPr/>
          <p:nvPr/>
        </p:nvSpPr>
        <p:spPr>
          <a:xfrm>
            <a:off x="3675063" y="4122738"/>
            <a:ext cx="557212" cy="477837"/>
          </a:xfrm>
          <a:prstGeom prst="rect">
            <a:avLst/>
          </a:prstGeom>
          <a:solidFill>
            <a:schemeClr val="bg2">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5</a:t>
            </a:r>
          </a:p>
        </p:txBody>
      </p:sp>
      <p:sp>
        <p:nvSpPr>
          <p:cNvPr id="34" name="Rectangle 33"/>
          <p:cNvSpPr/>
          <p:nvPr/>
        </p:nvSpPr>
        <p:spPr>
          <a:xfrm>
            <a:off x="4283075" y="4122738"/>
            <a:ext cx="555625" cy="477837"/>
          </a:xfrm>
          <a:prstGeom prst="rect">
            <a:avLst/>
          </a:prstGeom>
          <a:solidFill>
            <a:schemeClr val="bg2">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6</a:t>
            </a:r>
          </a:p>
        </p:txBody>
      </p:sp>
      <p:sp>
        <p:nvSpPr>
          <p:cNvPr id="35" name="Rectangle 34"/>
          <p:cNvSpPr/>
          <p:nvPr/>
        </p:nvSpPr>
        <p:spPr>
          <a:xfrm>
            <a:off x="4889500" y="4122738"/>
            <a:ext cx="557213" cy="477837"/>
          </a:xfrm>
          <a:prstGeom prst="rect">
            <a:avLst/>
          </a:prstGeom>
          <a:solidFill>
            <a:schemeClr val="bg2">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7</a:t>
            </a:r>
          </a:p>
        </p:txBody>
      </p:sp>
      <p:sp>
        <p:nvSpPr>
          <p:cNvPr id="36" name="Rectangle 35"/>
          <p:cNvSpPr/>
          <p:nvPr/>
        </p:nvSpPr>
        <p:spPr>
          <a:xfrm>
            <a:off x="5495925" y="4122738"/>
            <a:ext cx="557213" cy="477837"/>
          </a:xfrm>
          <a:prstGeom prst="rect">
            <a:avLst/>
          </a:prstGeom>
          <a:solidFill>
            <a:schemeClr val="bg2">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8</a:t>
            </a:r>
          </a:p>
        </p:txBody>
      </p:sp>
      <p:sp>
        <p:nvSpPr>
          <p:cNvPr id="37" name="Rectangle 36"/>
          <p:cNvSpPr/>
          <p:nvPr/>
        </p:nvSpPr>
        <p:spPr>
          <a:xfrm>
            <a:off x="6103938" y="4122738"/>
            <a:ext cx="555625" cy="477837"/>
          </a:xfrm>
          <a:prstGeom prst="rect">
            <a:avLst/>
          </a:prstGeom>
          <a:solidFill>
            <a:schemeClr val="bg2">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9</a:t>
            </a:r>
          </a:p>
        </p:txBody>
      </p:sp>
      <p:sp>
        <p:nvSpPr>
          <p:cNvPr id="38" name="Rectangle 37"/>
          <p:cNvSpPr/>
          <p:nvPr/>
        </p:nvSpPr>
        <p:spPr>
          <a:xfrm>
            <a:off x="7248525" y="3579813"/>
            <a:ext cx="3040063" cy="476250"/>
          </a:xfrm>
          <a:prstGeom prst="rect">
            <a:avLst/>
          </a:prstGeom>
          <a:solidFill>
            <a:srgbClr val="C00000"/>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fr-FR" altLang="fr-FR" sz="1800" b="1" i="0" u="none" strike="noStrike" kern="1200" cap="none" spc="0" normalizeH="0" baseline="0" noProof="0" dirty="0">
                <a:ln>
                  <a:noFill/>
                </a:ln>
                <a:solidFill>
                  <a:srgbClr val="FFFFFF"/>
                </a:solidFill>
                <a:effectLst/>
                <a:uLnTx/>
                <a:uFillTx/>
                <a:latin typeface="Book Antiqua" panose="02040602050305030304" pitchFamily="18" charset="0"/>
                <a:ea typeface="MS PGothic" panose="020B0600070205080204" pitchFamily="34" charset="-128"/>
                <a:cs typeface="+mn-cs"/>
              </a:rPr>
              <a:t>Période d’Attente PROLONGÉE</a:t>
            </a:r>
          </a:p>
        </p:txBody>
      </p:sp>
      <p:sp>
        <p:nvSpPr>
          <p:cNvPr id="39" name="Rectangle 38"/>
          <p:cNvSpPr/>
          <p:nvPr/>
        </p:nvSpPr>
        <p:spPr>
          <a:xfrm>
            <a:off x="1282700" y="3579813"/>
            <a:ext cx="5949950" cy="4762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fr-FR" altLang="fr-FR" sz="1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Wingdings 3" panose="05040102010807070707" pitchFamily="18" charset="2"/>
              </a:rPr>
              <a:t>  </a:t>
            </a:r>
            <a:r>
              <a:rPr kumimoji="0" lang="fr-FR" altLang="fr-FR" sz="1800" b="0" i="0" u="none" strike="noStrike" kern="1200" cap="none" spc="0" normalizeH="0" baseline="0" noProof="0" dirty="0">
                <a:ln>
                  <a:noFill/>
                </a:ln>
                <a:solidFill>
                  <a:srgbClr val="FFFFFF"/>
                </a:solidFill>
                <a:effectLst/>
                <a:uLnTx/>
                <a:uFillTx/>
                <a:latin typeface="Book Antiqua" panose="02040602050305030304" pitchFamily="18" charset="0"/>
                <a:ea typeface="MS PGothic" panose="020B0600070205080204" pitchFamily="34" charset="-128"/>
                <a:cs typeface="+mn-cs"/>
                <a:sym typeface="Wingdings 3" panose="05040102010807070707" pitchFamily="18" charset="2"/>
              </a:rPr>
              <a:t>Période d’Attente </a:t>
            </a:r>
            <a:r>
              <a:rPr kumimoji="0" lang="fr-FR" altLang="fr-FR" sz="1800" b="1" i="0" u="none" strike="noStrike" kern="1200" cap="none" spc="0" normalizeH="0" baseline="0" noProof="0" dirty="0">
                <a:ln>
                  <a:noFill/>
                </a:ln>
                <a:solidFill>
                  <a:srgbClr val="FFFFFF"/>
                </a:solidFill>
                <a:effectLst/>
                <a:uLnTx/>
                <a:uFillTx/>
                <a:latin typeface="Book Antiqua" panose="02040602050305030304" pitchFamily="18" charset="0"/>
                <a:ea typeface="MS PGothic" panose="020B0600070205080204" pitchFamily="34" charset="-128"/>
                <a:cs typeface="+mn-cs"/>
                <a:sym typeface="Wingdings 3" panose="05040102010807070707" pitchFamily="18" charset="2"/>
              </a:rPr>
              <a:t>INITIALE</a:t>
            </a:r>
            <a:r>
              <a:rPr kumimoji="0" lang="fr-FR" altLang="fr-FR" sz="1800" b="0" i="0" u="none" strike="noStrike" kern="1200" cap="none" spc="0" normalizeH="0" baseline="0" noProof="0" dirty="0">
                <a:ln>
                  <a:noFill/>
                </a:ln>
                <a:solidFill>
                  <a:srgbClr val="FFFFFF"/>
                </a:solidFill>
                <a:effectLst/>
                <a:uLnTx/>
                <a:uFillTx/>
                <a:latin typeface="Book Antiqua" panose="02040602050305030304" pitchFamily="18" charset="0"/>
                <a:ea typeface="MS PGothic" panose="020B0600070205080204" pitchFamily="34" charset="-128"/>
                <a:cs typeface="+mn-cs"/>
                <a:sym typeface="Wingdings 3" panose="05040102010807070707" pitchFamily="18" charset="2"/>
              </a:rPr>
              <a:t> (10 jours ouvrables)  </a:t>
            </a:r>
            <a:r>
              <a:rPr kumimoji="0" lang="fr-FR" altLang="fr-FR" sz="1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Wingdings 3" panose="05040102010807070707" pitchFamily="18" charset="2"/>
              </a:rPr>
              <a:t></a:t>
            </a:r>
          </a:p>
        </p:txBody>
      </p:sp>
      <p:sp>
        <p:nvSpPr>
          <p:cNvPr id="40" name="Rectangle 39"/>
          <p:cNvSpPr/>
          <p:nvPr/>
        </p:nvSpPr>
        <p:spPr>
          <a:xfrm>
            <a:off x="7316788" y="4122738"/>
            <a:ext cx="557212" cy="477837"/>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11</a:t>
            </a:r>
          </a:p>
        </p:txBody>
      </p:sp>
      <p:sp>
        <p:nvSpPr>
          <p:cNvPr id="41" name="Rectangle 40"/>
          <p:cNvSpPr/>
          <p:nvPr/>
        </p:nvSpPr>
        <p:spPr>
          <a:xfrm>
            <a:off x="7924800" y="4122738"/>
            <a:ext cx="555625" cy="477837"/>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12</a:t>
            </a:r>
          </a:p>
        </p:txBody>
      </p:sp>
      <p:sp>
        <p:nvSpPr>
          <p:cNvPr id="42" name="Rectangle 41"/>
          <p:cNvSpPr/>
          <p:nvPr/>
        </p:nvSpPr>
        <p:spPr>
          <a:xfrm>
            <a:off x="8531225" y="4122738"/>
            <a:ext cx="555625" cy="477837"/>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13</a:t>
            </a:r>
          </a:p>
        </p:txBody>
      </p:sp>
      <p:cxnSp>
        <p:nvCxnSpPr>
          <p:cNvPr id="43" name="Straight Connector 42"/>
          <p:cNvCxnSpPr/>
          <p:nvPr/>
        </p:nvCxnSpPr>
        <p:spPr>
          <a:xfrm flipV="1">
            <a:off x="2684463" y="4665663"/>
            <a:ext cx="3175" cy="487362"/>
          </a:xfrm>
          <a:prstGeom prst="line">
            <a:avLst/>
          </a:prstGeom>
          <a:ln w="41275">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072188" y="4606925"/>
            <a:ext cx="0" cy="1141413"/>
          </a:xfrm>
          <a:prstGeom prst="line">
            <a:avLst/>
          </a:prstGeom>
          <a:ln w="41275">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1077913" y="4676775"/>
            <a:ext cx="1622425" cy="738188"/>
          </a:xfrm>
          <a:prstGeom prst="rect">
            <a:avLst/>
          </a:prstGeom>
          <a:noFill/>
          <a:ln w="25400">
            <a:noFill/>
            <a:miter lim="800000"/>
            <a:headEnd/>
            <a:tailEnd/>
          </a:ln>
        </p:spPr>
        <p:txBody>
          <a:bodyPr>
            <a:spAutoFit/>
          </a:bodyPr>
          <a:lstStyle/>
          <a:p>
            <a:pPr marL="0" marR="0" lvl="0" indent="0" algn="r" defTabSz="914400" rtl="0" eaLnBrk="0" fontAlgn="base" latinLnBrk="0" hangingPunct="0">
              <a:lnSpc>
                <a:spcPct val="100000"/>
              </a:lnSpc>
              <a:spcBef>
                <a:spcPct val="0"/>
              </a:spcBef>
              <a:spcAft>
                <a:spcPct val="0"/>
              </a:spcAft>
              <a:buClrTx/>
              <a:buSzPct val="100000"/>
              <a:buFontTx/>
              <a:buNone/>
              <a:tabLst/>
              <a:defRPr/>
            </a:pPr>
            <a:r>
              <a:rPr kumimoji="0" lang="en-US" altLang="fr-FR" sz="1400" b="0" i="0" u="none" strike="noStrike" kern="1200" cap="none" spc="0" normalizeH="0" baseline="0" noProof="0">
                <a:ln>
                  <a:noFill/>
                </a:ln>
                <a:solidFill>
                  <a:srgbClr val="000000"/>
                </a:solidFill>
                <a:effectLst/>
                <a:uLnTx/>
                <a:uFillTx/>
                <a:latin typeface="Book Antiqua" pitchFamily="18" charset="0"/>
                <a:ea typeface="MS PGothic" pitchFamily="34" charset="-128"/>
                <a:cs typeface="+mn-cs"/>
              </a:rPr>
              <a:t>LE SOUMISSIONNAIRE DEMANDE UN DEBRIEF</a:t>
            </a:r>
          </a:p>
        </p:txBody>
      </p:sp>
      <p:sp>
        <p:nvSpPr>
          <p:cNvPr id="46" name="TextBox 45"/>
          <p:cNvSpPr txBox="1">
            <a:spLocks noChangeArrowheads="1"/>
          </p:cNvSpPr>
          <p:nvPr/>
        </p:nvSpPr>
        <p:spPr bwMode="auto">
          <a:xfrm>
            <a:off x="1954213" y="5494338"/>
            <a:ext cx="4173537" cy="523875"/>
          </a:xfrm>
          <a:prstGeom prst="rect">
            <a:avLst/>
          </a:prstGeom>
          <a:noFill/>
          <a:ln w="25400">
            <a:noFill/>
            <a:miter lim="800000"/>
            <a:headEnd/>
            <a:tailEnd/>
          </a:ln>
        </p:spPr>
        <p:txBody>
          <a:bodyPr>
            <a:spAutoFit/>
          </a:bodyPr>
          <a:lstStyle/>
          <a:p>
            <a:pPr marL="0" marR="0" lvl="0" indent="0" algn="r" defTabSz="914400" rtl="0" eaLnBrk="0" fontAlgn="base" latinLnBrk="0" hangingPunct="0">
              <a:lnSpc>
                <a:spcPct val="100000"/>
              </a:lnSpc>
              <a:spcBef>
                <a:spcPct val="0"/>
              </a:spcBef>
              <a:spcAft>
                <a:spcPct val="0"/>
              </a:spcAft>
              <a:buClrTx/>
              <a:buSzPct val="100000"/>
              <a:buFontTx/>
              <a:buNone/>
              <a:tabLst/>
              <a:defRPr/>
            </a:pPr>
            <a:r>
              <a:rPr kumimoji="0" lang="en-US" altLang="fr-FR" sz="1400" b="0" i="0" u="none" strike="noStrike" kern="1200" cap="none" spc="0" normalizeH="0" baseline="0" noProof="0">
                <a:ln>
                  <a:noFill/>
                </a:ln>
                <a:solidFill>
                  <a:srgbClr val="000000"/>
                </a:solidFill>
                <a:effectLst/>
                <a:uLnTx/>
                <a:uFillTx/>
                <a:latin typeface="Book Antiqua" pitchFamily="18" charset="0"/>
                <a:ea typeface="MS PGothic" pitchFamily="34" charset="-128"/>
                <a:cs typeface="+mn-cs"/>
              </a:rPr>
              <a:t>DATE DE LIMITE DE L'EMPRUNTEUR POUR FOURNIR UN DEBRIEF</a:t>
            </a:r>
          </a:p>
        </p:txBody>
      </p:sp>
      <p:sp>
        <p:nvSpPr>
          <p:cNvPr id="47" name="Rectangle 46"/>
          <p:cNvSpPr/>
          <p:nvPr/>
        </p:nvSpPr>
        <p:spPr>
          <a:xfrm>
            <a:off x="9137650" y="4122738"/>
            <a:ext cx="557213" cy="477837"/>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14</a:t>
            </a:r>
          </a:p>
        </p:txBody>
      </p:sp>
      <p:sp>
        <p:nvSpPr>
          <p:cNvPr id="48" name="Rectangle 47"/>
          <p:cNvSpPr/>
          <p:nvPr/>
        </p:nvSpPr>
        <p:spPr>
          <a:xfrm>
            <a:off x="9744075" y="4122738"/>
            <a:ext cx="557213" cy="477837"/>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15</a:t>
            </a:r>
          </a:p>
        </p:txBody>
      </p:sp>
      <p:cxnSp>
        <p:nvCxnSpPr>
          <p:cNvPr id="49" name="Straight Connector 48"/>
          <p:cNvCxnSpPr/>
          <p:nvPr/>
        </p:nvCxnSpPr>
        <p:spPr>
          <a:xfrm flipV="1">
            <a:off x="7026275" y="4600575"/>
            <a:ext cx="0" cy="1141413"/>
          </a:xfrm>
          <a:prstGeom prst="line">
            <a:avLst/>
          </a:prstGeom>
          <a:ln w="41275">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10318750" y="4600575"/>
            <a:ext cx="11113" cy="1571625"/>
          </a:xfrm>
          <a:prstGeom prst="line">
            <a:avLst/>
          </a:prstGeom>
          <a:ln w="41275">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2497138" y="5745163"/>
            <a:ext cx="3575050" cy="6350"/>
          </a:xfrm>
          <a:prstGeom prst="line">
            <a:avLst/>
          </a:prstGeom>
          <a:ln w="158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268413" y="5148263"/>
            <a:ext cx="1436687" cy="0"/>
          </a:xfrm>
          <a:prstGeom prst="line">
            <a:avLst/>
          </a:prstGeom>
          <a:ln w="158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a:spLocks noChangeArrowheads="1"/>
          </p:cNvSpPr>
          <p:nvPr/>
        </p:nvSpPr>
        <p:spPr bwMode="auto">
          <a:xfrm>
            <a:off x="6994525" y="5264150"/>
            <a:ext cx="2024063" cy="738188"/>
          </a:xfrm>
          <a:prstGeom prst="rect">
            <a:avLst/>
          </a:prstGeom>
          <a:noFill/>
          <a:ln w="25400">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Pct val="100000"/>
              <a:buFontTx/>
              <a:buNone/>
              <a:tabLst/>
              <a:defRPr/>
            </a:pPr>
            <a:r>
              <a:rPr kumimoji="0" lang="en-US" altLang="fr-FR" sz="1400" b="0" i="0" u="none" strike="noStrike" kern="1200" cap="none" spc="0" normalizeH="0" baseline="0" noProof="0" dirty="0">
                <a:ln>
                  <a:noFill/>
                </a:ln>
                <a:solidFill>
                  <a:srgbClr val="C00000"/>
                </a:solidFill>
                <a:effectLst/>
                <a:uLnTx/>
                <a:uFillTx/>
                <a:latin typeface="Book Antiqua" pitchFamily="18" charset="0"/>
                <a:ea typeface="MS PGothic" pitchFamily="34" charset="-128"/>
                <a:cs typeface="+mn-cs"/>
              </a:rPr>
              <a:t>DATE DU </a:t>
            </a:r>
            <a:r>
              <a:rPr kumimoji="0" lang="en-US" altLang="fr-FR" sz="1400" b="1" i="0" u="none" strike="noStrike" kern="1200" cap="none" spc="0" normalizeH="0" baseline="0" noProof="0" dirty="0">
                <a:ln>
                  <a:noFill/>
                </a:ln>
                <a:solidFill>
                  <a:srgbClr val="C00000"/>
                </a:solidFill>
                <a:effectLst/>
                <a:uLnTx/>
                <a:uFillTx/>
                <a:latin typeface="Book Antiqua" pitchFamily="18" charset="0"/>
                <a:ea typeface="MS PGothic" pitchFamily="34" charset="-128"/>
                <a:cs typeface="+mn-cs"/>
              </a:rPr>
              <a:t>DEBRIEF TARDIF</a:t>
            </a:r>
            <a:r>
              <a:rPr kumimoji="0" lang="en-US" altLang="fr-FR" sz="1400" b="0" i="0" u="none" strike="noStrike" kern="1200" cap="none" spc="0" normalizeH="0" baseline="0" noProof="0" dirty="0">
                <a:ln>
                  <a:noFill/>
                </a:ln>
                <a:solidFill>
                  <a:srgbClr val="C00000"/>
                </a:solidFill>
                <a:effectLst/>
                <a:uLnTx/>
                <a:uFillTx/>
                <a:latin typeface="Book Antiqua" pitchFamily="18" charset="0"/>
                <a:ea typeface="MS PGothic" pitchFamily="34" charset="-128"/>
                <a:cs typeface="+mn-cs"/>
              </a:rPr>
              <a:t> PAR L'EMPRUNTEUR</a:t>
            </a:r>
          </a:p>
        </p:txBody>
      </p:sp>
      <p:sp>
        <p:nvSpPr>
          <p:cNvPr id="54" name="TextBox 53"/>
          <p:cNvSpPr txBox="1">
            <a:spLocks noChangeArrowheads="1"/>
          </p:cNvSpPr>
          <p:nvPr/>
        </p:nvSpPr>
        <p:spPr bwMode="auto">
          <a:xfrm>
            <a:off x="6315075" y="5897563"/>
            <a:ext cx="4025900" cy="276225"/>
          </a:xfrm>
          <a:prstGeom prst="rect">
            <a:avLst/>
          </a:prstGeom>
          <a:noFill/>
          <a:ln w="25400">
            <a:noFill/>
            <a:miter lim="800000"/>
            <a:headEnd/>
            <a:tailEnd/>
          </a:ln>
        </p:spPr>
        <p:txBody>
          <a:bodyPr>
            <a:spAutoFit/>
          </a:bodyPr>
          <a:lstStyle/>
          <a:p>
            <a:pPr marL="0" marR="0" lvl="0" indent="0" algn="r" defTabSz="914400" rtl="0" eaLnBrk="0" fontAlgn="base" latinLnBrk="0" hangingPunct="0">
              <a:lnSpc>
                <a:spcPct val="100000"/>
              </a:lnSpc>
              <a:spcBef>
                <a:spcPct val="0"/>
              </a:spcBef>
              <a:spcAft>
                <a:spcPct val="0"/>
              </a:spcAft>
              <a:buClrTx/>
              <a:buSzPct val="100000"/>
              <a:buFontTx/>
              <a:buNone/>
              <a:tabLst/>
              <a:defRPr/>
            </a:pPr>
            <a:r>
              <a:rPr kumimoji="0" lang="en-US" altLang="fr-FR" sz="1200" b="1" i="0" u="none" strike="noStrike" kern="1200" cap="none" spc="0" normalizeH="0" baseline="0" noProof="0">
                <a:ln>
                  <a:noFill/>
                </a:ln>
                <a:solidFill>
                  <a:srgbClr val="C00000"/>
                </a:solidFill>
                <a:effectLst/>
                <a:uLnTx/>
                <a:uFillTx/>
                <a:latin typeface="Book Antiqua" pitchFamily="18" charset="0"/>
                <a:ea typeface="MS PGothic" pitchFamily="34" charset="-128"/>
                <a:cs typeface="+mn-cs"/>
              </a:rPr>
              <a:t>LA PÉRIODE D’ATTENTE PROLONGÉE PREND FIN</a:t>
            </a:r>
          </a:p>
        </p:txBody>
      </p:sp>
      <p:cxnSp>
        <p:nvCxnSpPr>
          <p:cNvPr id="55" name="Straight Connector 54"/>
          <p:cNvCxnSpPr/>
          <p:nvPr/>
        </p:nvCxnSpPr>
        <p:spPr>
          <a:xfrm flipH="1" flipV="1">
            <a:off x="7412038" y="6172200"/>
            <a:ext cx="2928937" cy="3175"/>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7004050" y="5748338"/>
            <a:ext cx="1870075" cy="7937"/>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48160" name="TextBox 59"/>
          <p:cNvSpPr txBox="1">
            <a:spLocks noChangeArrowheads="1"/>
          </p:cNvSpPr>
          <p:nvPr/>
        </p:nvSpPr>
        <p:spPr bwMode="auto">
          <a:xfrm>
            <a:off x="787400" y="1820863"/>
            <a:ext cx="10302875" cy="1154112"/>
          </a:xfrm>
          <a:prstGeom prst="rect">
            <a:avLst/>
          </a:prstGeom>
          <a:noFill/>
          <a:ln w="25400">
            <a:noFill/>
            <a:miter lim="800000"/>
            <a:headEnd/>
            <a:tailEnd/>
          </a:ln>
        </p:spPr>
        <p:txBody>
          <a:bodyPr>
            <a:spAutoFit/>
          </a:bodyPr>
          <a:lstStyle/>
          <a:p>
            <a:pPr marL="342900" marR="0" lvl="0" indent="-342900" algn="l" defTabSz="914400" rtl="0" eaLnBrk="0" fontAlgn="base" latinLnBrk="0" hangingPunct="0">
              <a:lnSpc>
                <a:spcPct val="90000"/>
              </a:lnSpc>
              <a:spcBef>
                <a:spcPts val="300"/>
              </a:spcBef>
              <a:spcAft>
                <a:spcPts val="60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Le Soumissionnaire/Proposant soumet une demande de </a:t>
            </a:r>
            <a:r>
              <a:rPr kumimoji="0" lang="fr-FR" altLang="fr-FR" sz="2000" b="0" i="0" u="none" strike="noStrike" kern="1200" cap="none" spc="0" normalizeH="0" baseline="0" noProof="0" dirty="0" err="1">
                <a:ln>
                  <a:noFill/>
                </a:ln>
                <a:solidFill>
                  <a:srgbClr val="000000"/>
                </a:solidFill>
                <a:effectLst/>
                <a:uLnTx/>
                <a:uFillTx/>
                <a:latin typeface="Book Antiqua" pitchFamily="18" charset="0"/>
                <a:ea typeface="MS PGothic" pitchFamily="34" charset="-128"/>
                <a:cs typeface="Arial" pitchFamily="34" charset="0"/>
              </a:rPr>
              <a:t>débrief</a:t>
            </a:r>
            <a:endPar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endParaRPr>
          </a:p>
          <a:p>
            <a:pPr marL="342900" marR="0" lvl="0" indent="-342900" algn="l" defTabSz="914400" rtl="0" eaLnBrk="0" fontAlgn="base" latinLnBrk="0" hangingPunct="0">
              <a:lnSpc>
                <a:spcPct val="90000"/>
              </a:lnSpc>
              <a:spcBef>
                <a:spcPts val="300"/>
              </a:spcBef>
              <a:spcAft>
                <a:spcPts val="60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L'emprunteur ne peut fournir un </a:t>
            </a:r>
            <a:r>
              <a:rPr kumimoji="0" lang="fr-FR" altLang="fr-FR" sz="2000" b="0" i="0" u="none" strike="noStrike" kern="1200" cap="none" spc="0" normalizeH="0" baseline="0" noProof="0" dirty="0" err="1">
                <a:ln>
                  <a:noFill/>
                </a:ln>
                <a:solidFill>
                  <a:srgbClr val="000000"/>
                </a:solidFill>
                <a:effectLst/>
                <a:uLnTx/>
                <a:uFillTx/>
                <a:latin typeface="Book Antiqua" pitchFamily="18" charset="0"/>
                <a:ea typeface="MS PGothic" pitchFamily="34" charset="-128"/>
                <a:cs typeface="Arial" pitchFamily="34" charset="0"/>
              </a:rPr>
              <a:t>débrief</a:t>
            </a: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 dans les 5 jours ouvrables</a:t>
            </a:r>
          </a:p>
          <a:p>
            <a:pPr marL="342900" marR="0" lvl="0" indent="-342900" algn="l" defTabSz="914400" rtl="0" eaLnBrk="0" fontAlgn="base" latinLnBrk="0" hangingPunct="0">
              <a:lnSpc>
                <a:spcPct val="90000"/>
              </a:lnSpc>
              <a:spcBef>
                <a:spcPts val="300"/>
              </a:spcBef>
              <a:spcAft>
                <a:spcPts val="60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La Période d’Attente est prolongée jusqu'à 5 jours ouvrables après le </a:t>
            </a:r>
            <a:r>
              <a:rPr kumimoji="0" lang="fr-FR" altLang="fr-FR" sz="2000" b="0" i="0" u="none" strike="noStrike" kern="1200" cap="none" spc="0" normalizeH="0" baseline="0" noProof="0" dirty="0" err="1">
                <a:ln>
                  <a:noFill/>
                </a:ln>
                <a:solidFill>
                  <a:srgbClr val="000000"/>
                </a:solidFill>
                <a:effectLst/>
                <a:uLnTx/>
                <a:uFillTx/>
                <a:latin typeface="Book Antiqua" pitchFamily="18" charset="0"/>
                <a:ea typeface="MS PGothic" pitchFamily="34" charset="-128"/>
                <a:cs typeface="Arial" pitchFamily="34" charset="0"/>
              </a:rPr>
              <a:t>débrief</a:t>
            </a:r>
            <a:endPar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endParaRPr>
          </a:p>
        </p:txBody>
      </p:sp>
      <p:sp>
        <p:nvSpPr>
          <p:cNvPr id="48161" name="Rectangle 2"/>
          <p:cNvSpPr>
            <a:spLocks noChangeArrowheads="1"/>
          </p:cNvSpPr>
          <p:nvPr/>
        </p:nvSpPr>
        <p:spPr bwMode="auto">
          <a:xfrm>
            <a:off x="1181100" y="3271838"/>
            <a:ext cx="952500" cy="338137"/>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Pct val="100000"/>
              <a:buFontTx/>
              <a:buNone/>
              <a:tabLst/>
              <a:defRPr/>
            </a:pPr>
            <a:r>
              <a:rPr kumimoji="0" lang="en-US" altLang="fr-FR" sz="1600" b="1" i="0" u="none" strike="noStrike" kern="1200" cap="none" spc="0" normalizeH="0" baseline="0" noProof="0">
                <a:ln>
                  <a:noFill/>
                </a:ln>
                <a:solidFill>
                  <a:srgbClr val="000000"/>
                </a:solidFill>
                <a:effectLst/>
                <a:uLnTx/>
                <a:uFillTx/>
                <a:latin typeface="Calibri Light" pitchFamily="34" charset="0"/>
                <a:ea typeface="MS PGothic" pitchFamily="34" charset="-128"/>
                <a:cs typeface="Arial" pitchFamily="34" charset="0"/>
              </a:rPr>
              <a:t>EXEMPLE</a:t>
            </a:r>
          </a:p>
        </p:txBody>
      </p:sp>
      <p:sp>
        <p:nvSpPr>
          <p:cNvPr id="48162" name="TextBox 60"/>
          <p:cNvSpPr txBox="1">
            <a:spLocks noChangeArrowheads="1"/>
          </p:cNvSpPr>
          <p:nvPr/>
        </p:nvSpPr>
        <p:spPr bwMode="auto">
          <a:xfrm>
            <a:off x="-138113" y="4114800"/>
            <a:ext cx="1439863" cy="523875"/>
          </a:xfrm>
          <a:prstGeom prst="rect">
            <a:avLst/>
          </a:prstGeom>
          <a:noFill/>
          <a:ln w="25400">
            <a:noFill/>
            <a:miter lim="800000"/>
            <a:headEnd/>
            <a:tailEnd/>
          </a:ln>
        </p:spPr>
        <p:txBody>
          <a:bodyPr>
            <a:spAutoFit/>
          </a:bodyPr>
          <a:lstStyle/>
          <a:p>
            <a:pPr marL="0" marR="0" lvl="0" indent="0" algn="r" defTabSz="914400" rtl="0" eaLnBrk="0" fontAlgn="base" latinLnBrk="0" hangingPunct="0">
              <a:lnSpc>
                <a:spcPct val="100000"/>
              </a:lnSpc>
              <a:spcBef>
                <a:spcPct val="0"/>
              </a:spcBef>
              <a:spcAft>
                <a:spcPct val="0"/>
              </a:spcAft>
              <a:buClrTx/>
              <a:buSzPct val="100000"/>
              <a:buFontTx/>
              <a:buNone/>
              <a:tabLst/>
              <a:defRPr/>
            </a:pPr>
            <a:r>
              <a:rPr kumimoji="0" lang="en-US" altLang="fr-FR" sz="1400" b="1"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mn-cs"/>
              </a:rPr>
              <a:t>JOURS OUVRABLES</a:t>
            </a:r>
          </a:p>
        </p:txBody>
      </p:sp>
      <p:sp>
        <p:nvSpPr>
          <p:cNvPr id="48163" name="Slide Number Placeholder 1"/>
          <p:cNvSpPr>
            <a:spLocks noGrp="1"/>
          </p:cNvSpPr>
          <p:nvPr>
            <p:ph type="sldNum" sz="quarter" idx="4294967295"/>
          </p:nvPr>
        </p:nvSpPr>
        <p:spPr bwMode="auto">
          <a:xfrm>
            <a:off x="0" y="6297613"/>
            <a:ext cx="2743200" cy="365125"/>
          </a:xfrm>
          <a:noFill/>
          <a:ln>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fld id="{DFB9AD8B-EC01-4EB5-880A-BCB5E8AD6468}" type="slidenum">
              <a:rPr kumimoji="0" lang="en-US" altLang="fr-FR" sz="1800" b="0" i="0" u="none" strike="noStrike" kern="1200" cap="none" spc="0" normalizeH="0" baseline="0" noProof="0">
                <a:ln>
                  <a:noFill/>
                </a:ln>
                <a:solidFill>
                  <a:srgbClr val="002345"/>
                </a:solidFill>
                <a:effectLst/>
                <a:uLnTx/>
                <a:uFillTx/>
                <a:latin typeface="Calibri" pitchFamily="34" charset="0"/>
                <a:ea typeface="MS PGothic" pitchFamily="34" charset="-128"/>
                <a:cs typeface="+mn-cs"/>
              </a:rPr>
              <a:pPr marL="0" marR="0" lvl="0" indent="0" algn="ctr" defTabSz="914400" rtl="0" eaLnBrk="0" fontAlgn="base" latinLnBrk="0" hangingPunct="0">
                <a:lnSpc>
                  <a:spcPct val="100000"/>
                </a:lnSpc>
                <a:spcBef>
                  <a:spcPct val="0"/>
                </a:spcBef>
                <a:spcAft>
                  <a:spcPct val="0"/>
                </a:spcAft>
                <a:buClrTx/>
                <a:buSzPct val="100000"/>
                <a:buFontTx/>
                <a:buNone/>
                <a:tabLst/>
                <a:defRPr/>
              </a:pPr>
              <a:t>39</a:t>
            </a:fld>
            <a:endParaRPr kumimoji="0" lang="en-US" altLang="fr-FR" sz="1800" b="0" i="0" u="none" strike="noStrike" kern="1200" cap="none" spc="0" normalizeH="0" baseline="0" noProof="0">
              <a:ln>
                <a:noFill/>
              </a:ln>
              <a:solidFill>
                <a:srgbClr val="002345"/>
              </a:solidFill>
              <a:effectLst/>
              <a:uLnTx/>
              <a:uFillTx/>
              <a:latin typeface="Calibri" pitchFamily="34" charset="0"/>
              <a:ea typeface="MS PGothic" pitchFamily="34" charset="-128"/>
              <a:cs typeface="+mn-cs"/>
            </a:endParaRPr>
          </a:p>
        </p:txBody>
      </p:sp>
      <p:grpSp>
        <p:nvGrpSpPr>
          <p:cNvPr id="48164" name="Group 18"/>
          <p:cNvGrpSpPr>
            <a:grpSpLocks/>
          </p:cNvGrpSpPr>
          <p:nvPr/>
        </p:nvGrpSpPr>
        <p:grpSpPr bwMode="auto">
          <a:xfrm>
            <a:off x="204788" y="787400"/>
            <a:ext cx="11010900" cy="805450"/>
            <a:chOff x="-16480" y="-373901"/>
            <a:chExt cx="11944312" cy="1196362"/>
          </a:xfrm>
        </p:grpSpPr>
        <p:sp>
          <p:nvSpPr>
            <p:cNvPr id="58" name="Rectangle 57"/>
            <p:cNvSpPr/>
            <p:nvPr/>
          </p:nvSpPr>
          <p:spPr>
            <a:xfrm>
              <a:off x="615521" y="-373901"/>
              <a:ext cx="11134937" cy="1157762"/>
            </a:xfrm>
            <a:prstGeom prst="rect">
              <a:avLst/>
            </a:prstGeom>
            <a:noFill/>
            <a:ln>
              <a:noFill/>
            </a:ln>
            <a:effectLst>
              <a:outerShdw blurRad="139700" dist="38100" dir="5400000" algn="t" rotWithShape="0">
                <a:prstClr val="black">
                  <a:alpha val="7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S PGothic"/>
                <a:cs typeface="+mn-cs"/>
              </a:endParaRPr>
            </a:p>
          </p:txBody>
        </p:sp>
        <p:grpSp>
          <p:nvGrpSpPr>
            <p:cNvPr id="59" name="Group 58"/>
            <p:cNvGrpSpPr/>
            <p:nvPr/>
          </p:nvGrpSpPr>
          <p:grpSpPr>
            <a:xfrm>
              <a:off x="-16480" y="-373901"/>
              <a:ext cx="11944312" cy="1196362"/>
              <a:chOff x="-16480" y="-564401"/>
              <a:chExt cx="11944312" cy="1196362"/>
            </a:xfrm>
            <a:solidFill>
              <a:schemeClr val="bg1"/>
            </a:solidFill>
          </p:grpSpPr>
          <p:sp>
            <p:nvSpPr>
              <p:cNvPr id="60" name="Rectangle 59"/>
              <p:cNvSpPr/>
              <p:nvPr/>
            </p:nvSpPr>
            <p:spPr>
              <a:xfrm>
                <a:off x="-16480" y="-564401"/>
                <a:ext cx="2711785" cy="116955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fr-FR" sz="3200" dirty="0">
                    <a:solidFill>
                      <a:schemeClr val="bg1"/>
                    </a:solidFill>
                  </a:rPr>
                  <a:t> </a:t>
                </a:r>
              </a:p>
              <a:p>
                <a:pPr marL="0" marR="0" lvl="0" indent="0" algn="ctr" defTabSz="1218987" rtl="0" eaLnBrk="1" fontAlgn="auto" latinLnBrk="0" hangingPunct="1">
                  <a:lnSpc>
                    <a:spcPct val="100000"/>
                  </a:lnSpc>
                  <a:spcBef>
                    <a:spcPts val="0"/>
                  </a:spcBef>
                  <a:spcAft>
                    <a:spcPts val="0"/>
                  </a:spcAft>
                  <a:buClrTx/>
                  <a:buSzTx/>
                  <a:buFontTx/>
                  <a:buNone/>
                  <a:tabLst/>
                  <a:defRPr/>
                </a:pPr>
                <a:endParaRPr lang="en-US" sz="3200" dirty="0">
                  <a:solidFill>
                    <a:schemeClr val="bg1"/>
                  </a:solidFill>
                </a:endParaRPr>
              </a:p>
            </p:txBody>
          </p:sp>
          <p:cxnSp>
            <p:nvCxnSpPr>
              <p:cNvPr id="62" name="Straight Connector 61"/>
              <p:cNvCxnSpPr/>
              <p:nvPr/>
            </p:nvCxnSpPr>
            <p:spPr>
              <a:xfrm>
                <a:off x="2695305" y="-448366"/>
                <a:ext cx="0" cy="927100"/>
              </a:xfrm>
              <a:prstGeom prst="line">
                <a:avLst/>
              </a:prstGeom>
              <a:solidFill>
                <a:schemeClr val="tx2">
                  <a:lumMod val="75000"/>
                </a:schemeClr>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63" name="Rectangle 62"/>
              <p:cNvSpPr/>
              <p:nvPr/>
            </p:nvSpPr>
            <p:spPr>
              <a:xfrm>
                <a:off x="2773387" y="-328056"/>
                <a:ext cx="9154445" cy="960017"/>
              </a:xfrm>
              <a:prstGeom prst="rect">
                <a:avLst/>
              </a:prstGeom>
              <a:noFill/>
            </p:spPr>
            <p:txBody>
              <a:bodyPr>
                <a:spAutoFit/>
              </a:bodyPr>
              <a:lstStyle/>
              <a:p>
                <a:pPr marR="0" lvl="0" indent="0" fontAlgn="auto">
                  <a:lnSpc>
                    <a:spcPct val="100000"/>
                  </a:lnSpc>
                  <a:spcBef>
                    <a:spcPts val="0"/>
                  </a:spcBef>
                  <a:spcAft>
                    <a:spcPts val="0"/>
                  </a:spcAft>
                  <a:buClrTx/>
                  <a:buSzTx/>
                  <a:buFontTx/>
                  <a:buNone/>
                  <a:tabLst/>
                  <a:defRPr/>
                </a:pPr>
                <a:r>
                  <a:rPr lang="fr-FR" sz="3600" dirty="0">
                    <a:solidFill>
                      <a:schemeClr val="bg1"/>
                    </a:solidFill>
                  </a:rPr>
                  <a:t>Période d’Attente prolongée</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par>
                                <p:cTn id="19" presetID="10"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0" presetClass="entr" presetSubtype="0"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par>
                                <p:cTn id="30" presetID="10" presetClass="entr" presetSubtype="0" fill="hold"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par>
                                <p:cTn id="33" presetID="10"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500"/>
                                        <p:tgtEl>
                                          <p:spTgt spid="54"/>
                                        </p:tgtEl>
                                      </p:cBhvr>
                                    </p:animEffect>
                                  </p:childTnLst>
                                </p:cTn>
                              </p:par>
                              <p:par>
                                <p:cTn id="62" presetID="10" presetClass="entr" presetSubtype="0" fill="hold"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1" grpId="0" animBg="1"/>
      <p:bldP spid="42" grpId="0" animBg="1"/>
      <p:bldP spid="45" grpId="0"/>
      <p:bldP spid="46" grpId="0"/>
      <p:bldP spid="47" grpId="0" animBg="1"/>
      <p:bldP spid="48" grpId="0" animBg="1"/>
      <p:bldP spid="53" grpId="0"/>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FC46405-C349-4769-A109-C4A9F4EC4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321" y="6293560"/>
            <a:ext cx="2570778" cy="495411"/>
          </a:xfrm>
          <a:prstGeom prst="rect">
            <a:avLst/>
          </a:prstGeom>
          <a:ln>
            <a:noFill/>
          </a:ln>
        </p:spPr>
      </p:pic>
      <p:pic>
        <p:nvPicPr>
          <p:cNvPr id="15" name="Picture 14">
            <a:extLst>
              <a:ext uri="{FF2B5EF4-FFF2-40B4-BE49-F238E27FC236}">
                <a16:creationId xmlns:a16="http://schemas.microsoft.com/office/drawing/2014/main" id="{A49AC2E8-66BA-4FAD-8554-72C0976DDFFA}"/>
              </a:ext>
            </a:extLst>
          </p:cNvPr>
          <p:cNvPicPr>
            <a:picLocks noChangeAspect="1"/>
          </p:cNvPicPr>
          <p:nvPr/>
        </p:nvPicPr>
        <p:blipFill rotWithShape="1">
          <a:blip r:embed="rId3"/>
          <a:srcRect b="927"/>
          <a:stretch/>
        </p:blipFill>
        <p:spPr>
          <a:xfrm>
            <a:off x="275154" y="-13648"/>
            <a:ext cx="5917099" cy="6892120"/>
          </a:xfrm>
          <a:prstGeom prst="rect">
            <a:avLst/>
          </a:prstGeom>
        </p:spPr>
      </p:pic>
      <p:sp>
        <p:nvSpPr>
          <p:cNvPr id="17" name="TextBox 16">
            <a:extLst>
              <a:ext uri="{FF2B5EF4-FFF2-40B4-BE49-F238E27FC236}">
                <a16:creationId xmlns:a16="http://schemas.microsoft.com/office/drawing/2014/main" id="{0C4DDE7C-3B2A-4431-9218-9EA3B3667F88}"/>
              </a:ext>
            </a:extLst>
          </p:cNvPr>
          <p:cNvSpPr txBox="1"/>
          <p:nvPr/>
        </p:nvSpPr>
        <p:spPr>
          <a:xfrm>
            <a:off x="818867" y="1092977"/>
            <a:ext cx="5172501" cy="2123658"/>
          </a:xfrm>
          <a:prstGeom prst="rect">
            <a:avLst/>
          </a:prstGeom>
          <a:noFill/>
        </p:spPr>
        <p:txBody>
          <a:bodyPr wrap="square">
            <a:spAutoFit/>
          </a:bodyPr>
          <a:lstStyle/>
          <a:p>
            <a:pPr algn="ctr"/>
            <a:r>
              <a:rPr lang="fr-FR" sz="4400" b="1" dirty="0">
                <a:solidFill>
                  <a:schemeClr val="bg1">
                    <a:lumMod val="50000"/>
                  </a:schemeClr>
                </a:solidFill>
                <a:ea typeface="+mj-ea"/>
                <a:cs typeface="+mj-cs"/>
              </a:rPr>
              <a:t>Engagement sur le marché </a:t>
            </a:r>
          </a:p>
          <a:p>
            <a:r>
              <a:rPr lang="fr-FR" sz="4400" b="1" dirty="0">
                <a:solidFill>
                  <a:schemeClr val="bg1">
                    <a:lumMod val="50000"/>
                  </a:schemeClr>
                </a:solidFill>
                <a:ea typeface="+mj-ea"/>
                <a:cs typeface="+mj-cs"/>
              </a:rPr>
              <a:t> </a:t>
            </a:r>
          </a:p>
        </p:txBody>
      </p:sp>
    </p:spTree>
    <p:extLst>
      <p:ext uri="{BB962C8B-B14F-4D97-AF65-F5344CB8AC3E}">
        <p14:creationId xmlns:p14="http://schemas.microsoft.com/office/powerpoint/2010/main" val="3606075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a:spLocks noChangeAspect="1"/>
          </p:cNvSpPr>
          <p:nvPr/>
        </p:nvSpPr>
        <p:spPr>
          <a:xfrm>
            <a:off x="1257300" y="4008438"/>
            <a:ext cx="430213" cy="369887"/>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1</a:t>
            </a:r>
          </a:p>
        </p:txBody>
      </p:sp>
      <p:sp>
        <p:nvSpPr>
          <p:cNvPr id="29" name="Rectangle 28"/>
          <p:cNvSpPr>
            <a:spLocks noChangeAspect="1"/>
          </p:cNvSpPr>
          <p:nvPr/>
        </p:nvSpPr>
        <p:spPr>
          <a:xfrm>
            <a:off x="5429250" y="4008438"/>
            <a:ext cx="430213" cy="369887"/>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10</a:t>
            </a:r>
          </a:p>
        </p:txBody>
      </p:sp>
      <p:sp>
        <p:nvSpPr>
          <p:cNvPr id="30" name="Rectangle 29"/>
          <p:cNvSpPr>
            <a:spLocks noChangeAspect="1"/>
          </p:cNvSpPr>
          <p:nvPr/>
        </p:nvSpPr>
        <p:spPr>
          <a:xfrm>
            <a:off x="1720850" y="4008438"/>
            <a:ext cx="430213" cy="369887"/>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2</a:t>
            </a:r>
          </a:p>
        </p:txBody>
      </p:sp>
      <p:sp>
        <p:nvSpPr>
          <p:cNvPr id="31" name="Rectangle 30"/>
          <p:cNvSpPr>
            <a:spLocks noChangeAspect="1"/>
          </p:cNvSpPr>
          <p:nvPr/>
        </p:nvSpPr>
        <p:spPr>
          <a:xfrm>
            <a:off x="2184400" y="4008438"/>
            <a:ext cx="430213" cy="369887"/>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3</a:t>
            </a:r>
          </a:p>
        </p:txBody>
      </p:sp>
      <p:sp>
        <p:nvSpPr>
          <p:cNvPr id="32" name="Rectangle 31"/>
          <p:cNvSpPr>
            <a:spLocks noChangeAspect="1"/>
          </p:cNvSpPr>
          <p:nvPr/>
        </p:nvSpPr>
        <p:spPr>
          <a:xfrm>
            <a:off x="2647950" y="4010025"/>
            <a:ext cx="430213" cy="368300"/>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4</a:t>
            </a:r>
          </a:p>
        </p:txBody>
      </p:sp>
      <p:sp>
        <p:nvSpPr>
          <p:cNvPr id="33" name="Rectangle 32"/>
          <p:cNvSpPr>
            <a:spLocks noChangeAspect="1"/>
          </p:cNvSpPr>
          <p:nvPr/>
        </p:nvSpPr>
        <p:spPr>
          <a:xfrm>
            <a:off x="3111500" y="4008438"/>
            <a:ext cx="430213" cy="369887"/>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5</a:t>
            </a:r>
          </a:p>
        </p:txBody>
      </p:sp>
      <p:sp>
        <p:nvSpPr>
          <p:cNvPr id="34" name="Rectangle 33"/>
          <p:cNvSpPr>
            <a:spLocks noChangeAspect="1"/>
          </p:cNvSpPr>
          <p:nvPr/>
        </p:nvSpPr>
        <p:spPr>
          <a:xfrm>
            <a:off x="3575050" y="4008438"/>
            <a:ext cx="430213" cy="369887"/>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6</a:t>
            </a:r>
          </a:p>
        </p:txBody>
      </p:sp>
      <p:sp>
        <p:nvSpPr>
          <p:cNvPr id="35" name="Rectangle 34"/>
          <p:cNvSpPr>
            <a:spLocks noChangeAspect="1"/>
          </p:cNvSpPr>
          <p:nvPr/>
        </p:nvSpPr>
        <p:spPr>
          <a:xfrm>
            <a:off x="4038600" y="4008438"/>
            <a:ext cx="430213" cy="369887"/>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7</a:t>
            </a:r>
          </a:p>
        </p:txBody>
      </p:sp>
      <p:sp>
        <p:nvSpPr>
          <p:cNvPr id="36" name="Rectangle 35"/>
          <p:cNvSpPr>
            <a:spLocks noChangeAspect="1"/>
          </p:cNvSpPr>
          <p:nvPr/>
        </p:nvSpPr>
        <p:spPr>
          <a:xfrm>
            <a:off x="4502150" y="4008438"/>
            <a:ext cx="430213" cy="369887"/>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8</a:t>
            </a:r>
          </a:p>
        </p:txBody>
      </p:sp>
      <p:sp>
        <p:nvSpPr>
          <p:cNvPr id="37" name="Rectangle 36"/>
          <p:cNvSpPr>
            <a:spLocks noChangeAspect="1"/>
          </p:cNvSpPr>
          <p:nvPr/>
        </p:nvSpPr>
        <p:spPr>
          <a:xfrm>
            <a:off x="4965700" y="4008438"/>
            <a:ext cx="430213" cy="369887"/>
          </a:xfrm>
          <a:prstGeom prst="rect">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9</a:t>
            </a:r>
          </a:p>
        </p:txBody>
      </p:sp>
      <p:sp>
        <p:nvSpPr>
          <p:cNvPr id="38" name="Rectangle 37"/>
          <p:cNvSpPr/>
          <p:nvPr/>
        </p:nvSpPr>
        <p:spPr>
          <a:xfrm>
            <a:off x="5859463" y="3484563"/>
            <a:ext cx="4646612" cy="476250"/>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defRPr/>
            </a:pPr>
            <a:r>
              <a:rPr kumimoji="0" lang="fr-FR" altLang="fr-FR" sz="2000" b="1" i="0" u="none" strike="noStrike" kern="1200" cap="none" spc="0" normalizeH="0" baseline="0" noProof="0" dirty="0">
                <a:ln>
                  <a:noFill/>
                </a:ln>
                <a:solidFill>
                  <a:srgbClr val="C00000"/>
                </a:solidFill>
                <a:effectLst/>
                <a:uLnTx/>
                <a:uFillTx/>
                <a:latin typeface="Book Antiqua" panose="02040602050305030304" pitchFamily="18" charset="0"/>
                <a:ea typeface="MS PGothic" panose="020B0600070205080204" pitchFamily="34" charset="-128"/>
                <a:cs typeface="+mn-cs"/>
              </a:rPr>
              <a:t>La Période d’Attente n’est PAS prolongée</a:t>
            </a:r>
          </a:p>
        </p:txBody>
      </p:sp>
      <p:sp>
        <p:nvSpPr>
          <p:cNvPr id="39" name="Rectangle 38"/>
          <p:cNvSpPr/>
          <p:nvPr/>
        </p:nvSpPr>
        <p:spPr>
          <a:xfrm>
            <a:off x="1257300" y="3484563"/>
            <a:ext cx="4602163" cy="47783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1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Wingdings 3" panose="05040102010807070707" pitchFamily="18" charset="2"/>
              </a:rPr>
              <a:t>  </a:t>
            </a:r>
            <a:r>
              <a:rPr kumimoji="0" lang="fr-FR" altLang="fr-FR" sz="1800" b="0" i="0" u="none" strike="noStrike" kern="1200" cap="none" spc="0" normalizeH="0" baseline="0" noProof="0" dirty="0">
                <a:ln>
                  <a:noFill/>
                </a:ln>
                <a:solidFill>
                  <a:srgbClr val="FFFFFF"/>
                </a:solidFill>
                <a:effectLst/>
                <a:uLnTx/>
                <a:uFillTx/>
                <a:latin typeface="Book Antiqua" panose="02040602050305030304" pitchFamily="18" charset="0"/>
                <a:ea typeface="MS PGothic" panose="020B0600070205080204" pitchFamily="34" charset="-128"/>
                <a:cs typeface="+mn-cs"/>
              </a:rPr>
              <a:t>Période d’Attente (10 jours ouvrables</a:t>
            </a:r>
            <a:r>
              <a:rPr kumimoji="0" lang="en-US" altLang="fr-FR" sz="1800" b="0" i="0" u="none" strike="noStrike" kern="1200" cap="none" spc="0" normalizeH="0" baseline="0" noProof="0" dirty="0">
                <a:ln>
                  <a:noFill/>
                </a:ln>
                <a:solidFill>
                  <a:srgbClr val="FFFFFF"/>
                </a:solidFill>
                <a:effectLst/>
                <a:uLnTx/>
                <a:uFillTx/>
                <a:latin typeface="Book Antiqua" panose="02040602050305030304" pitchFamily="18" charset="0"/>
                <a:ea typeface="MS PGothic" panose="020B0600070205080204" pitchFamily="34" charset="-128"/>
                <a:cs typeface="+mn-cs"/>
              </a:rPr>
              <a:t>)  </a:t>
            </a:r>
            <a:r>
              <a:rPr kumimoji="0" lang="en-US" altLang="fr-FR" sz="1800" b="0" i="0" u="none" strike="noStrike" kern="1200" cap="none" spc="0" normalizeH="0" baseline="0" noProof="0" dirty="0">
                <a:ln>
                  <a:noFill/>
                </a:ln>
                <a:solidFill>
                  <a:srgbClr val="FFFFFF"/>
                </a:solidFill>
                <a:effectLst/>
                <a:uLnTx/>
                <a:uFillTx/>
                <a:latin typeface="Book Antiqua" panose="02040602050305030304" pitchFamily="18" charset="0"/>
                <a:ea typeface="MS PGothic" panose="020B0600070205080204" pitchFamily="34" charset="-128"/>
                <a:cs typeface="+mn-cs"/>
                <a:sym typeface="Wingdings 3" panose="05040102010807070707" pitchFamily="18" charset="2"/>
              </a:rPr>
              <a:t></a:t>
            </a:r>
          </a:p>
        </p:txBody>
      </p:sp>
      <p:sp>
        <p:nvSpPr>
          <p:cNvPr id="40" name="Rectangle 39"/>
          <p:cNvSpPr>
            <a:spLocks noChangeAspect="1"/>
          </p:cNvSpPr>
          <p:nvPr/>
        </p:nvSpPr>
        <p:spPr>
          <a:xfrm>
            <a:off x="5892800" y="4008438"/>
            <a:ext cx="430213" cy="369887"/>
          </a:xfrm>
          <a:prstGeom prst="rect">
            <a:avLst/>
          </a:prstGeom>
          <a:solidFill>
            <a:schemeClr val="bg2">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11</a:t>
            </a:r>
          </a:p>
        </p:txBody>
      </p:sp>
      <p:sp>
        <p:nvSpPr>
          <p:cNvPr id="41" name="Rectangle 40"/>
          <p:cNvSpPr>
            <a:spLocks noChangeAspect="1"/>
          </p:cNvSpPr>
          <p:nvPr/>
        </p:nvSpPr>
        <p:spPr>
          <a:xfrm>
            <a:off x="6356350" y="4008438"/>
            <a:ext cx="430213" cy="369887"/>
          </a:xfrm>
          <a:prstGeom prst="rect">
            <a:avLst/>
          </a:prstGeom>
          <a:solidFill>
            <a:schemeClr val="bg2">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t>
            </a:r>
          </a:p>
        </p:txBody>
      </p:sp>
      <p:sp>
        <p:nvSpPr>
          <p:cNvPr id="42" name="Rectangle 41"/>
          <p:cNvSpPr>
            <a:spLocks noChangeAspect="1"/>
          </p:cNvSpPr>
          <p:nvPr/>
        </p:nvSpPr>
        <p:spPr>
          <a:xfrm>
            <a:off x="6819900" y="4008438"/>
            <a:ext cx="430213" cy="369887"/>
          </a:xfrm>
          <a:prstGeom prst="rect">
            <a:avLst/>
          </a:prstGeom>
          <a:solidFill>
            <a:schemeClr val="bg2">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t>
            </a:r>
          </a:p>
        </p:txBody>
      </p:sp>
      <p:cxnSp>
        <p:nvCxnSpPr>
          <p:cNvPr id="43" name="Straight Connector 42"/>
          <p:cNvCxnSpPr/>
          <p:nvPr/>
        </p:nvCxnSpPr>
        <p:spPr>
          <a:xfrm flipV="1">
            <a:off x="2609850" y="4373563"/>
            <a:ext cx="3175" cy="487362"/>
          </a:xfrm>
          <a:prstGeom prst="line">
            <a:avLst/>
          </a:prstGeom>
          <a:ln w="41275">
            <a:solidFill>
              <a:schemeClr val="tx2">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332163" y="4373563"/>
            <a:ext cx="0" cy="1143000"/>
          </a:xfrm>
          <a:prstGeom prst="line">
            <a:avLst/>
          </a:prstGeom>
          <a:ln w="41275">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830263" y="4392613"/>
            <a:ext cx="1797050" cy="461962"/>
          </a:xfrm>
          <a:prstGeom prst="rect">
            <a:avLst/>
          </a:prstGeom>
          <a:noFill/>
          <a:ln w="25400">
            <a:noFill/>
            <a:miter lim="800000"/>
            <a:headEnd/>
            <a:tailEnd/>
          </a:ln>
        </p:spPr>
        <p:txBody>
          <a:bodyPr>
            <a:spAutoFit/>
          </a:bodyPr>
          <a:lstStyle/>
          <a:p>
            <a:pPr marL="0" marR="0" lvl="0" indent="0" algn="r" defTabSz="914400" rtl="0" eaLnBrk="0" fontAlgn="base" latinLnBrk="0" hangingPunct="0">
              <a:lnSpc>
                <a:spcPct val="100000"/>
              </a:lnSpc>
              <a:spcBef>
                <a:spcPct val="0"/>
              </a:spcBef>
              <a:spcAft>
                <a:spcPct val="0"/>
              </a:spcAft>
              <a:buClrTx/>
              <a:buSzPct val="100000"/>
              <a:buFontTx/>
              <a:buNone/>
              <a:tabLst/>
              <a:defRPr/>
            </a:pPr>
            <a:r>
              <a:rPr kumimoji="0" lang="en-US" altLang="fr-FR" sz="1200" b="0" i="0" u="none" strike="noStrike" kern="1200" cap="none" spc="0" normalizeH="0" baseline="0" noProof="0">
                <a:ln>
                  <a:noFill/>
                </a:ln>
                <a:solidFill>
                  <a:srgbClr val="000000"/>
                </a:solidFill>
                <a:effectLst/>
                <a:uLnTx/>
                <a:uFillTx/>
                <a:latin typeface="Book Antiqua" pitchFamily="18" charset="0"/>
                <a:ea typeface="MS PGothic" pitchFamily="34" charset="-128"/>
                <a:cs typeface="+mn-cs"/>
              </a:rPr>
              <a:t>DATE LIMITE POUR DEMANDER UN DEBRIEF</a:t>
            </a:r>
          </a:p>
        </p:txBody>
      </p:sp>
      <p:sp>
        <p:nvSpPr>
          <p:cNvPr id="46" name="TextBox 45"/>
          <p:cNvSpPr txBox="1">
            <a:spLocks noChangeArrowheads="1"/>
          </p:cNvSpPr>
          <p:nvPr/>
        </p:nvSpPr>
        <p:spPr bwMode="auto">
          <a:xfrm>
            <a:off x="1471613" y="5054600"/>
            <a:ext cx="1892300" cy="461963"/>
          </a:xfrm>
          <a:prstGeom prst="rect">
            <a:avLst/>
          </a:prstGeom>
          <a:noFill/>
          <a:ln w="25400">
            <a:noFill/>
            <a:miter lim="800000"/>
            <a:headEnd/>
            <a:tailEnd/>
          </a:ln>
        </p:spPr>
        <p:txBody>
          <a:bodyPr>
            <a:spAutoFit/>
          </a:bodyPr>
          <a:lstStyle/>
          <a:p>
            <a:pPr marL="0" marR="0" lvl="0" indent="0" algn="r" defTabSz="914400" rtl="0" eaLnBrk="0" fontAlgn="base" latinLnBrk="0" hangingPunct="0">
              <a:lnSpc>
                <a:spcPct val="100000"/>
              </a:lnSpc>
              <a:spcBef>
                <a:spcPct val="0"/>
              </a:spcBef>
              <a:spcAft>
                <a:spcPct val="0"/>
              </a:spcAft>
              <a:buClrTx/>
              <a:buSzPct val="100000"/>
              <a:buFontTx/>
              <a:buNone/>
              <a:tabLst/>
              <a:defRPr/>
            </a:pPr>
            <a:r>
              <a:rPr kumimoji="0" lang="en-US" altLang="fr-FR" sz="1200" b="1" i="0" u="none" strike="noStrike" kern="1200" cap="none" spc="0" normalizeH="0" baseline="0" noProof="0">
                <a:ln>
                  <a:noFill/>
                </a:ln>
                <a:solidFill>
                  <a:srgbClr val="C00000"/>
                </a:solidFill>
                <a:effectLst/>
                <a:uLnTx/>
                <a:uFillTx/>
                <a:latin typeface="Book Antiqua" pitchFamily="18" charset="0"/>
                <a:ea typeface="MS PGothic" pitchFamily="34" charset="-128"/>
                <a:cs typeface="+mn-cs"/>
              </a:rPr>
              <a:t>DEMANDE TARDIVE </a:t>
            </a:r>
            <a:r>
              <a:rPr kumimoji="0" lang="en-US" altLang="fr-FR" sz="1200" b="0" i="0" u="none" strike="noStrike" kern="1200" cap="none" spc="0" normalizeH="0" baseline="0" noProof="0">
                <a:ln>
                  <a:noFill/>
                </a:ln>
                <a:solidFill>
                  <a:srgbClr val="C00000"/>
                </a:solidFill>
                <a:effectLst/>
                <a:uLnTx/>
                <a:uFillTx/>
                <a:latin typeface="Book Antiqua" pitchFamily="18" charset="0"/>
                <a:ea typeface="MS PGothic" pitchFamily="34" charset="-128"/>
                <a:cs typeface="+mn-cs"/>
              </a:rPr>
              <a:t>DE DEBRIEF REÇUE</a:t>
            </a:r>
          </a:p>
        </p:txBody>
      </p:sp>
      <p:sp>
        <p:nvSpPr>
          <p:cNvPr id="47" name="Rectangle 46"/>
          <p:cNvSpPr>
            <a:spLocks noChangeAspect="1"/>
          </p:cNvSpPr>
          <p:nvPr/>
        </p:nvSpPr>
        <p:spPr>
          <a:xfrm>
            <a:off x="7283450" y="4008438"/>
            <a:ext cx="430213" cy="369887"/>
          </a:xfrm>
          <a:prstGeom prst="rect">
            <a:avLst/>
          </a:prstGeom>
          <a:solidFill>
            <a:schemeClr val="bg2">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t>
            </a:r>
          </a:p>
        </p:txBody>
      </p:sp>
      <p:sp>
        <p:nvSpPr>
          <p:cNvPr id="48" name="Rectangle 47"/>
          <p:cNvSpPr>
            <a:spLocks noChangeAspect="1"/>
          </p:cNvSpPr>
          <p:nvPr/>
        </p:nvSpPr>
        <p:spPr>
          <a:xfrm>
            <a:off x="7747000" y="4008438"/>
            <a:ext cx="430213" cy="369887"/>
          </a:xfrm>
          <a:prstGeom prst="rect">
            <a:avLst/>
          </a:prstGeom>
          <a:solidFill>
            <a:schemeClr val="bg2">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t>
            </a:r>
          </a:p>
        </p:txBody>
      </p:sp>
      <p:cxnSp>
        <p:nvCxnSpPr>
          <p:cNvPr id="51" name="Straight Connector 50"/>
          <p:cNvCxnSpPr/>
          <p:nvPr/>
        </p:nvCxnSpPr>
        <p:spPr>
          <a:xfrm flipH="1">
            <a:off x="1778000" y="5522913"/>
            <a:ext cx="1571625" cy="3175"/>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087438" y="4857750"/>
            <a:ext cx="1543050" cy="17463"/>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0202" name="TextBox 52"/>
          <p:cNvSpPr txBox="1">
            <a:spLocks noChangeArrowheads="1"/>
          </p:cNvSpPr>
          <p:nvPr/>
        </p:nvSpPr>
        <p:spPr bwMode="auto">
          <a:xfrm>
            <a:off x="900113" y="1808163"/>
            <a:ext cx="10325100" cy="1431925"/>
          </a:xfrm>
          <a:prstGeom prst="rect">
            <a:avLst/>
          </a:prstGeom>
          <a:noFill/>
          <a:ln w="25400">
            <a:noFill/>
            <a:miter lim="800000"/>
            <a:headEnd/>
            <a:tailEnd/>
          </a:ln>
        </p:spPr>
        <p:txBody>
          <a:bodyPr>
            <a:spAutoFit/>
          </a:bodyPr>
          <a:lstStyle/>
          <a:p>
            <a:pPr marL="342900" marR="0" lvl="0" indent="-342900" algn="l" defTabSz="914400" rtl="0" eaLnBrk="0" fontAlgn="base" latinLnBrk="0" hangingPunct="0">
              <a:lnSpc>
                <a:spcPct val="90000"/>
              </a:lnSpc>
              <a:spcBef>
                <a:spcPts val="300"/>
              </a:spcBef>
              <a:spcAft>
                <a:spcPts val="600"/>
              </a:spcAft>
              <a:buClrTx/>
              <a:buSzTx/>
              <a:buFont typeface="Wingdings" pitchFamily="2" charset="2"/>
              <a:buChar char="ü"/>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Si le soumissionnaire/proposant soumet une demande tardive de </a:t>
            </a:r>
            <a:r>
              <a:rPr kumimoji="0" lang="fr-FR" altLang="fr-FR" sz="2000" b="0" i="0" u="none" strike="noStrike" kern="1200" cap="none" spc="0" normalizeH="0" baseline="0" noProof="0" dirty="0" err="1">
                <a:ln>
                  <a:noFill/>
                </a:ln>
                <a:solidFill>
                  <a:srgbClr val="000000"/>
                </a:solidFill>
                <a:effectLst/>
                <a:uLnTx/>
                <a:uFillTx/>
                <a:latin typeface="Book Antiqua" pitchFamily="18" charset="0"/>
                <a:ea typeface="MS PGothic" pitchFamily="34" charset="-128"/>
                <a:cs typeface="Arial" pitchFamily="34" charset="0"/>
              </a:rPr>
              <a:t>debrief</a:t>
            </a:r>
            <a:endPar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endParaRPr>
          </a:p>
          <a:p>
            <a:pPr marL="342900" marR="0" lvl="0" indent="-342900" algn="l" defTabSz="914400" rtl="0" eaLnBrk="0" fontAlgn="base" latinLnBrk="0" hangingPunct="0">
              <a:lnSpc>
                <a:spcPct val="90000"/>
              </a:lnSpc>
              <a:spcBef>
                <a:spcPts val="300"/>
              </a:spcBef>
              <a:spcAft>
                <a:spcPts val="600"/>
              </a:spcAft>
              <a:buClrTx/>
              <a:buSzTx/>
              <a:buFont typeface="Wingdings" pitchFamily="2" charset="2"/>
              <a:buChar char="ü"/>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L'emprunteur fournit un </a:t>
            </a:r>
            <a:r>
              <a:rPr kumimoji="0" lang="fr-FR" altLang="fr-FR" sz="2000" b="0" i="0" u="none" strike="noStrike" kern="1200" cap="none" spc="0" normalizeH="0" baseline="0" noProof="0" dirty="0" err="1">
                <a:ln>
                  <a:noFill/>
                </a:ln>
                <a:solidFill>
                  <a:srgbClr val="000000"/>
                </a:solidFill>
                <a:effectLst/>
                <a:uLnTx/>
                <a:uFillTx/>
                <a:latin typeface="Book Antiqua" pitchFamily="18" charset="0"/>
                <a:ea typeface="MS PGothic" pitchFamily="34" charset="-128"/>
                <a:cs typeface="Arial" pitchFamily="34" charset="0"/>
              </a:rPr>
              <a:t>debrief</a:t>
            </a: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 le plus tôt possible</a:t>
            </a:r>
          </a:p>
          <a:p>
            <a:pPr marL="342900" marR="0" lvl="0" indent="-342900" algn="l" defTabSz="914400" rtl="0" eaLnBrk="0" fontAlgn="base" latinLnBrk="0" hangingPunct="0">
              <a:lnSpc>
                <a:spcPct val="90000"/>
              </a:lnSpc>
              <a:spcBef>
                <a:spcPts val="300"/>
              </a:spcBef>
              <a:spcAft>
                <a:spcPts val="600"/>
              </a:spcAft>
              <a:buClrTx/>
              <a:buSzTx/>
              <a:buFont typeface="Wingdings" pitchFamily="2" charset="2"/>
              <a:buChar char="ü"/>
              <a:tabLst/>
              <a:defRPr/>
            </a:pPr>
            <a:r>
              <a:rPr kumimoji="0" lang="fr-FR" altLang="fr-FR" sz="2000" b="0"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et généralement au plus tard 15 jours ouvrables après la publication de l'Avis d'attribution de marché</a:t>
            </a:r>
          </a:p>
        </p:txBody>
      </p:sp>
      <p:sp>
        <p:nvSpPr>
          <p:cNvPr id="60" name="Rectangle 59"/>
          <p:cNvSpPr>
            <a:spLocks noChangeAspect="1"/>
          </p:cNvSpPr>
          <p:nvPr/>
        </p:nvSpPr>
        <p:spPr>
          <a:xfrm>
            <a:off x="8210550" y="4008438"/>
            <a:ext cx="430213" cy="369887"/>
          </a:xfrm>
          <a:prstGeom prst="rect">
            <a:avLst/>
          </a:prstGeom>
          <a:solidFill>
            <a:schemeClr val="bg2">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t>
            </a:r>
          </a:p>
        </p:txBody>
      </p:sp>
      <p:sp>
        <p:nvSpPr>
          <p:cNvPr id="61" name="Rectangle 60"/>
          <p:cNvSpPr>
            <a:spLocks noChangeAspect="1"/>
          </p:cNvSpPr>
          <p:nvPr/>
        </p:nvSpPr>
        <p:spPr>
          <a:xfrm>
            <a:off x="8674100" y="4008438"/>
            <a:ext cx="430213" cy="369887"/>
          </a:xfrm>
          <a:prstGeom prst="rect">
            <a:avLst/>
          </a:prstGeom>
          <a:solidFill>
            <a:schemeClr val="bg2">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t>
            </a:r>
          </a:p>
        </p:txBody>
      </p:sp>
      <p:sp>
        <p:nvSpPr>
          <p:cNvPr id="62" name="Rectangle 61"/>
          <p:cNvSpPr>
            <a:spLocks noChangeAspect="1"/>
          </p:cNvSpPr>
          <p:nvPr/>
        </p:nvSpPr>
        <p:spPr>
          <a:xfrm>
            <a:off x="9137650" y="4008438"/>
            <a:ext cx="430213" cy="369887"/>
          </a:xfrm>
          <a:prstGeom prst="rect">
            <a:avLst/>
          </a:prstGeom>
          <a:solidFill>
            <a:schemeClr val="bg2">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t>
            </a:r>
          </a:p>
        </p:txBody>
      </p:sp>
      <p:sp>
        <p:nvSpPr>
          <p:cNvPr id="63" name="Rectangle 62"/>
          <p:cNvSpPr>
            <a:spLocks noChangeAspect="1"/>
          </p:cNvSpPr>
          <p:nvPr/>
        </p:nvSpPr>
        <p:spPr>
          <a:xfrm>
            <a:off x="9601200" y="4008438"/>
            <a:ext cx="430213" cy="369887"/>
          </a:xfrm>
          <a:prstGeom prst="rect">
            <a:avLst/>
          </a:prstGeom>
          <a:solidFill>
            <a:schemeClr val="bg2">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t>
            </a:r>
          </a:p>
        </p:txBody>
      </p:sp>
      <p:sp>
        <p:nvSpPr>
          <p:cNvPr id="64" name="Rectangle 63"/>
          <p:cNvSpPr>
            <a:spLocks noChangeAspect="1"/>
          </p:cNvSpPr>
          <p:nvPr/>
        </p:nvSpPr>
        <p:spPr>
          <a:xfrm>
            <a:off x="10064750" y="4008438"/>
            <a:ext cx="430213" cy="369887"/>
          </a:xfrm>
          <a:prstGeom prst="rect">
            <a:avLst/>
          </a:prstGeom>
          <a:solidFill>
            <a:schemeClr val="bg2">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26</a:t>
            </a:r>
          </a:p>
        </p:txBody>
      </p:sp>
      <p:sp>
        <p:nvSpPr>
          <p:cNvPr id="50208" name="Rectangle 66"/>
          <p:cNvSpPr>
            <a:spLocks noChangeArrowheads="1"/>
          </p:cNvSpPr>
          <p:nvPr/>
        </p:nvSpPr>
        <p:spPr bwMode="auto">
          <a:xfrm>
            <a:off x="1198563" y="3240088"/>
            <a:ext cx="1252537" cy="338137"/>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Pct val="100000"/>
              <a:buFontTx/>
              <a:buNone/>
              <a:tabLst/>
              <a:defRPr/>
            </a:pPr>
            <a:r>
              <a:rPr kumimoji="0" lang="fr-FR" altLang="fr-FR" sz="1600" b="1" i="0" u="none" strike="noStrike" kern="1200" cap="none" spc="0" normalizeH="0" baseline="0" noProof="0" dirty="0">
                <a:ln>
                  <a:noFill/>
                </a:ln>
                <a:solidFill>
                  <a:srgbClr val="000000"/>
                </a:solidFill>
                <a:effectLst/>
                <a:uLnTx/>
                <a:uFillTx/>
                <a:latin typeface="Book Antiqua" pitchFamily="18" charset="0"/>
                <a:ea typeface="MS PGothic" pitchFamily="34" charset="-128"/>
                <a:cs typeface="Arial" pitchFamily="34" charset="0"/>
              </a:rPr>
              <a:t>EXEMPLE</a:t>
            </a:r>
          </a:p>
        </p:txBody>
      </p:sp>
      <p:sp>
        <p:nvSpPr>
          <p:cNvPr id="50209" name="TextBox 49"/>
          <p:cNvSpPr txBox="1">
            <a:spLocks noChangeArrowheads="1"/>
          </p:cNvSpPr>
          <p:nvPr/>
        </p:nvSpPr>
        <p:spPr bwMode="auto">
          <a:xfrm>
            <a:off x="319088" y="4010025"/>
            <a:ext cx="1008062" cy="415925"/>
          </a:xfrm>
          <a:prstGeom prst="rect">
            <a:avLst/>
          </a:prstGeom>
          <a:noFill/>
          <a:ln w="25400">
            <a:noFill/>
            <a:miter lim="800000"/>
            <a:headEnd/>
            <a:tailEnd/>
          </a:ln>
        </p:spPr>
        <p:txBody>
          <a:bodyPr>
            <a:spAutoFit/>
          </a:bodyPr>
          <a:lstStyle/>
          <a:p>
            <a:pPr marL="0" marR="0" lvl="0" indent="0" algn="r" defTabSz="914400" rtl="0" eaLnBrk="0" fontAlgn="base" latinLnBrk="0" hangingPunct="0">
              <a:lnSpc>
                <a:spcPct val="100000"/>
              </a:lnSpc>
              <a:spcBef>
                <a:spcPct val="0"/>
              </a:spcBef>
              <a:spcAft>
                <a:spcPct val="0"/>
              </a:spcAft>
              <a:buClrTx/>
              <a:buSzPct val="100000"/>
              <a:buFontTx/>
              <a:buNone/>
              <a:tabLst/>
              <a:defRPr/>
            </a:pPr>
            <a:r>
              <a:rPr kumimoji="0" lang="en-US" altLang="fr-FR" sz="1000" b="1" i="0" u="none" strike="noStrike" kern="1200" cap="none" spc="0" normalizeH="0" baseline="0" noProof="0">
                <a:ln>
                  <a:noFill/>
                </a:ln>
                <a:solidFill>
                  <a:srgbClr val="000000"/>
                </a:solidFill>
                <a:effectLst/>
                <a:uLnTx/>
                <a:uFillTx/>
                <a:latin typeface="Book Antiqua" pitchFamily="18" charset="0"/>
                <a:ea typeface="MS PGothic" pitchFamily="34" charset="-128"/>
                <a:cs typeface="+mn-cs"/>
              </a:rPr>
              <a:t>JOURS OUVRABLES</a:t>
            </a:r>
          </a:p>
        </p:txBody>
      </p:sp>
      <p:sp>
        <p:nvSpPr>
          <p:cNvPr id="49" name="TextBox 48"/>
          <p:cNvSpPr txBox="1">
            <a:spLocks noChangeArrowheads="1"/>
          </p:cNvSpPr>
          <p:nvPr/>
        </p:nvSpPr>
        <p:spPr bwMode="auto">
          <a:xfrm>
            <a:off x="3617913" y="5010150"/>
            <a:ext cx="2520950" cy="461963"/>
          </a:xfrm>
          <a:prstGeom prst="rect">
            <a:avLst/>
          </a:prstGeom>
          <a:noFill/>
          <a:ln w="25400">
            <a:noFill/>
            <a:miter lim="800000"/>
            <a:headEnd/>
            <a:tailEnd/>
          </a:ln>
        </p:spPr>
        <p:txBody>
          <a:bodyPr>
            <a:spAutoFit/>
          </a:bodyPr>
          <a:lstStyle/>
          <a:p>
            <a:pPr marL="0" marR="0" lvl="0" indent="0" algn="r" defTabSz="914400" rtl="0" eaLnBrk="0" fontAlgn="base" latinLnBrk="0" hangingPunct="0">
              <a:lnSpc>
                <a:spcPct val="100000"/>
              </a:lnSpc>
              <a:spcBef>
                <a:spcPct val="0"/>
              </a:spcBef>
              <a:spcAft>
                <a:spcPct val="0"/>
              </a:spcAft>
              <a:buClrTx/>
              <a:buSzPct val="100000"/>
              <a:buFontTx/>
              <a:buNone/>
              <a:tabLst/>
              <a:defRPr/>
            </a:pPr>
            <a:r>
              <a:rPr kumimoji="0" lang="en-US" altLang="fr-FR" sz="1200" b="0" i="0" u="none" strike="noStrike" kern="1200" cap="none" spc="0" normalizeH="0" baseline="0" noProof="0">
                <a:ln>
                  <a:noFill/>
                </a:ln>
                <a:solidFill>
                  <a:srgbClr val="000000"/>
                </a:solidFill>
                <a:effectLst/>
                <a:uLnTx/>
                <a:uFillTx/>
                <a:latin typeface="Book Antiqua" pitchFamily="18" charset="0"/>
                <a:ea typeface="MS PGothic" pitchFamily="34" charset="-128"/>
                <a:cs typeface="+mn-cs"/>
              </a:rPr>
              <a:t>PUBLICATION DE </a:t>
            </a:r>
            <a:r>
              <a:rPr kumimoji="0" lang="en-US" altLang="fr-FR" sz="1200" b="1" i="0" u="none" strike="noStrike" kern="1200" cap="none" spc="0" normalizeH="0" baseline="0" noProof="0">
                <a:ln>
                  <a:noFill/>
                </a:ln>
                <a:solidFill>
                  <a:srgbClr val="000000"/>
                </a:solidFill>
                <a:effectLst/>
                <a:uLnTx/>
                <a:uFillTx/>
                <a:latin typeface="Book Antiqua" pitchFamily="18" charset="0"/>
                <a:ea typeface="MS PGothic" pitchFamily="34" charset="-128"/>
                <a:cs typeface="+mn-cs"/>
              </a:rPr>
              <a:t>L’AVIS D’ATTRIBUTION DE MARCHÉ</a:t>
            </a:r>
          </a:p>
        </p:txBody>
      </p:sp>
      <p:cxnSp>
        <p:nvCxnSpPr>
          <p:cNvPr id="55" name="Straight Connector 54"/>
          <p:cNvCxnSpPr/>
          <p:nvPr/>
        </p:nvCxnSpPr>
        <p:spPr>
          <a:xfrm flipV="1">
            <a:off x="6138863" y="4373563"/>
            <a:ext cx="0" cy="1143000"/>
          </a:xfrm>
          <a:prstGeom prst="line">
            <a:avLst/>
          </a:prstGeom>
          <a:ln w="41275">
            <a:solidFill>
              <a:schemeClr val="tx2">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989388" y="5516563"/>
            <a:ext cx="2149475" cy="17462"/>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0213" name="TextBox 58"/>
          <p:cNvSpPr txBox="1">
            <a:spLocks noChangeArrowheads="1"/>
          </p:cNvSpPr>
          <p:nvPr/>
        </p:nvSpPr>
        <p:spPr bwMode="auto">
          <a:xfrm>
            <a:off x="3541713" y="5570538"/>
            <a:ext cx="7173912" cy="460375"/>
          </a:xfrm>
          <a:prstGeom prst="rect">
            <a:avLst/>
          </a:prstGeom>
          <a:noFill/>
          <a:ln w="25400">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fr-FR" sz="1200" b="0" i="0" u="none" strike="noStrike" kern="1200" cap="none" spc="0" normalizeH="0" baseline="0" noProof="0">
                <a:ln>
                  <a:noFill/>
                </a:ln>
                <a:solidFill>
                  <a:srgbClr val="000000"/>
                </a:solidFill>
                <a:effectLst/>
                <a:uLnTx/>
                <a:uFillTx/>
                <a:latin typeface="Book Antiqua" pitchFamily="18" charset="0"/>
                <a:ea typeface="MS PGothic" pitchFamily="34" charset="-128"/>
                <a:cs typeface="+mn-cs"/>
              </a:rPr>
              <a:t>L’</a:t>
            </a:r>
            <a:r>
              <a:rPr kumimoji="0" lang="en-US" altLang="fr-FR" sz="1200" b="1" i="0" u="none" strike="noStrike" kern="1200" cap="none" spc="0" normalizeH="0" baseline="0" noProof="0">
                <a:ln>
                  <a:noFill/>
                </a:ln>
                <a:solidFill>
                  <a:srgbClr val="000000"/>
                </a:solidFill>
                <a:effectLst/>
                <a:uLnTx/>
                <a:uFillTx/>
                <a:latin typeface="Book Antiqua" pitchFamily="18" charset="0"/>
                <a:ea typeface="MS PGothic" pitchFamily="34" charset="-128"/>
                <a:cs typeface="+mn-cs"/>
              </a:rPr>
              <a:t>EMPRUNTEUR</a:t>
            </a:r>
            <a:r>
              <a:rPr kumimoji="0" lang="en-US" altLang="fr-FR" sz="1200" b="0" i="0" u="none" strike="noStrike" kern="1200" cap="none" spc="0" normalizeH="0" baseline="0" noProof="0">
                <a:ln>
                  <a:noFill/>
                </a:ln>
                <a:solidFill>
                  <a:srgbClr val="000000"/>
                </a:solidFill>
                <a:effectLst/>
                <a:uLnTx/>
                <a:uFillTx/>
                <a:latin typeface="Book Antiqua" pitchFamily="18" charset="0"/>
                <a:ea typeface="MS PGothic" pitchFamily="34" charset="-128"/>
                <a:cs typeface="+mn-cs"/>
              </a:rPr>
              <a:t> FOURNIT UN DEBRIEF AU PLUS TARD 15 JOURS APRÈS L’AVIS D'ATTRIBUTION DE MARCHÉ</a:t>
            </a:r>
          </a:p>
        </p:txBody>
      </p:sp>
      <p:cxnSp>
        <p:nvCxnSpPr>
          <p:cNvPr id="68" name="Straight Connector 67"/>
          <p:cNvCxnSpPr/>
          <p:nvPr/>
        </p:nvCxnSpPr>
        <p:spPr>
          <a:xfrm flipH="1">
            <a:off x="3575050" y="6003925"/>
            <a:ext cx="6937375" cy="25400"/>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10482263" y="4425950"/>
            <a:ext cx="9525" cy="1606550"/>
          </a:xfrm>
          <a:prstGeom prst="line">
            <a:avLst/>
          </a:prstGeom>
          <a:ln w="41275">
            <a:solidFill>
              <a:schemeClr val="tx2">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3579813" y="5534025"/>
            <a:ext cx="0" cy="523875"/>
          </a:xfrm>
          <a:prstGeom prst="line">
            <a:avLst/>
          </a:prstGeom>
          <a:ln w="41275">
            <a:solidFill>
              <a:schemeClr val="tx2">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0217" name="Slide Number Placeholder 1"/>
          <p:cNvSpPr>
            <a:spLocks noGrp="1"/>
          </p:cNvSpPr>
          <p:nvPr>
            <p:ph type="sldNum" sz="quarter" idx="4294967295"/>
          </p:nvPr>
        </p:nvSpPr>
        <p:spPr bwMode="auto">
          <a:xfrm>
            <a:off x="0" y="6297613"/>
            <a:ext cx="2743200" cy="365125"/>
          </a:xfrm>
          <a:noFill/>
          <a:ln>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fld id="{620B5F59-715A-4F7F-99C0-3950666E4E15}" type="slidenum">
              <a:rPr kumimoji="0" lang="en-US" altLang="fr-FR" sz="1800" b="0" i="0" u="none" strike="noStrike" kern="1200" cap="none" spc="0" normalizeH="0" baseline="0" noProof="0">
                <a:ln>
                  <a:noFill/>
                </a:ln>
                <a:solidFill>
                  <a:srgbClr val="002345"/>
                </a:solidFill>
                <a:effectLst/>
                <a:uLnTx/>
                <a:uFillTx/>
                <a:latin typeface="Calibri" pitchFamily="34" charset="0"/>
                <a:ea typeface="MS PGothic" pitchFamily="34" charset="-128"/>
                <a:cs typeface="+mn-cs"/>
              </a:rPr>
              <a:pPr marL="0" marR="0" lvl="0" indent="0" algn="ctr" defTabSz="914400" rtl="0" eaLnBrk="0" fontAlgn="base" latinLnBrk="0" hangingPunct="0">
                <a:lnSpc>
                  <a:spcPct val="100000"/>
                </a:lnSpc>
                <a:spcBef>
                  <a:spcPct val="0"/>
                </a:spcBef>
                <a:spcAft>
                  <a:spcPct val="0"/>
                </a:spcAft>
                <a:buClrTx/>
                <a:buSzPct val="100000"/>
                <a:buFontTx/>
                <a:buNone/>
                <a:tabLst/>
                <a:defRPr/>
              </a:pPr>
              <a:t>40</a:t>
            </a:fld>
            <a:endParaRPr kumimoji="0" lang="en-US" altLang="fr-FR" sz="1800" b="0" i="0" u="none" strike="noStrike" kern="1200" cap="none" spc="0" normalizeH="0" baseline="0" noProof="0">
              <a:ln>
                <a:noFill/>
              </a:ln>
              <a:solidFill>
                <a:srgbClr val="002345"/>
              </a:solidFill>
              <a:effectLst/>
              <a:uLnTx/>
              <a:uFillTx/>
              <a:latin typeface="Calibri" pitchFamily="34" charset="0"/>
              <a:ea typeface="MS PGothic" pitchFamily="34" charset="-128"/>
              <a:cs typeface="+mn-cs"/>
            </a:endParaRPr>
          </a:p>
        </p:txBody>
      </p:sp>
      <p:grpSp>
        <p:nvGrpSpPr>
          <p:cNvPr id="50218" name="Group 18"/>
          <p:cNvGrpSpPr>
            <a:grpSpLocks/>
          </p:cNvGrpSpPr>
          <p:nvPr/>
        </p:nvGrpSpPr>
        <p:grpSpPr bwMode="auto">
          <a:xfrm>
            <a:off x="319088" y="787400"/>
            <a:ext cx="10644187" cy="762000"/>
            <a:chOff x="44854" y="-373901"/>
            <a:chExt cx="11882978" cy="1169551"/>
          </a:xfrm>
        </p:grpSpPr>
        <p:sp>
          <p:nvSpPr>
            <p:cNvPr id="54" name="Rectangle 53"/>
            <p:cNvSpPr/>
            <p:nvPr/>
          </p:nvSpPr>
          <p:spPr>
            <a:xfrm>
              <a:off x="615521" y="-373901"/>
              <a:ext cx="11135086" cy="1157369"/>
            </a:xfrm>
            <a:prstGeom prst="rect">
              <a:avLst/>
            </a:prstGeom>
            <a:noFill/>
            <a:ln>
              <a:noFill/>
            </a:ln>
            <a:effectLst>
              <a:outerShdw blurRad="139700" dist="38100" dir="5400000" algn="t" rotWithShape="0">
                <a:prstClr val="black">
                  <a:alpha val="7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S PGothic"/>
                <a:cs typeface="+mn-cs"/>
              </a:endParaRPr>
            </a:p>
          </p:txBody>
        </p:sp>
        <p:grpSp>
          <p:nvGrpSpPr>
            <p:cNvPr id="57" name="Group 56"/>
            <p:cNvGrpSpPr/>
            <p:nvPr/>
          </p:nvGrpSpPr>
          <p:grpSpPr>
            <a:xfrm>
              <a:off x="44854" y="-373901"/>
              <a:ext cx="11882978" cy="1169551"/>
              <a:chOff x="44854" y="-564401"/>
              <a:chExt cx="11882978" cy="1169551"/>
            </a:xfrm>
            <a:solidFill>
              <a:schemeClr val="bg1"/>
            </a:solidFill>
          </p:grpSpPr>
          <p:sp>
            <p:nvSpPr>
              <p:cNvPr id="58" name="Rectangle 57"/>
              <p:cNvSpPr/>
              <p:nvPr/>
            </p:nvSpPr>
            <p:spPr>
              <a:xfrm>
                <a:off x="44854" y="-564401"/>
                <a:ext cx="2650450" cy="116955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Book Antiqua" panose="02040602050305030304" pitchFamily="18" charset="0"/>
                  <a:ea typeface="MS PGothic"/>
                  <a:cs typeface="Arial" panose="020B0604020202020204" pitchFamily="34" charset="0"/>
                </a:endParaRPr>
              </a:p>
            </p:txBody>
          </p:sp>
          <p:cxnSp>
            <p:nvCxnSpPr>
              <p:cNvPr id="65" name="Straight Connector 64"/>
              <p:cNvCxnSpPr/>
              <p:nvPr/>
            </p:nvCxnSpPr>
            <p:spPr>
              <a:xfrm>
                <a:off x="2695305" y="-448366"/>
                <a:ext cx="0" cy="927100"/>
              </a:xfrm>
              <a:prstGeom prst="line">
                <a:avLst/>
              </a:prstGeom>
              <a:solidFill>
                <a:schemeClr val="tx2">
                  <a:lumMod val="75000"/>
                </a:schemeClr>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66" name="Rectangle 65"/>
              <p:cNvSpPr/>
              <p:nvPr/>
            </p:nvSpPr>
            <p:spPr>
              <a:xfrm>
                <a:off x="2773387" y="-328057"/>
                <a:ext cx="9154445" cy="803061"/>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chemeClr val="bg1"/>
                    </a:solidFill>
                    <a:effectLst/>
                    <a:uLnTx/>
                    <a:uFillTx/>
                    <a:latin typeface="Book Antiqua" panose="02040602050305030304" pitchFamily="18" charset="0"/>
                    <a:ea typeface="MS PGothic"/>
                    <a:cs typeface="Arial" panose="020B0604020202020204" pitchFamily="34" charset="0"/>
                  </a:rPr>
                  <a:t>Demande tardive d’un </a:t>
                </a:r>
                <a:r>
                  <a:rPr kumimoji="0" lang="fr-FR" sz="2800" b="1" i="0" u="none" strike="noStrike" kern="1200" cap="none" spc="0" normalizeH="0" baseline="0" noProof="0" dirty="0" err="1">
                    <a:ln>
                      <a:noFill/>
                    </a:ln>
                    <a:solidFill>
                      <a:schemeClr val="bg1"/>
                    </a:solidFill>
                    <a:effectLst/>
                    <a:uLnTx/>
                    <a:uFillTx/>
                    <a:latin typeface="Book Antiqua" panose="02040602050305030304" pitchFamily="18" charset="0"/>
                    <a:ea typeface="MS PGothic"/>
                    <a:cs typeface="Arial" panose="020B0604020202020204" pitchFamily="34" charset="0"/>
                  </a:rPr>
                  <a:t>débrief</a:t>
                </a:r>
                <a:endParaRPr kumimoji="0" lang="fr-FR" sz="2800" b="1" i="0" u="none" strike="noStrike" kern="1200" cap="none" spc="0" normalizeH="0" baseline="0" noProof="0" dirty="0">
                  <a:ln>
                    <a:noFill/>
                  </a:ln>
                  <a:solidFill>
                    <a:schemeClr val="bg1"/>
                  </a:solidFill>
                  <a:effectLst/>
                  <a:uLnTx/>
                  <a:uFillTx/>
                  <a:latin typeface="Book Antiqua" panose="02040602050305030304" pitchFamily="18" charset="0"/>
                  <a:ea typeface="MS PGothic"/>
                  <a:cs typeface="Arial" panose="020B0604020202020204"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par>
                                <p:cTn id="19" presetID="10"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0" presetClass="entr" presetSubtype="0"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500"/>
                                        <p:tgtEl>
                                          <p:spTgt spid="6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500"/>
                                        <p:tgtEl>
                                          <p:spTgt spid="6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500"/>
                                        <p:tgtEl>
                                          <p:spTgt spid="64"/>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0" presetClass="entr" presetSubtype="0"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500"/>
                                        <p:tgtEl>
                                          <p:spTgt spid="5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animBg="1"/>
      <p:bldP spid="41" grpId="0" animBg="1"/>
      <p:bldP spid="42" grpId="0" animBg="1"/>
      <p:bldP spid="45" grpId="0"/>
      <p:bldP spid="46" grpId="0"/>
      <p:bldP spid="47" grpId="0" animBg="1"/>
      <p:bldP spid="48" grpId="0" animBg="1"/>
      <p:bldP spid="60" grpId="0" animBg="1"/>
      <p:bldP spid="61" grpId="0" animBg="1"/>
      <p:bldP spid="62" grpId="0" animBg="1"/>
      <p:bldP spid="63" grpId="0" animBg="1"/>
      <p:bldP spid="64" grpId="0" animBg="1"/>
      <p:bldP spid="4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C9E692-363D-BF53-DABD-2A69C0C11237}"/>
              </a:ext>
            </a:extLst>
          </p:cNvPr>
          <p:cNvSpPr txBox="1"/>
          <p:nvPr/>
        </p:nvSpPr>
        <p:spPr>
          <a:xfrm>
            <a:off x="738715" y="918229"/>
            <a:ext cx="6097554" cy="584775"/>
          </a:xfrm>
          <a:prstGeom prst="rect">
            <a:avLst/>
          </a:prstGeom>
          <a:noFill/>
        </p:spPr>
        <p:txBody>
          <a:bodyPr wrap="square">
            <a:spAutoFit/>
          </a:bodyPr>
          <a:lstStyle/>
          <a:p>
            <a:r>
              <a:rPr lang="fr-FR" sz="3200" b="1" dirty="0">
                <a:solidFill>
                  <a:schemeClr val="bg1"/>
                </a:solidFill>
                <a:effectLst/>
                <a:latin typeface="+mj-lt"/>
                <a:ea typeface="Times New Roman" panose="02020603050405020304" pitchFamily="18" charset="0"/>
              </a:rPr>
              <a:t>Propositions techniques variantes </a:t>
            </a:r>
            <a:endParaRPr lang="en-US" sz="3200" b="1" dirty="0">
              <a:solidFill>
                <a:schemeClr val="bg1"/>
              </a:solidFill>
              <a:latin typeface="+mj-lt"/>
            </a:endParaRPr>
          </a:p>
        </p:txBody>
      </p:sp>
      <p:sp>
        <p:nvSpPr>
          <p:cNvPr id="7" name="TextBox 6">
            <a:extLst>
              <a:ext uri="{FF2B5EF4-FFF2-40B4-BE49-F238E27FC236}">
                <a16:creationId xmlns:a16="http://schemas.microsoft.com/office/drawing/2014/main" id="{0FCDF090-A687-1733-D7C6-6F0021154826}"/>
              </a:ext>
            </a:extLst>
          </p:cNvPr>
          <p:cNvSpPr txBox="1"/>
          <p:nvPr/>
        </p:nvSpPr>
        <p:spPr>
          <a:xfrm>
            <a:off x="682567" y="2336319"/>
            <a:ext cx="10643159" cy="2712281"/>
          </a:xfrm>
          <a:prstGeom prst="rect">
            <a:avLst/>
          </a:prstGeom>
          <a:noFill/>
        </p:spPr>
        <p:txBody>
          <a:bodyPr wrap="square">
            <a:spAutoFit/>
          </a:bodyPr>
          <a:lstStyle/>
          <a:p>
            <a:pPr>
              <a:lnSpc>
                <a:spcPct val="107000"/>
              </a:lnSpc>
              <a:spcAft>
                <a:spcPts val="800"/>
              </a:spcAft>
            </a:pPr>
            <a:r>
              <a:rPr lang="fr-FR" sz="2000" dirty="0"/>
              <a:t>Le Proposant qui souhaite offrir des variantes techniques aux exigences de l’Acheteur telles que décrites dans le document de demande de propositions doit également fournir : (i) un prix auquel il est prêt à offrir un système d’information répondant aux exigences de l’Acheteur; et (ii) toutes les informations nécessaires à une évaluation complète des variantes par l’Acheteur, y compris les dessins, les calculs de conception, les spécifications techniques, la ventilation des prix, la méthodologie d’installation proposée et d’autres détails pertinents.  </a:t>
            </a:r>
            <a:r>
              <a:rPr lang="fr-FR" sz="2000" u="sng" dirty="0"/>
              <a:t>Seules</a:t>
            </a:r>
            <a:r>
              <a:rPr lang="fr-FR" sz="2000" dirty="0"/>
              <a:t> les variantes techniques, le cas échéant, du Proposant avec la Proposition la </a:t>
            </a:r>
            <a:r>
              <a:rPr lang="fr-FR" sz="2000" u="sng" dirty="0"/>
              <a:t>Plus Avantageuse </a:t>
            </a:r>
            <a:r>
              <a:rPr lang="fr-FR" sz="2000" dirty="0"/>
              <a:t>conforme aux exigences techniques de base </a:t>
            </a:r>
            <a:r>
              <a:rPr lang="fr-FR" sz="2000" u="sng" dirty="0"/>
              <a:t>seront prises </a:t>
            </a:r>
            <a:r>
              <a:rPr lang="fr-FR" sz="2000" dirty="0"/>
              <a:t>en compte par l’Acheteur.</a:t>
            </a:r>
            <a:endParaRPr lang="en-US" sz="2000" dirty="0"/>
          </a:p>
        </p:txBody>
      </p:sp>
    </p:spTree>
    <p:extLst>
      <p:ext uri="{BB962C8B-B14F-4D97-AF65-F5344CB8AC3E}">
        <p14:creationId xmlns:p14="http://schemas.microsoft.com/office/powerpoint/2010/main" val="1009514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995C66-A689-404E-0787-D19E8D8588CC}"/>
              </a:ext>
            </a:extLst>
          </p:cNvPr>
          <p:cNvSpPr txBox="1"/>
          <p:nvPr/>
        </p:nvSpPr>
        <p:spPr>
          <a:xfrm>
            <a:off x="1980560" y="5427849"/>
            <a:ext cx="8230880" cy="556093"/>
          </a:xfrm>
          <a:prstGeom prst="rect">
            <a:avLst/>
          </a:prstGeom>
          <a:noFill/>
        </p:spPr>
        <p:txBody>
          <a:bodyPr wrap="square" lIns="0" tIns="0" rIns="0" bIns="0" rtlCol="0">
            <a:noAutofit/>
          </a:bodyPr>
          <a:lstStyle/>
          <a:p>
            <a:pPr algn="ctr"/>
            <a:r>
              <a:rPr lang="es-MX" sz="3600" dirty="0">
                <a:solidFill>
                  <a:schemeClr val="bg1"/>
                </a:solidFill>
              </a:rPr>
              <a:t>MERCI</a:t>
            </a:r>
            <a:endParaRPr lang="en-US" sz="3600" b="1" dirty="0">
              <a:solidFill>
                <a:schemeClr val="bg1"/>
              </a:solidFill>
            </a:endParaRPr>
          </a:p>
        </p:txBody>
      </p:sp>
    </p:spTree>
    <p:extLst>
      <p:ext uri="{BB962C8B-B14F-4D97-AF65-F5344CB8AC3E}">
        <p14:creationId xmlns:p14="http://schemas.microsoft.com/office/powerpoint/2010/main" val="8700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FEF9F5-6288-A3E5-25FA-B102DE0A19C2}"/>
              </a:ext>
            </a:extLst>
          </p:cNvPr>
          <p:cNvSpPr txBox="1"/>
          <p:nvPr/>
        </p:nvSpPr>
        <p:spPr>
          <a:xfrm>
            <a:off x="417095" y="1804737"/>
            <a:ext cx="10916652" cy="4585871"/>
          </a:xfrm>
          <a:prstGeom prst="rect">
            <a:avLst/>
          </a:prstGeom>
          <a:noFill/>
        </p:spPr>
        <p:txBody>
          <a:bodyPr wrap="square" rtlCol="0">
            <a:spAutoFit/>
          </a:bodyPr>
          <a:lstStyle/>
          <a:p>
            <a:pPr marL="0" marR="0">
              <a:lnSpc>
                <a:spcPct val="107000"/>
              </a:lnSpc>
              <a:spcBef>
                <a:spcPts val="0"/>
              </a:spcBef>
              <a:spcAft>
                <a:spcPts val="800"/>
              </a:spcAft>
            </a:pPr>
            <a:r>
              <a:rPr lang="fr-FR" sz="2000" b="1" dirty="0"/>
              <a:t>Pourquoi? </a:t>
            </a:r>
          </a:p>
          <a:p>
            <a:pPr marL="0" marR="0">
              <a:lnSpc>
                <a:spcPct val="107000"/>
              </a:lnSpc>
              <a:spcBef>
                <a:spcPts val="0"/>
              </a:spcBef>
              <a:spcAft>
                <a:spcPts val="800"/>
              </a:spcAft>
            </a:pPr>
            <a:r>
              <a:rPr lang="fr-FR" sz="2000" dirty="0"/>
              <a:t>Un moyen de discuter des exigences avec les fournisseurs pour soit de créer un marché ou d’augmenter la participation des fournisseurs en raison d’un manque d’intérêt du marché. </a:t>
            </a:r>
            <a:endParaRPr lang="en-US" sz="2000" dirty="0"/>
          </a:p>
          <a:p>
            <a:pPr marL="0" marR="0">
              <a:lnSpc>
                <a:spcPct val="107000"/>
              </a:lnSpc>
              <a:spcBef>
                <a:spcPts val="0"/>
              </a:spcBef>
              <a:spcAft>
                <a:spcPts val="800"/>
              </a:spcAft>
            </a:pPr>
            <a:r>
              <a:rPr lang="fr-FR" sz="2000" b="1" dirty="0"/>
              <a:t>Comment?</a:t>
            </a:r>
          </a:p>
          <a:p>
            <a:pPr marL="285750" marR="0" indent="-285750">
              <a:lnSpc>
                <a:spcPct val="107000"/>
              </a:lnSpc>
              <a:spcBef>
                <a:spcPts val="0"/>
              </a:spcBef>
              <a:spcAft>
                <a:spcPts val="800"/>
              </a:spcAft>
              <a:buFont typeface="Arial" panose="020B0604020202020204" pitchFamily="34" charset="0"/>
              <a:buChar char="•"/>
            </a:pPr>
            <a:r>
              <a:rPr lang="fr-FR" sz="2000" dirty="0"/>
              <a:t>Exercices de viabilité de concepts, </a:t>
            </a:r>
          </a:p>
          <a:p>
            <a:pPr marL="285750" marR="0" indent="-285750">
              <a:lnSpc>
                <a:spcPct val="107000"/>
              </a:lnSpc>
              <a:spcBef>
                <a:spcPts val="0"/>
              </a:spcBef>
              <a:spcAft>
                <a:spcPts val="800"/>
              </a:spcAft>
              <a:buFont typeface="Arial" panose="020B0604020202020204" pitchFamily="34" charset="0"/>
              <a:buChar char="•"/>
            </a:pPr>
            <a:r>
              <a:rPr lang="fr-FR" sz="2000" dirty="0"/>
              <a:t>Questionnaires auprès des fournisseurs, </a:t>
            </a:r>
          </a:p>
          <a:p>
            <a:pPr marL="285750" marR="0" indent="-285750">
              <a:lnSpc>
                <a:spcPct val="107000"/>
              </a:lnSpc>
              <a:spcBef>
                <a:spcPts val="0"/>
              </a:spcBef>
              <a:spcAft>
                <a:spcPts val="800"/>
              </a:spcAft>
              <a:buFont typeface="Arial" panose="020B0604020202020204" pitchFamily="34" charset="0"/>
              <a:buChar char="•"/>
            </a:pPr>
            <a:r>
              <a:rPr lang="fr-FR" sz="2000" dirty="0"/>
              <a:t>Exercices d'analyse du marché, </a:t>
            </a:r>
          </a:p>
          <a:p>
            <a:pPr marL="285750" marR="0" indent="-285750">
              <a:lnSpc>
                <a:spcPct val="107000"/>
              </a:lnSpc>
              <a:spcBef>
                <a:spcPts val="0"/>
              </a:spcBef>
              <a:spcAft>
                <a:spcPts val="800"/>
              </a:spcAft>
              <a:buFont typeface="Arial" panose="020B0604020202020204" pitchFamily="34" charset="0"/>
              <a:buChar char="•"/>
            </a:pPr>
            <a:r>
              <a:rPr lang="fr-FR" sz="2000" dirty="0"/>
              <a:t>Conférences de fournisseurs, </a:t>
            </a:r>
          </a:p>
          <a:p>
            <a:pPr marL="285750" marR="0" indent="-285750">
              <a:lnSpc>
                <a:spcPct val="107000"/>
              </a:lnSpc>
              <a:spcBef>
                <a:spcPts val="0"/>
              </a:spcBef>
              <a:spcAft>
                <a:spcPts val="800"/>
              </a:spcAft>
              <a:buFont typeface="Arial" panose="020B0604020202020204" pitchFamily="34" charset="0"/>
              <a:buChar char="•"/>
            </a:pPr>
            <a:r>
              <a:rPr lang="fr-FR" sz="2000" dirty="0"/>
              <a:t>Evénements commerciaux, </a:t>
            </a:r>
          </a:p>
          <a:p>
            <a:pPr marL="285750" marR="0" indent="-285750">
              <a:lnSpc>
                <a:spcPct val="107000"/>
              </a:lnSpc>
              <a:spcBef>
                <a:spcPts val="0"/>
              </a:spcBef>
              <a:spcAft>
                <a:spcPts val="800"/>
              </a:spcAft>
              <a:buFont typeface="Arial" panose="020B0604020202020204" pitchFamily="34" charset="0"/>
              <a:buChar char="•"/>
            </a:pPr>
            <a:r>
              <a:rPr lang="fr-FR" sz="2000" dirty="0"/>
              <a:t>Etudes de marché rémunérées et la publication de grandes lignes de stratégies de PDM </a:t>
            </a:r>
            <a:endParaRPr lang="en-US" sz="2000" dirty="0"/>
          </a:p>
          <a:p>
            <a:endParaRPr lang="en-US" dirty="0"/>
          </a:p>
        </p:txBody>
      </p:sp>
      <p:sp>
        <p:nvSpPr>
          <p:cNvPr id="4" name="TextBox 3">
            <a:extLst>
              <a:ext uri="{FF2B5EF4-FFF2-40B4-BE49-F238E27FC236}">
                <a16:creationId xmlns:a16="http://schemas.microsoft.com/office/drawing/2014/main" id="{E3EF94D8-0C8E-DA96-83C7-8722F9AE4BC9}"/>
              </a:ext>
            </a:extLst>
          </p:cNvPr>
          <p:cNvSpPr txBox="1"/>
          <p:nvPr/>
        </p:nvSpPr>
        <p:spPr>
          <a:xfrm>
            <a:off x="657727" y="546152"/>
            <a:ext cx="7186862" cy="658835"/>
          </a:xfrm>
          <a:prstGeom prst="rect">
            <a:avLst/>
          </a:prstGeom>
          <a:noFill/>
        </p:spPr>
        <p:txBody>
          <a:bodyPr wrap="square">
            <a:spAutoFit/>
          </a:bodyPr>
          <a:lstStyle/>
          <a:p>
            <a:pPr marR="0">
              <a:lnSpc>
                <a:spcPct val="107000"/>
              </a:lnSpc>
              <a:spcBef>
                <a:spcPts val="0"/>
              </a:spcBef>
              <a:spcAft>
                <a:spcPts val="800"/>
              </a:spcAft>
            </a:pPr>
            <a:r>
              <a:rPr lang="fr-FR" sz="3600" dirty="0">
                <a:solidFill>
                  <a:schemeClr val="bg1"/>
                </a:solidFill>
              </a:rPr>
              <a:t>Engagement précoce sur le marché   </a:t>
            </a:r>
            <a:endParaRPr lang="en-US" sz="3600" dirty="0">
              <a:solidFill>
                <a:schemeClr val="bg1"/>
              </a:solidFill>
            </a:endParaRPr>
          </a:p>
        </p:txBody>
      </p:sp>
    </p:spTree>
    <p:extLst>
      <p:ext uri="{BB962C8B-B14F-4D97-AF65-F5344CB8AC3E}">
        <p14:creationId xmlns:p14="http://schemas.microsoft.com/office/powerpoint/2010/main" val="1243409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FC46405-C349-4769-A109-C4A9F4EC4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321" y="6293560"/>
            <a:ext cx="2570778" cy="495411"/>
          </a:xfrm>
          <a:prstGeom prst="rect">
            <a:avLst/>
          </a:prstGeom>
          <a:ln>
            <a:noFill/>
          </a:ln>
        </p:spPr>
      </p:pic>
      <p:pic>
        <p:nvPicPr>
          <p:cNvPr id="15" name="Picture 14">
            <a:extLst>
              <a:ext uri="{FF2B5EF4-FFF2-40B4-BE49-F238E27FC236}">
                <a16:creationId xmlns:a16="http://schemas.microsoft.com/office/drawing/2014/main" id="{A49AC2E8-66BA-4FAD-8554-72C0976DDFFA}"/>
              </a:ext>
            </a:extLst>
          </p:cNvPr>
          <p:cNvPicPr>
            <a:picLocks noChangeAspect="1"/>
          </p:cNvPicPr>
          <p:nvPr/>
        </p:nvPicPr>
        <p:blipFill rotWithShape="1">
          <a:blip r:embed="rId3"/>
          <a:srcRect b="927"/>
          <a:stretch/>
        </p:blipFill>
        <p:spPr>
          <a:xfrm>
            <a:off x="251089" y="0"/>
            <a:ext cx="6687121" cy="6892120"/>
          </a:xfrm>
          <a:prstGeom prst="rect">
            <a:avLst/>
          </a:prstGeom>
        </p:spPr>
      </p:pic>
      <p:sp>
        <p:nvSpPr>
          <p:cNvPr id="17" name="TextBox 16">
            <a:extLst>
              <a:ext uri="{FF2B5EF4-FFF2-40B4-BE49-F238E27FC236}">
                <a16:creationId xmlns:a16="http://schemas.microsoft.com/office/drawing/2014/main" id="{0C4DDE7C-3B2A-4431-9218-9EA3B3667F88}"/>
              </a:ext>
            </a:extLst>
          </p:cNvPr>
          <p:cNvSpPr txBox="1"/>
          <p:nvPr/>
        </p:nvSpPr>
        <p:spPr>
          <a:xfrm>
            <a:off x="440053" y="1428027"/>
            <a:ext cx="5582652" cy="461665"/>
          </a:xfrm>
          <a:prstGeom prst="rect">
            <a:avLst/>
          </a:prstGeom>
          <a:noFill/>
        </p:spPr>
        <p:txBody>
          <a:bodyPr wrap="square">
            <a:spAutoFit/>
          </a:bodyPr>
          <a:lstStyle/>
          <a:p>
            <a:pPr algn="ctr"/>
            <a:r>
              <a:rPr lang="fr-FR" sz="2400" b="1" dirty="0">
                <a:solidFill>
                  <a:schemeClr val="bg1">
                    <a:lumMod val="50000"/>
                  </a:schemeClr>
                </a:solidFill>
                <a:ea typeface="+mj-ea"/>
                <a:cs typeface="+mj-cs"/>
              </a:rPr>
              <a:t>METHODES DE SELECTION</a:t>
            </a: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C0C6ECAE-FB5B-EB64-99F4-6AE7F21C819B}"/>
                  </a:ext>
                </a:extLst>
              </p14:cNvPr>
              <p14:cNvContentPartPr/>
              <p14:nvPr/>
            </p14:nvContentPartPr>
            <p14:xfrm>
              <a:off x="3231379" y="3078543"/>
              <a:ext cx="434520" cy="51480"/>
            </p14:xfrm>
          </p:contentPart>
        </mc:Choice>
        <mc:Fallback xmlns="">
          <p:pic>
            <p:nvPicPr>
              <p:cNvPr id="6" name="Ink 5">
                <a:extLst>
                  <a:ext uri="{FF2B5EF4-FFF2-40B4-BE49-F238E27FC236}">
                    <a16:creationId xmlns:a16="http://schemas.microsoft.com/office/drawing/2014/main" id="{C0C6ECAE-FB5B-EB64-99F4-6AE7F21C819B}"/>
                  </a:ext>
                </a:extLst>
              </p:cNvPr>
              <p:cNvPicPr/>
              <p:nvPr/>
            </p:nvPicPr>
            <p:blipFill>
              <a:blip r:embed="rId5"/>
              <a:stretch>
                <a:fillRect/>
              </a:stretch>
            </p:blipFill>
            <p:spPr>
              <a:xfrm>
                <a:off x="3195739" y="3006543"/>
                <a:ext cx="5061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D3C60F09-F713-3043-B0F5-D24A77B8AB9B}"/>
                  </a:ext>
                </a:extLst>
              </p14:cNvPr>
              <p14:cNvContentPartPr/>
              <p14:nvPr/>
            </p14:nvContentPartPr>
            <p14:xfrm>
              <a:off x="360739" y="3599463"/>
              <a:ext cx="890640" cy="27000"/>
            </p14:xfrm>
          </p:contentPart>
        </mc:Choice>
        <mc:Fallback xmlns="">
          <p:pic>
            <p:nvPicPr>
              <p:cNvPr id="7" name="Ink 6">
                <a:extLst>
                  <a:ext uri="{FF2B5EF4-FFF2-40B4-BE49-F238E27FC236}">
                    <a16:creationId xmlns:a16="http://schemas.microsoft.com/office/drawing/2014/main" id="{D3C60F09-F713-3043-B0F5-D24A77B8AB9B}"/>
                  </a:ext>
                </a:extLst>
              </p:cNvPr>
              <p:cNvPicPr/>
              <p:nvPr/>
            </p:nvPicPr>
            <p:blipFill>
              <a:blip r:embed="rId7"/>
              <a:stretch>
                <a:fillRect/>
              </a:stretch>
            </p:blipFill>
            <p:spPr>
              <a:xfrm>
                <a:off x="325099" y="3527463"/>
                <a:ext cx="962280" cy="170640"/>
              </a:xfrm>
              <a:prstGeom prst="rect">
                <a:avLst/>
              </a:prstGeom>
            </p:spPr>
          </p:pic>
        </mc:Fallback>
      </mc:AlternateContent>
      <p:pic>
        <p:nvPicPr>
          <p:cNvPr id="9" name="Picture 8">
            <a:extLst>
              <a:ext uri="{FF2B5EF4-FFF2-40B4-BE49-F238E27FC236}">
                <a16:creationId xmlns:a16="http://schemas.microsoft.com/office/drawing/2014/main" id="{46DC7ADC-3664-C9CD-A52F-757F06AF3CB8}"/>
              </a:ext>
            </a:extLst>
          </p:cNvPr>
          <p:cNvPicPr>
            <a:picLocks noChangeAspect="1"/>
          </p:cNvPicPr>
          <p:nvPr/>
        </p:nvPicPr>
        <p:blipFill>
          <a:blip r:embed="rId8"/>
          <a:stretch>
            <a:fillRect/>
          </a:stretch>
        </p:blipFill>
        <p:spPr>
          <a:xfrm>
            <a:off x="251089" y="2211388"/>
            <a:ext cx="7852040" cy="2594528"/>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2B98627D-18DF-71B7-731B-76354BB238F7}"/>
              </a:ext>
            </a:extLst>
          </p:cNvPr>
          <p:cNvSpPr txBox="1"/>
          <p:nvPr/>
        </p:nvSpPr>
        <p:spPr>
          <a:xfrm>
            <a:off x="7233556" y="1355275"/>
            <a:ext cx="4707355" cy="3877985"/>
          </a:xfrm>
          <a:prstGeom prst="rect">
            <a:avLst/>
          </a:prstGeom>
          <a:noFill/>
        </p:spPr>
        <p:txBody>
          <a:bodyPr wrap="square">
            <a:spAutoFit/>
          </a:bodyPr>
          <a:lstStyle/>
          <a:p>
            <a:pPr algn="ctr"/>
            <a:r>
              <a:rPr lang="fr-FR" sz="2400" b="1" dirty="0">
                <a:solidFill>
                  <a:schemeClr val="tx2">
                    <a:lumMod val="50000"/>
                  </a:schemeClr>
                </a:solidFill>
                <a:ea typeface="+mj-ea"/>
                <a:cs typeface="+mj-cs"/>
              </a:rPr>
              <a:t>DOSSIERS TYPES DE PASSATION </a:t>
            </a:r>
          </a:p>
          <a:p>
            <a:pPr algn="ctr"/>
            <a:r>
              <a:rPr lang="fr-FR" sz="2400" b="1" dirty="0">
                <a:solidFill>
                  <a:schemeClr val="tx2">
                    <a:lumMod val="50000"/>
                  </a:schemeClr>
                </a:solidFill>
                <a:ea typeface="+mj-ea"/>
                <a:cs typeface="+mj-cs"/>
              </a:rPr>
              <a:t>DES MARCHES pour les TIC </a:t>
            </a:r>
          </a:p>
          <a:p>
            <a:pPr algn="ctr"/>
            <a:endParaRPr lang="fr-FR" sz="2400" b="1" dirty="0">
              <a:solidFill>
                <a:schemeClr val="bg1">
                  <a:lumMod val="50000"/>
                </a:schemeClr>
              </a:solidFill>
              <a:ea typeface="+mj-ea"/>
              <a:cs typeface="+mj-cs"/>
            </a:endParaRPr>
          </a:p>
          <a:p>
            <a:pPr lvl="2"/>
            <a:r>
              <a:rPr lang="en-US" dirty="0">
                <a:effectLst/>
              </a:rPr>
              <a:t>​Initial Selection Document (ISD)</a:t>
            </a:r>
            <a:br>
              <a:rPr lang="en-US" dirty="0">
                <a:effectLst/>
              </a:rPr>
            </a:br>
            <a:r>
              <a:rPr lang="en-US" dirty="0">
                <a:effectLst/>
              </a:rPr>
              <a:t>July 2023 </a:t>
            </a:r>
            <a:r>
              <a:rPr lang="en-US" u="none" strike="noStrike" dirty="0">
                <a:solidFill>
                  <a:srgbClr val="0071BC"/>
                </a:solidFill>
                <a:effectLst/>
                <a:hlinkClick r:id="rId9"/>
              </a:rPr>
              <a:t>English</a:t>
            </a:r>
            <a:r>
              <a:rPr lang="en-US" dirty="0">
                <a:effectLst/>
              </a:rPr>
              <a:t>, </a:t>
            </a:r>
            <a:r>
              <a:rPr lang="en-US" u="none" strike="noStrike" dirty="0">
                <a:solidFill>
                  <a:srgbClr val="0071BC"/>
                </a:solidFill>
                <a:effectLst/>
                <a:hlinkClick r:id="rId10"/>
              </a:rPr>
              <a:t>French</a:t>
            </a:r>
            <a:r>
              <a:rPr lang="en-US" dirty="0">
                <a:effectLst/>
              </a:rPr>
              <a:t>, </a:t>
            </a:r>
            <a:r>
              <a:rPr lang="en-US" u="none" strike="noStrike" dirty="0">
                <a:solidFill>
                  <a:srgbClr val="0071BC"/>
                </a:solidFill>
                <a:effectLst/>
                <a:hlinkClick r:id="rId11"/>
              </a:rPr>
              <a:t>Spanish</a:t>
            </a:r>
            <a:endParaRPr lang="en-US" dirty="0">
              <a:effectLst/>
            </a:endParaRPr>
          </a:p>
          <a:p>
            <a:pPr lvl="2"/>
            <a:br>
              <a:rPr lang="en-US" dirty="0">
                <a:effectLst/>
              </a:rPr>
            </a:br>
            <a:r>
              <a:rPr lang="en-US" dirty="0">
                <a:effectLst/>
              </a:rPr>
              <a:t>Request for Proposals Single Stage</a:t>
            </a:r>
            <a:br>
              <a:rPr lang="en-US" dirty="0">
                <a:effectLst/>
              </a:rPr>
            </a:br>
            <a:r>
              <a:rPr lang="en-US" dirty="0">
                <a:effectLst/>
              </a:rPr>
              <a:t>July 2023 </a:t>
            </a:r>
            <a:r>
              <a:rPr lang="en-US" u="none" strike="noStrike" dirty="0">
                <a:solidFill>
                  <a:srgbClr val="0071BC"/>
                </a:solidFill>
                <a:effectLst/>
                <a:hlinkClick r:id="rId12"/>
              </a:rPr>
              <a:t>English</a:t>
            </a:r>
            <a:r>
              <a:rPr lang="en-US" dirty="0">
                <a:effectLst/>
              </a:rPr>
              <a:t>, </a:t>
            </a:r>
            <a:r>
              <a:rPr lang="en-US" u="none" strike="noStrike" dirty="0">
                <a:solidFill>
                  <a:srgbClr val="0071BC"/>
                </a:solidFill>
                <a:effectLst/>
                <a:hlinkClick r:id="rId13"/>
              </a:rPr>
              <a:t>French</a:t>
            </a:r>
            <a:r>
              <a:rPr lang="en-US" dirty="0">
                <a:effectLst/>
              </a:rPr>
              <a:t>, </a:t>
            </a:r>
            <a:r>
              <a:rPr lang="en-US" u="none" strike="noStrike" dirty="0">
                <a:solidFill>
                  <a:srgbClr val="0071BC"/>
                </a:solidFill>
                <a:effectLst/>
                <a:hlinkClick r:id="rId14"/>
              </a:rPr>
              <a:t>Spanish</a:t>
            </a:r>
            <a:r>
              <a:rPr lang="en-US" dirty="0">
                <a:effectLst/>
              </a:rPr>
              <a:t> </a:t>
            </a:r>
            <a:br>
              <a:rPr lang="en-US" dirty="0">
                <a:effectLst/>
              </a:rPr>
            </a:br>
            <a:br>
              <a:rPr lang="en-US" dirty="0">
                <a:effectLst/>
              </a:rPr>
            </a:br>
            <a:r>
              <a:rPr lang="en-US" dirty="0">
                <a:effectLst/>
              </a:rPr>
              <a:t>Request for Proposals Two Stage</a:t>
            </a:r>
            <a:br>
              <a:rPr lang="en-US" dirty="0">
                <a:effectLst/>
              </a:rPr>
            </a:br>
            <a:r>
              <a:rPr lang="en-US" dirty="0">
                <a:effectLst/>
              </a:rPr>
              <a:t>July 2023 </a:t>
            </a:r>
            <a:r>
              <a:rPr lang="en-US" u="none" strike="noStrike" dirty="0">
                <a:solidFill>
                  <a:srgbClr val="0071BC"/>
                </a:solidFill>
                <a:effectLst/>
                <a:hlinkClick r:id="rId15"/>
              </a:rPr>
              <a:t>English</a:t>
            </a:r>
            <a:r>
              <a:rPr lang="en-US" dirty="0">
                <a:effectLst/>
              </a:rPr>
              <a:t>, </a:t>
            </a:r>
            <a:r>
              <a:rPr lang="en-US" u="none" strike="noStrike" dirty="0">
                <a:solidFill>
                  <a:srgbClr val="0071BC"/>
                </a:solidFill>
                <a:effectLst/>
                <a:hlinkClick r:id="rId16"/>
              </a:rPr>
              <a:t>French</a:t>
            </a:r>
            <a:r>
              <a:rPr lang="en-US" dirty="0">
                <a:effectLst/>
              </a:rPr>
              <a:t>, </a:t>
            </a:r>
            <a:r>
              <a:rPr lang="en-US" u="none" strike="noStrike" dirty="0">
                <a:solidFill>
                  <a:srgbClr val="0071BC"/>
                </a:solidFill>
                <a:effectLst/>
                <a:hlinkClick r:id="rId17"/>
              </a:rPr>
              <a:t>Spanish</a:t>
            </a:r>
            <a:r>
              <a:rPr lang="en-US" sz="2400" dirty="0">
                <a:effectLst/>
              </a:rPr>
              <a:t> </a:t>
            </a:r>
          </a:p>
          <a:p>
            <a:pPr algn="ctr"/>
            <a:endParaRPr lang="en-US" sz="2400" b="1" dirty="0">
              <a:solidFill>
                <a:schemeClr val="bg1">
                  <a:lumMod val="50000"/>
                </a:schemeClr>
              </a:solidFill>
              <a:ea typeface="+mj-ea"/>
              <a:cs typeface="+mj-cs"/>
            </a:endParaRPr>
          </a:p>
        </p:txBody>
      </p:sp>
    </p:spTree>
    <p:extLst>
      <p:ext uri="{BB962C8B-B14F-4D97-AF65-F5344CB8AC3E}">
        <p14:creationId xmlns:p14="http://schemas.microsoft.com/office/powerpoint/2010/main" val="1079987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0E908B-1499-F871-A0AE-99CF27D0213B}"/>
              </a:ext>
            </a:extLst>
          </p:cNvPr>
          <p:cNvPicPr>
            <a:picLocks noChangeAspect="1"/>
          </p:cNvPicPr>
          <p:nvPr/>
        </p:nvPicPr>
        <p:blipFill>
          <a:blip r:embed="rId2"/>
          <a:stretch>
            <a:fillRect/>
          </a:stretch>
        </p:blipFill>
        <p:spPr>
          <a:xfrm>
            <a:off x="1105104" y="2028856"/>
            <a:ext cx="8744748" cy="4079357"/>
          </a:xfrm>
          <a:prstGeom prst="rect">
            <a:avLst/>
          </a:prstGeom>
        </p:spPr>
      </p:pic>
      <p:sp>
        <p:nvSpPr>
          <p:cNvPr id="5" name="TextBox 4">
            <a:extLst>
              <a:ext uri="{FF2B5EF4-FFF2-40B4-BE49-F238E27FC236}">
                <a16:creationId xmlns:a16="http://schemas.microsoft.com/office/drawing/2014/main" id="{4C94E98D-B951-E2EB-FF9A-3692D9277A6E}"/>
              </a:ext>
            </a:extLst>
          </p:cNvPr>
          <p:cNvSpPr txBox="1"/>
          <p:nvPr/>
        </p:nvSpPr>
        <p:spPr>
          <a:xfrm>
            <a:off x="368968" y="749787"/>
            <a:ext cx="5424564" cy="523220"/>
          </a:xfrm>
          <a:prstGeom prst="rect">
            <a:avLst/>
          </a:prstGeom>
          <a:noFill/>
        </p:spPr>
        <p:txBody>
          <a:bodyPr wrap="square">
            <a:spAutoFit/>
          </a:bodyPr>
          <a:lstStyle/>
          <a:p>
            <a:pPr algn="ctr"/>
            <a:r>
              <a:rPr lang="fr-FR" sz="2800" b="1" dirty="0">
                <a:solidFill>
                  <a:schemeClr val="bg1"/>
                </a:solidFill>
                <a:ea typeface="+mj-ea"/>
                <a:cs typeface="+mj-cs"/>
              </a:rPr>
              <a:t>METHODES DE SELECTION</a:t>
            </a:r>
          </a:p>
        </p:txBody>
      </p:sp>
    </p:spTree>
    <p:extLst>
      <p:ext uri="{BB962C8B-B14F-4D97-AF65-F5344CB8AC3E}">
        <p14:creationId xmlns:p14="http://schemas.microsoft.com/office/powerpoint/2010/main" val="1507893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B3157A3-093C-225B-8017-D829C103541E}"/>
              </a:ext>
            </a:extLst>
          </p:cNvPr>
          <p:cNvGraphicFramePr>
            <a:graphicFrameLocks noGrp="1"/>
          </p:cNvGraphicFramePr>
          <p:nvPr>
            <p:extLst>
              <p:ext uri="{D42A27DB-BD31-4B8C-83A1-F6EECF244321}">
                <p14:modId xmlns:p14="http://schemas.microsoft.com/office/powerpoint/2010/main" val="2353292833"/>
              </p:ext>
            </p:extLst>
          </p:nvPr>
        </p:nvGraphicFramePr>
        <p:xfrm>
          <a:off x="1" y="1355559"/>
          <a:ext cx="11849967" cy="5502439"/>
        </p:xfrm>
        <a:graphic>
          <a:graphicData uri="http://schemas.openxmlformats.org/drawingml/2006/table">
            <a:tbl>
              <a:tblPr firstRow="1" bandRow="1"/>
              <a:tblGrid>
                <a:gridCol w="2547157">
                  <a:extLst>
                    <a:ext uri="{9D8B030D-6E8A-4147-A177-3AD203B41FA5}">
                      <a16:colId xmlns:a16="http://schemas.microsoft.com/office/drawing/2014/main" val="1714260586"/>
                    </a:ext>
                  </a:extLst>
                </a:gridCol>
                <a:gridCol w="4566699">
                  <a:extLst>
                    <a:ext uri="{9D8B030D-6E8A-4147-A177-3AD203B41FA5}">
                      <a16:colId xmlns:a16="http://schemas.microsoft.com/office/drawing/2014/main" val="625518394"/>
                    </a:ext>
                  </a:extLst>
                </a:gridCol>
                <a:gridCol w="4736111">
                  <a:extLst>
                    <a:ext uri="{9D8B030D-6E8A-4147-A177-3AD203B41FA5}">
                      <a16:colId xmlns:a16="http://schemas.microsoft.com/office/drawing/2014/main" val="3056338523"/>
                    </a:ext>
                  </a:extLst>
                </a:gridCol>
              </a:tblGrid>
              <a:tr h="354041">
                <a:tc>
                  <a:txBody>
                    <a:bodyPr/>
                    <a:lstStyle/>
                    <a:p>
                      <a:pPr algn="ctr">
                        <a:lnSpc>
                          <a:spcPct val="107000"/>
                        </a:lnSpc>
                        <a:spcAft>
                          <a:spcPts val="0"/>
                        </a:spcAft>
                      </a:pPr>
                      <a:r>
                        <a:rPr lang="fr-FR" sz="1600" b="1" kern="1200" noProof="0" dirty="0">
                          <a:solidFill>
                            <a:srgbClr val="FFFFFF"/>
                          </a:solidFill>
                          <a:effectLst/>
                          <a:latin typeface="Andes"/>
                          <a:ea typeface="Times New Roman" panose="02020603050405020304" pitchFamily="18" charset="0"/>
                          <a:cs typeface="Arial" panose="020B0604020202020204" pitchFamily="34" charset="0"/>
                        </a:rPr>
                        <a:t>Elément</a:t>
                      </a:r>
                      <a:endParaRPr lang="fr-FR"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90000"/>
                        <a:lumOff val="10000"/>
                      </a:schemeClr>
                    </a:solidFill>
                  </a:tcPr>
                </a:tc>
                <a:tc>
                  <a:txBody>
                    <a:bodyPr/>
                    <a:lstStyle/>
                    <a:p>
                      <a:pPr algn="ctr">
                        <a:lnSpc>
                          <a:spcPct val="107000"/>
                        </a:lnSpc>
                        <a:spcAft>
                          <a:spcPts val="0"/>
                        </a:spcAft>
                      </a:pPr>
                      <a:r>
                        <a:rPr lang="fr-FR" sz="1600" b="1" kern="1200" noProof="0" dirty="0">
                          <a:solidFill>
                            <a:srgbClr val="FFFFFF"/>
                          </a:solidFill>
                          <a:effectLst/>
                          <a:latin typeface="Andes"/>
                          <a:ea typeface="Calibri" panose="020F0502020204030204" pitchFamily="34" charset="0"/>
                          <a:cs typeface="Arial" panose="020B0604020202020204" pitchFamily="34" charset="0"/>
                        </a:rPr>
                        <a:t>Appel</a:t>
                      </a:r>
                      <a:r>
                        <a:rPr lang="fr-FR" sz="1600" b="1" kern="1200" baseline="0" noProof="0" dirty="0">
                          <a:solidFill>
                            <a:srgbClr val="FFFFFF"/>
                          </a:solidFill>
                          <a:effectLst/>
                          <a:latin typeface="Andes"/>
                          <a:ea typeface="Calibri" panose="020F0502020204030204" pitchFamily="34" charset="0"/>
                          <a:cs typeface="Arial" panose="020B0604020202020204" pitchFamily="34" charset="0"/>
                        </a:rPr>
                        <a:t> d’Offres</a:t>
                      </a:r>
                      <a:endParaRPr lang="fr-FR"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90000"/>
                        <a:lumOff val="10000"/>
                      </a:schemeClr>
                    </a:solidFill>
                  </a:tcPr>
                </a:tc>
                <a:tc>
                  <a:txBody>
                    <a:bodyPr/>
                    <a:lstStyle/>
                    <a:p>
                      <a:pPr algn="ctr">
                        <a:lnSpc>
                          <a:spcPct val="107000"/>
                        </a:lnSpc>
                        <a:spcAft>
                          <a:spcPts val="0"/>
                        </a:spcAft>
                      </a:pPr>
                      <a:r>
                        <a:rPr lang="fr-FR" sz="1600" b="1" kern="1200" noProof="0" dirty="0">
                          <a:solidFill>
                            <a:srgbClr val="FFFFFF"/>
                          </a:solidFill>
                          <a:effectLst/>
                          <a:latin typeface="Andes"/>
                          <a:ea typeface="Calibri" panose="020F0502020204030204" pitchFamily="34" charset="0"/>
                          <a:cs typeface="Arial" panose="020B0604020202020204" pitchFamily="34" charset="0"/>
                        </a:rPr>
                        <a:t>Appel</a:t>
                      </a:r>
                      <a:r>
                        <a:rPr lang="fr-FR" sz="1600" b="1" kern="1200" baseline="0" noProof="0" dirty="0">
                          <a:solidFill>
                            <a:srgbClr val="FFFFFF"/>
                          </a:solidFill>
                          <a:effectLst/>
                          <a:latin typeface="Andes"/>
                          <a:ea typeface="Calibri" panose="020F0502020204030204" pitchFamily="34" charset="0"/>
                          <a:cs typeface="Arial" panose="020B0604020202020204" pitchFamily="34" charset="0"/>
                        </a:rPr>
                        <a:t> à Propositions</a:t>
                      </a:r>
                      <a:endParaRPr lang="fr-FR"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90000"/>
                        <a:lumOff val="10000"/>
                      </a:schemeClr>
                    </a:solidFill>
                  </a:tcPr>
                </a:tc>
                <a:extLst>
                  <a:ext uri="{0D108BD9-81ED-4DB2-BD59-A6C34878D82A}">
                    <a16:rowId xmlns:a16="http://schemas.microsoft.com/office/drawing/2014/main" val="1406125177"/>
                  </a:ext>
                </a:extLst>
              </a:tr>
              <a:tr h="1350448">
                <a:tc>
                  <a:txBody>
                    <a:bodyPr/>
                    <a:lstStyle/>
                    <a:p>
                      <a:pPr>
                        <a:lnSpc>
                          <a:spcPct val="107000"/>
                        </a:lnSpc>
                        <a:spcAft>
                          <a:spcPts val="0"/>
                        </a:spcAft>
                      </a:pPr>
                      <a:r>
                        <a:rPr lang="fr-FR" sz="1500" b="1" kern="1200" noProof="0" dirty="0">
                          <a:solidFill>
                            <a:srgbClr val="000000"/>
                          </a:solidFill>
                          <a:effectLst/>
                          <a:latin typeface="+mn-lt"/>
                          <a:ea typeface="Times New Roman" panose="02020603050405020304" pitchFamily="18" charset="0"/>
                          <a:cs typeface="Arial" panose="020B0604020202020204" pitchFamily="34" charset="0"/>
                        </a:rPr>
                        <a:t>Besoins/Spécifications</a:t>
                      </a:r>
                      <a:endParaRPr lang="fr-FR" sz="1500" noProof="0" dirty="0">
                        <a:effectLst/>
                        <a:latin typeface="+mn-lt"/>
                        <a:ea typeface="Calibri" panose="020F0502020204030204" pitchFamily="34" charset="0"/>
                        <a:cs typeface="Times New Roman" panose="02020603050405020304" pitchFamily="18" charset="0"/>
                      </a:endParaRPr>
                    </a:p>
                  </a:txBody>
                  <a:tcPr>
                    <a:lnL>
                      <a:noFill/>
                    </a:lnL>
                    <a:lnR>
                      <a:noFill/>
                    </a:lnR>
                    <a:lnT w="28575" cap="flat" cmpd="sng" algn="ctr">
                      <a:solidFill>
                        <a:srgbClr val="000000"/>
                      </a:solidFill>
                      <a:prstDash val="solid"/>
                      <a:round/>
                      <a:headEnd type="none" w="med" len="med"/>
                      <a:tailEnd type="none" w="med" len="med"/>
                    </a:lnT>
                    <a:lnB>
                      <a:noFill/>
                    </a:lnB>
                    <a:solidFill>
                      <a:srgbClr val="E7E7E7"/>
                    </a:solidFill>
                  </a:tcPr>
                </a:tc>
                <a:tc>
                  <a:txBody>
                    <a:bodyPr/>
                    <a:lstStyle/>
                    <a:p>
                      <a:pPr marL="342900" lvl="0" indent="-342900">
                        <a:lnSpc>
                          <a:spcPct val="107000"/>
                        </a:lnSpc>
                        <a:spcAft>
                          <a:spcPts val="0"/>
                        </a:spcAft>
                        <a:buFont typeface="Arial" panose="020B0604020202020204" pitchFamily="34" charset="0"/>
                        <a:buChar char="•"/>
                      </a:pPr>
                      <a:r>
                        <a:rPr lang="fr-FR" sz="1500" kern="1200" noProof="0" dirty="0">
                          <a:solidFill>
                            <a:srgbClr val="000000"/>
                          </a:solidFill>
                          <a:effectLst/>
                          <a:latin typeface="+mn-lt"/>
                          <a:ea typeface="Times New Roman" panose="02020603050405020304" pitchFamily="18" charset="0"/>
                          <a:cs typeface="Arial" panose="020B0604020202020204" pitchFamily="34" charset="0"/>
                        </a:rPr>
                        <a:t>Basé</a:t>
                      </a:r>
                      <a:r>
                        <a:rPr lang="fr-FR" sz="1500" kern="1200" baseline="0" noProof="0" dirty="0">
                          <a:solidFill>
                            <a:srgbClr val="000000"/>
                          </a:solidFill>
                          <a:effectLst/>
                          <a:latin typeface="+mn-lt"/>
                          <a:ea typeface="Times New Roman" panose="02020603050405020304" pitchFamily="18" charset="0"/>
                          <a:cs typeface="Arial" panose="020B0604020202020204" pitchFamily="34" charset="0"/>
                        </a:rPr>
                        <a:t> sur la conformité aux spécifications et exigences</a:t>
                      </a:r>
                      <a:endParaRPr lang="fr-FR" sz="1500" kern="1200" noProof="0" dirty="0">
                        <a:solidFill>
                          <a:srgbClr val="000000"/>
                        </a:solidFill>
                        <a:effectLst/>
                        <a:latin typeface="+mn-lt"/>
                        <a:ea typeface="Times New Roman" panose="02020603050405020304" pitchFamily="18" charset="0"/>
                        <a:cs typeface="Arial" panose="020B0604020202020204" pitchFamily="34" charset="0"/>
                      </a:endParaRPr>
                    </a:p>
                    <a:p>
                      <a:pPr marL="342900" marR="0" lvl="0" indent="-342900" algn="l" defTabSz="457189" rtl="0" eaLnBrk="1" fontAlgn="auto" latinLnBrk="0" hangingPunct="1">
                        <a:lnSpc>
                          <a:spcPct val="107000"/>
                        </a:lnSpc>
                        <a:spcBef>
                          <a:spcPts val="0"/>
                        </a:spcBef>
                        <a:spcAft>
                          <a:spcPts val="0"/>
                        </a:spcAft>
                        <a:buClrTx/>
                        <a:buSzTx/>
                        <a:buFont typeface="Arial" panose="020B0604020202020204" pitchFamily="34" charset="0"/>
                        <a:buChar char="•"/>
                        <a:tabLst/>
                        <a:defRPr/>
                      </a:pPr>
                      <a:r>
                        <a:rPr lang="fr-FR" sz="1500" kern="1200" noProof="0" dirty="0">
                          <a:solidFill>
                            <a:srgbClr val="000000"/>
                          </a:solidFill>
                          <a:effectLst/>
                          <a:latin typeface="+mn-lt"/>
                          <a:ea typeface="Times New Roman" panose="02020603050405020304" pitchFamily="18" charset="0"/>
                          <a:cs typeface="Arial" panose="020B0604020202020204" pitchFamily="34" charset="0"/>
                        </a:rPr>
                        <a:t>Possibilité</a:t>
                      </a:r>
                      <a:r>
                        <a:rPr lang="fr-FR" sz="1500" kern="1200" baseline="0" noProof="0" dirty="0">
                          <a:solidFill>
                            <a:srgbClr val="000000"/>
                          </a:solidFill>
                          <a:effectLst/>
                          <a:latin typeface="+mn-lt"/>
                          <a:ea typeface="Times New Roman" panose="02020603050405020304" pitchFamily="18" charset="0"/>
                          <a:cs typeface="Arial" panose="020B0604020202020204" pitchFamily="34" charset="0"/>
                        </a:rPr>
                        <a:t> d’un contrat basé sur la performance</a:t>
                      </a:r>
                      <a:endParaRPr lang="fr-FR" sz="1500" noProof="0" dirty="0">
                        <a:effectLst/>
                        <a:latin typeface="+mn-lt"/>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endParaRPr lang="fr-FR" sz="1500" noProof="0" dirty="0">
                        <a:effectLst/>
                        <a:latin typeface="+mn-lt"/>
                        <a:cs typeface="Times New Roman" panose="02020603050405020304" pitchFamily="18" charset="0"/>
                      </a:endParaRPr>
                    </a:p>
                  </a:txBody>
                  <a:tcPr>
                    <a:lnL>
                      <a:noFill/>
                    </a:lnL>
                    <a:lnR>
                      <a:noFill/>
                    </a:lnR>
                    <a:lnT w="28575" cap="flat" cmpd="sng" algn="ctr">
                      <a:solidFill>
                        <a:srgbClr val="000000"/>
                      </a:solidFill>
                      <a:prstDash val="solid"/>
                      <a:round/>
                      <a:headEnd type="none" w="med" len="med"/>
                      <a:tailEnd type="none" w="med" len="med"/>
                    </a:lnT>
                    <a:lnB>
                      <a:noFill/>
                    </a:lnB>
                    <a:solidFill>
                      <a:srgbClr val="E7E7E7"/>
                    </a:solidFill>
                  </a:tcPr>
                </a:tc>
                <a:tc>
                  <a:txBody>
                    <a:bodyPr/>
                    <a:lstStyle/>
                    <a:p>
                      <a:pPr marL="342900" lvl="0" indent="-342900">
                        <a:lnSpc>
                          <a:spcPct val="107000"/>
                        </a:lnSpc>
                        <a:spcAft>
                          <a:spcPts val="0"/>
                        </a:spcAft>
                        <a:buFont typeface="Arial" panose="020B0604020202020204" pitchFamily="34" charset="0"/>
                        <a:buChar char="•"/>
                      </a:pPr>
                      <a:r>
                        <a:rPr lang="fr-FR" sz="1500" kern="1200" noProof="0" dirty="0">
                          <a:solidFill>
                            <a:srgbClr val="000000"/>
                          </a:solidFill>
                          <a:effectLst/>
                          <a:latin typeface="+mn-lt"/>
                          <a:ea typeface="Times New Roman" panose="02020603050405020304" pitchFamily="18" charset="0"/>
                          <a:cs typeface="Arial" panose="020B0604020202020204" pitchFamily="34" charset="0"/>
                        </a:rPr>
                        <a:t>Non détaillés,</a:t>
                      </a:r>
                      <a:r>
                        <a:rPr lang="fr-FR" sz="1500" kern="1200" baseline="0" noProof="0" dirty="0">
                          <a:solidFill>
                            <a:srgbClr val="000000"/>
                          </a:solidFill>
                          <a:effectLst/>
                          <a:latin typeface="+mn-lt"/>
                          <a:ea typeface="Times New Roman" panose="02020603050405020304" pitchFamily="18" charset="0"/>
                          <a:cs typeface="Arial" panose="020B0604020202020204" pitchFamily="34" charset="0"/>
                        </a:rPr>
                        <a:t> basés sur la performance</a:t>
                      </a:r>
                      <a:endParaRPr lang="fr-FR" sz="1500" noProof="0" dirty="0">
                        <a:effectLst/>
                        <a:latin typeface="+mn-lt"/>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fr-FR" sz="1500" kern="1200" noProof="0" dirty="0">
                          <a:solidFill>
                            <a:srgbClr val="000000"/>
                          </a:solidFill>
                          <a:effectLst/>
                          <a:latin typeface="+mn-lt"/>
                          <a:ea typeface="Times New Roman" panose="02020603050405020304" pitchFamily="18" charset="0"/>
                          <a:cs typeface="Arial" panose="020B0604020202020204" pitchFamily="34" charset="0"/>
                        </a:rPr>
                        <a:t>Possibilité d’un</a:t>
                      </a:r>
                      <a:r>
                        <a:rPr lang="fr-FR" sz="1500" kern="1200" baseline="0" noProof="0" dirty="0">
                          <a:solidFill>
                            <a:srgbClr val="000000"/>
                          </a:solidFill>
                          <a:effectLst/>
                          <a:latin typeface="+mn-lt"/>
                          <a:ea typeface="Times New Roman" panose="02020603050405020304" pitchFamily="18" charset="0"/>
                          <a:cs typeface="Arial" panose="020B0604020202020204" pitchFamily="34" charset="0"/>
                        </a:rPr>
                        <a:t> contrat basé sur la conformité</a:t>
                      </a:r>
                      <a:endParaRPr lang="fr-FR" sz="1500" noProof="0" dirty="0">
                        <a:effectLst/>
                        <a:latin typeface="+mn-lt"/>
                        <a:cs typeface="Times New Roman" panose="02020603050405020304" pitchFamily="18" charset="0"/>
                      </a:endParaRPr>
                    </a:p>
                  </a:txBody>
                  <a:tcPr>
                    <a:lnL>
                      <a:noFill/>
                    </a:lnL>
                    <a:lnR>
                      <a:noFill/>
                    </a:lnR>
                    <a:lnT w="28575" cap="flat" cmpd="sng" algn="ctr">
                      <a:solidFill>
                        <a:srgbClr val="000000"/>
                      </a:solidFill>
                      <a:prstDash val="solid"/>
                      <a:round/>
                      <a:headEnd type="none" w="med" len="med"/>
                      <a:tailEnd type="none" w="med" len="med"/>
                    </a:lnT>
                    <a:lnB>
                      <a:noFill/>
                    </a:lnB>
                    <a:solidFill>
                      <a:srgbClr val="E7E7E7"/>
                    </a:solidFill>
                  </a:tcPr>
                </a:tc>
                <a:extLst>
                  <a:ext uri="{0D108BD9-81ED-4DB2-BD59-A6C34878D82A}">
                    <a16:rowId xmlns:a16="http://schemas.microsoft.com/office/drawing/2014/main" val="701905245"/>
                  </a:ext>
                </a:extLst>
              </a:tr>
              <a:tr h="590266">
                <a:tc>
                  <a:txBody>
                    <a:bodyPr/>
                    <a:lstStyle/>
                    <a:p>
                      <a:pPr>
                        <a:lnSpc>
                          <a:spcPct val="107000"/>
                        </a:lnSpc>
                        <a:spcAft>
                          <a:spcPts val="0"/>
                        </a:spcAft>
                      </a:pPr>
                      <a:r>
                        <a:rPr lang="fr-FR" sz="1500" b="1" kern="1200" noProof="0" dirty="0">
                          <a:solidFill>
                            <a:srgbClr val="000000"/>
                          </a:solidFill>
                          <a:effectLst/>
                          <a:latin typeface="+mn-lt"/>
                          <a:ea typeface="Times New Roman" panose="02020603050405020304" pitchFamily="18" charset="0"/>
                          <a:cs typeface="Arial" panose="020B0604020202020204" pitchFamily="34" charset="0"/>
                        </a:rPr>
                        <a:t>Pré-qualification</a:t>
                      </a:r>
                    </a:p>
                    <a:p>
                      <a:pPr>
                        <a:lnSpc>
                          <a:spcPct val="107000"/>
                        </a:lnSpc>
                        <a:spcAft>
                          <a:spcPts val="0"/>
                        </a:spcAft>
                      </a:pPr>
                      <a:r>
                        <a:rPr lang="fr-FR" sz="1500" b="1" kern="1200" noProof="0" dirty="0">
                          <a:solidFill>
                            <a:srgbClr val="000000"/>
                          </a:solidFill>
                          <a:effectLst/>
                          <a:latin typeface="+mn-lt"/>
                          <a:ea typeface="Times New Roman" panose="02020603050405020304" pitchFamily="18" charset="0"/>
                          <a:cs typeface="Arial" panose="020B0604020202020204" pitchFamily="34" charset="0"/>
                        </a:rPr>
                        <a:t>Sélection Initiale</a:t>
                      </a:r>
                      <a:endParaRPr lang="fr-FR" sz="1500" noProof="0" dirty="0">
                        <a:effectLst/>
                        <a:latin typeface="+mn-lt"/>
                        <a:ea typeface="Calibri" panose="020F0502020204030204" pitchFamily="34" charset="0"/>
                        <a:cs typeface="Times New Roman" panose="02020603050405020304" pitchFamily="18" charset="0"/>
                      </a:endParaRPr>
                    </a:p>
                  </a:txBody>
                  <a:tcPr>
                    <a:lnL>
                      <a:noFill/>
                    </a:lnL>
                    <a:lnR>
                      <a:noFill/>
                    </a:lnR>
                    <a:lnT>
                      <a:noFill/>
                    </a:lnT>
                    <a:lnB>
                      <a:noFill/>
                    </a:lnB>
                    <a:solidFill>
                      <a:srgbClr val="FFFFFF"/>
                    </a:solidFill>
                  </a:tcPr>
                </a:tc>
                <a:tc>
                  <a:txBody>
                    <a:bodyPr/>
                    <a:lstStyle/>
                    <a:p>
                      <a:pPr marL="342900" lvl="0" indent="-342900">
                        <a:lnSpc>
                          <a:spcPct val="107000"/>
                        </a:lnSpc>
                        <a:spcAft>
                          <a:spcPts val="0"/>
                        </a:spcAft>
                        <a:buFont typeface="Arial" panose="020B0604020202020204" pitchFamily="34" charset="0"/>
                        <a:buChar char="•"/>
                        <a:tabLst>
                          <a:tab pos="457200" algn="l"/>
                        </a:tabLst>
                      </a:pPr>
                      <a:r>
                        <a:rPr lang="fr-FR" sz="1500" kern="1200" noProof="0" dirty="0">
                          <a:solidFill>
                            <a:srgbClr val="000000"/>
                          </a:solidFill>
                          <a:effectLst/>
                          <a:latin typeface="+mn-lt"/>
                          <a:ea typeface="Times New Roman" panose="02020603050405020304" pitchFamily="18" charset="0"/>
                          <a:cs typeface="Arial" panose="020B0604020202020204" pitchFamily="34" charset="0"/>
                        </a:rPr>
                        <a:t>Pré-qualification standard</a:t>
                      </a:r>
                      <a:r>
                        <a:rPr lang="fr-FR" sz="1500" kern="1200" baseline="0" noProof="0" dirty="0">
                          <a:solidFill>
                            <a:srgbClr val="000000"/>
                          </a:solidFill>
                          <a:effectLst/>
                          <a:latin typeface="+mn-lt"/>
                          <a:ea typeface="Times New Roman" panose="02020603050405020304" pitchFamily="18" charset="0"/>
                          <a:cs typeface="Arial" panose="020B0604020202020204" pitchFamily="34" charset="0"/>
                        </a:rPr>
                        <a:t> </a:t>
                      </a:r>
                      <a:endParaRPr lang="fr-FR" sz="1500" kern="1200" noProof="0" dirty="0">
                        <a:solidFill>
                          <a:srgbClr val="000000"/>
                        </a:solidFill>
                        <a:effectLst/>
                        <a:latin typeface="+mn-lt"/>
                        <a:ea typeface="Times New Roman" panose="02020603050405020304" pitchFamily="18" charset="0"/>
                        <a:cs typeface="Arial" panose="020B0604020202020204" pitchFamily="34" charset="0"/>
                      </a:endParaRPr>
                    </a:p>
                    <a:p>
                      <a:pPr marL="342900" lvl="0" indent="-342900">
                        <a:lnSpc>
                          <a:spcPct val="107000"/>
                        </a:lnSpc>
                        <a:spcAft>
                          <a:spcPts val="0"/>
                        </a:spcAft>
                        <a:buFont typeface="Arial" panose="020B0604020202020204" pitchFamily="34" charset="0"/>
                        <a:buChar char="•"/>
                        <a:tabLst>
                          <a:tab pos="457200" algn="l"/>
                        </a:tabLst>
                      </a:pPr>
                      <a:r>
                        <a:rPr lang="fr-FR" sz="1500" kern="1200" noProof="0" dirty="0">
                          <a:solidFill>
                            <a:srgbClr val="000000"/>
                          </a:solidFill>
                          <a:effectLst/>
                          <a:latin typeface="+mn-lt"/>
                          <a:ea typeface="Times New Roman" panose="02020603050405020304" pitchFamily="18" charset="0"/>
                          <a:cs typeface="Arial" panose="020B0604020202020204" pitchFamily="34" charset="0"/>
                        </a:rPr>
                        <a:t>Sélection Initiale– optionnelle</a:t>
                      </a:r>
                      <a:endParaRPr lang="fr-FR" sz="1500" noProof="0" dirty="0">
                        <a:effectLst/>
                        <a:latin typeface="+mn-lt"/>
                        <a:cs typeface="Times New Roman" panose="02020603050405020304" pitchFamily="18" charset="0"/>
                      </a:endParaRPr>
                    </a:p>
                  </a:txBody>
                  <a:tcPr>
                    <a:lnL>
                      <a:noFill/>
                    </a:lnL>
                    <a:lnR>
                      <a:noFill/>
                    </a:lnR>
                    <a:lnT>
                      <a:noFill/>
                    </a:lnT>
                    <a:lnB>
                      <a:noFill/>
                    </a:lnB>
                    <a:solidFill>
                      <a:srgbClr val="FFFFFF"/>
                    </a:solidFill>
                  </a:tcPr>
                </a:tc>
                <a:tc>
                  <a:txBody>
                    <a:bodyPr/>
                    <a:lstStyle/>
                    <a:p>
                      <a:pPr marL="342900" lvl="0" indent="-342900">
                        <a:lnSpc>
                          <a:spcPct val="107000"/>
                        </a:lnSpc>
                        <a:spcAft>
                          <a:spcPts val="0"/>
                        </a:spcAft>
                        <a:buFont typeface="Arial" panose="020B0604020202020204" pitchFamily="34" charset="0"/>
                        <a:buChar char="•"/>
                      </a:pPr>
                      <a:r>
                        <a:rPr lang="fr-FR" sz="1500" kern="1200" noProof="0" dirty="0">
                          <a:solidFill>
                            <a:srgbClr val="000000"/>
                          </a:solidFill>
                          <a:effectLst/>
                          <a:latin typeface="+mn-lt"/>
                          <a:ea typeface="Times New Roman" panose="02020603050405020304" pitchFamily="18" charset="0"/>
                          <a:cs typeface="Arial" panose="020B0604020202020204" pitchFamily="34" charset="0"/>
                        </a:rPr>
                        <a:t>Sélection Initiale – obligatoire</a:t>
                      </a:r>
                    </a:p>
                    <a:p>
                      <a:pPr marL="342900" lvl="0" indent="-342900">
                        <a:lnSpc>
                          <a:spcPct val="107000"/>
                        </a:lnSpc>
                        <a:spcAft>
                          <a:spcPts val="0"/>
                        </a:spcAft>
                        <a:buFont typeface="Arial" panose="020B0604020202020204" pitchFamily="34" charset="0"/>
                        <a:buChar char="•"/>
                      </a:pPr>
                      <a:r>
                        <a:rPr lang="fr-FR" sz="1500" kern="1200" noProof="0" dirty="0">
                          <a:solidFill>
                            <a:srgbClr val="000000"/>
                          </a:solidFill>
                          <a:effectLst/>
                          <a:latin typeface="+mn-lt"/>
                          <a:cs typeface="Arial" panose="020B0604020202020204" pitchFamily="34" charset="0"/>
                        </a:rPr>
                        <a:t>Pas de pré-qualification</a:t>
                      </a:r>
                      <a:endParaRPr lang="fr-FR" sz="1500" noProof="0" dirty="0">
                        <a:effectLst/>
                        <a:latin typeface="+mn-lt"/>
                        <a:cs typeface="Times New Roman" panose="02020603050405020304" pitchFamily="18" charset="0"/>
                      </a:endParaRPr>
                    </a:p>
                  </a:txBody>
                  <a:tcPr>
                    <a:lnL>
                      <a:noFill/>
                    </a:lnL>
                    <a:lnR>
                      <a:noFill/>
                    </a:lnR>
                    <a:lnT>
                      <a:noFill/>
                    </a:lnT>
                    <a:lnB>
                      <a:noFill/>
                    </a:lnB>
                    <a:solidFill>
                      <a:srgbClr val="FFFFFF"/>
                    </a:solidFill>
                  </a:tcPr>
                </a:tc>
                <a:extLst>
                  <a:ext uri="{0D108BD9-81ED-4DB2-BD59-A6C34878D82A}">
                    <a16:rowId xmlns:a16="http://schemas.microsoft.com/office/drawing/2014/main" val="688558545"/>
                  </a:ext>
                </a:extLst>
              </a:tr>
              <a:tr h="1603842">
                <a:tc>
                  <a:txBody>
                    <a:bodyPr/>
                    <a:lstStyle/>
                    <a:p>
                      <a:pPr>
                        <a:lnSpc>
                          <a:spcPct val="107000"/>
                        </a:lnSpc>
                        <a:spcAft>
                          <a:spcPts val="0"/>
                        </a:spcAft>
                      </a:pPr>
                      <a:r>
                        <a:rPr lang="fr-FR" sz="1500" b="1" kern="1200" noProof="0" dirty="0">
                          <a:solidFill>
                            <a:srgbClr val="000000"/>
                          </a:solidFill>
                          <a:effectLst/>
                          <a:latin typeface="+mn-lt"/>
                          <a:ea typeface="Times New Roman" panose="02020603050405020304" pitchFamily="18" charset="0"/>
                          <a:cs typeface="Arial" panose="020B0604020202020204" pitchFamily="34" charset="0"/>
                        </a:rPr>
                        <a:t>Offre/ Proposition la Plus Avantageuse</a:t>
                      </a:r>
                      <a:endParaRPr lang="fr-FR" sz="1500" noProof="0" dirty="0">
                        <a:effectLst/>
                        <a:latin typeface="+mn-lt"/>
                        <a:ea typeface="Calibri" panose="020F0502020204030204" pitchFamily="34" charset="0"/>
                        <a:cs typeface="Times New Roman" panose="02020603050405020304" pitchFamily="18" charset="0"/>
                      </a:endParaRPr>
                    </a:p>
                  </a:txBody>
                  <a:tcPr>
                    <a:lnL>
                      <a:noFill/>
                    </a:lnL>
                    <a:lnR>
                      <a:noFill/>
                    </a:lnR>
                    <a:lnT>
                      <a:noFill/>
                    </a:lnT>
                    <a:lnB>
                      <a:noFill/>
                    </a:lnB>
                    <a:solidFill>
                      <a:srgbClr val="E7E7E7"/>
                    </a:solidFill>
                  </a:tcPr>
                </a:tc>
                <a:tc>
                  <a:txBody>
                    <a:bodyPr/>
                    <a:lstStyle/>
                    <a:p>
                      <a:pPr marL="342900" lvl="0" indent="-342900">
                        <a:lnSpc>
                          <a:spcPct val="107000"/>
                        </a:lnSpc>
                        <a:spcAft>
                          <a:spcPts val="0"/>
                        </a:spcAft>
                        <a:buFont typeface="Arial" panose="020B0604020202020204" pitchFamily="34" charset="0"/>
                        <a:buChar char="•"/>
                        <a:tabLst>
                          <a:tab pos="457200" algn="l"/>
                        </a:tabLst>
                      </a:pPr>
                      <a:r>
                        <a:rPr lang="fr-FR" sz="1500" kern="1200" noProof="0" dirty="0">
                          <a:solidFill>
                            <a:srgbClr val="000000"/>
                          </a:solidFill>
                          <a:effectLst/>
                          <a:latin typeface="+mn-lt"/>
                          <a:ea typeface="Times New Roman" panose="02020603050405020304" pitchFamily="18" charset="0"/>
                          <a:cs typeface="Arial" panose="020B0604020202020204" pitchFamily="34" charset="0"/>
                        </a:rPr>
                        <a:t>Soumissionnaire qualifié</a:t>
                      </a:r>
                      <a:endParaRPr lang="fr-FR" sz="1500" noProof="0" dirty="0">
                        <a:effectLst/>
                        <a:latin typeface="+mn-lt"/>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fr-FR" sz="1500" kern="1200" noProof="0" dirty="0">
                          <a:solidFill>
                            <a:srgbClr val="000000"/>
                          </a:solidFill>
                          <a:effectLst/>
                          <a:latin typeface="+mn-lt"/>
                          <a:ea typeface="Times New Roman" panose="02020603050405020304" pitchFamily="18" charset="0"/>
                          <a:cs typeface="Arial" panose="020B0604020202020204" pitchFamily="34" charset="0"/>
                        </a:rPr>
                        <a:t>Offre</a:t>
                      </a:r>
                      <a:r>
                        <a:rPr lang="fr-FR" sz="1500" kern="1200" baseline="0" noProof="0" dirty="0">
                          <a:solidFill>
                            <a:srgbClr val="000000"/>
                          </a:solidFill>
                          <a:effectLst/>
                          <a:latin typeface="+mn-lt"/>
                          <a:ea typeface="Times New Roman" panose="02020603050405020304" pitchFamily="18" charset="0"/>
                          <a:cs typeface="Arial" panose="020B0604020202020204" pitchFamily="34" charset="0"/>
                        </a:rPr>
                        <a:t> substantiellement conforme</a:t>
                      </a:r>
                      <a:endParaRPr lang="fr-FR" sz="1500" noProof="0" dirty="0">
                        <a:effectLst/>
                        <a:latin typeface="+mn-lt"/>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fr-FR" sz="1500" kern="1200" noProof="0" dirty="0">
                          <a:solidFill>
                            <a:srgbClr val="000000"/>
                          </a:solidFill>
                          <a:effectLst/>
                          <a:latin typeface="+mn-lt"/>
                          <a:ea typeface="Times New Roman" panose="02020603050405020304" pitchFamily="18" charset="0"/>
                          <a:cs typeface="Arial" panose="020B0604020202020204" pitchFamily="34" charset="0"/>
                        </a:rPr>
                        <a:t>Attribution</a:t>
                      </a:r>
                      <a:r>
                        <a:rPr lang="fr-FR" sz="1500" kern="1200" baseline="0" noProof="0" dirty="0">
                          <a:solidFill>
                            <a:srgbClr val="000000"/>
                          </a:solidFill>
                          <a:effectLst/>
                          <a:latin typeface="+mn-lt"/>
                          <a:ea typeface="Times New Roman" panose="02020603050405020304" pitchFamily="18" charset="0"/>
                          <a:cs typeface="Arial" panose="020B0604020202020204" pitchFamily="34" charset="0"/>
                        </a:rPr>
                        <a:t> à l’offre avec le coût évalué le plus bas</a:t>
                      </a:r>
                      <a:endParaRPr lang="fr-FR" sz="1500" noProof="0" dirty="0">
                        <a:effectLst/>
                        <a:latin typeface="+mn-lt"/>
                        <a:cs typeface="Times New Roman" panose="02020603050405020304" pitchFamily="18" charset="0"/>
                      </a:endParaRPr>
                    </a:p>
                  </a:txBody>
                  <a:tcPr>
                    <a:lnL>
                      <a:noFill/>
                    </a:lnL>
                    <a:lnR>
                      <a:noFill/>
                    </a:lnR>
                    <a:lnT>
                      <a:noFill/>
                    </a:lnT>
                    <a:lnB>
                      <a:noFill/>
                    </a:lnB>
                    <a:solidFill>
                      <a:srgbClr val="E7E7E7"/>
                    </a:solidFill>
                  </a:tcPr>
                </a:tc>
                <a:tc>
                  <a:txBody>
                    <a:bodyPr/>
                    <a:lstStyle/>
                    <a:p>
                      <a:pPr marL="342900" lvl="0" indent="-342900">
                        <a:lnSpc>
                          <a:spcPct val="107000"/>
                        </a:lnSpc>
                        <a:spcAft>
                          <a:spcPts val="0"/>
                        </a:spcAft>
                        <a:buFont typeface="Arial" panose="020B0604020202020204" pitchFamily="34" charset="0"/>
                        <a:buChar char="•"/>
                      </a:pPr>
                      <a:r>
                        <a:rPr lang="fr-FR" sz="1500" kern="1200" noProof="0" dirty="0">
                          <a:solidFill>
                            <a:srgbClr val="000000"/>
                          </a:solidFill>
                          <a:effectLst/>
                          <a:latin typeface="+mn-lt"/>
                          <a:ea typeface="Times New Roman" panose="02020603050405020304" pitchFamily="18" charset="0"/>
                          <a:cs typeface="Arial" panose="020B0604020202020204" pitchFamily="34" charset="0"/>
                        </a:rPr>
                        <a:t>Proposant</a:t>
                      </a:r>
                      <a:r>
                        <a:rPr lang="fr-FR" sz="1500" kern="1200" baseline="0" noProof="0" dirty="0">
                          <a:solidFill>
                            <a:srgbClr val="000000"/>
                          </a:solidFill>
                          <a:effectLst/>
                          <a:latin typeface="+mn-lt"/>
                          <a:ea typeface="Times New Roman" panose="02020603050405020304" pitchFamily="18" charset="0"/>
                          <a:cs typeface="Arial" panose="020B0604020202020204" pitchFamily="34" charset="0"/>
                        </a:rPr>
                        <a:t> qualité et présélectionné</a:t>
                      </a:r>
                      <a:endParaRPr lang="fr-FR" sz="1500" noProof="0" dirty="0">
                        <a:effectLst/>
                        <a:latin typeface="+mn-lt"/>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fr-FR" sz="1500" kern="1200" noProof="0" dirty="0">
                          <a:solidFill>
                            <a:srgbClr val="000000"/>
                          </a:solidFill>
                          <a:effectLst/>
                          <a:latin typeface="+mn-lt"/>
                          <a:ea typeface="Times New Roman" panose="02020603050405020304" pitchFamily="18" charset="0"/>
                          <a:cs typeface="Arial" panose="020B0604020202020204" pitchFamily="34" charset="0"/>
                        </a:rPr>
                        <a:t>Proposition substantiellement</a:t>
                      </a:r>
                      <a:r>
                        <a:rPr lang="fr-FR" sz="1500" kern="1200" baseline="0" noProof="0" dirty="0">
                          <a:solidFill>
                            <a:srgbClr val="000000"/>
                          </a:solidFill>
                          <a:effectLst/>
                          <a:latin typeface="+mn-lt"/>
                          <a:ea typeface="Times New Roman" panose="02020603050405020304" pitchFamily="18" charset="0"/>
                          <a:cs typeface="Arial" panose="020B0604020202020204" pitchFamily="34" charset="0"/>
                        </a:rPr>
                        <a:t> conforme </a:t>
                      </a:r>
                    </a:p>
                    <a:p>
                      <a:pPr marL="342900" lvl="0" indent="-342900">
                        <a:lnSpc>
                          <a:spcPct val="107000"/>
                        </a:lnSpc>
                        <a:spcAft>
                          <a:spcPts val="0"/>
                        </a:spcAft>
                        <a:buFont typeface="Arial" panose="020B0604020202020204" pitchFamily="34" charset="0"/>
                        <a:buChar char="•"/>
                      </a:pPr>
                      <a:r>
                        <a:rPr lang="fr-FR" sz="1500" kern="1200" baseline="0" noProof="0" dirty="0">
                          <a:solidFill>
                            <a:srgbClr val="000000"/>
                          </a:solidFill>
                          <a:effectLst/>
                          <a:latin typeface="+mn-lt"/>
                          <a:ea typeface="Times New Roman" panose="02020603050405020304" pitchFamily="18" charset="0"/>
                          <a:cs typeface="Arial" panose="020B0604020202020204" pitchFamily="34" charset="0"/>
                        </a:rPr>
                        <a:t>Meilleure Proposition évaluée</a:t>
                      </a:r>
                      <a:r>
                        <a:rPr lang="fr-FR" sz="1500" kern="1200" noProof="0" dirty="0">
                          <a:solidFill>
                            <a:srgbClr val="000000"/>
                          </a:solidFill>
                          <a:effectLst/>
                          <a:latin typeface="+mn-lt"/>
                          <a:ea typeface="Times New Roman" panose="02020603050405020304" pitchFamily="18" charset="0"/>
                          <a:cs typeface="Arial" panose="020B0604020202020204" pitchFamily="34" charset="0"/>
                        </a:rPr>
                        <a:t> = proposition ayant obtenu les meilleur score sur la base des critères pondérés et le prix (quand</a:t>
                      </a:r>
                      <a:r>
                        <a:rPr lang="fr-FR" sz="1500" kern="1200" baseline="0" noProof="0" dirty="0">
                          <a:solidFill>
                            <a:srgbClr val="000000"/>
                          </a:solidFill>
                          <a:effectLst/>
                          <a:latin typeface="+mn-lt"/>
                          <a:ea typeface="Times New Roman" panose="02020603050405020304" pitchFamily="18" charset="0"/>
                          <a:cs typeface="Arial" panose="020B0604020202020204" pitchFamily="34" charset="0"/>
                        </a:rPr>
                        <a:t> le prix est un critère)</a:t>
                      </a:r>
                      <a:endParaRPr lang="fr-FR" sz="1500" noProof="0" dirty="0">
                        <a:effectLst/>
                        <a:latin typeface="+mn-lt"/>
                        <a:cs typeface="Times New Roman" panose="02020603050405020304" pitchFamily="18" charset="0"/>
                      </a:endParaRPr>
                    </a:p>
                  </a:txBody>
                  <a:tcPr>
                    <a:lnL>
                      <a:noFill/>
                    </a:lnL>
                    <a:lnR>
                      <a:noFill/>
                    </a:lnR>
                    <a:lnT>
                      <a:noFill/>
                    </a:lnT>
                    <a:lnB>
                      <a:noFill/>
                    </a:lnB>
                    <a:solidFill>
                      <a:srgbClr val="E7E7E7"/>
                    </a:solidFill>
                  </a:tcPr>
                </a:tc>
                <a:extLst>
                  <a:ext uri="{0D108BD9-81ED-4DB2-BD59-A6C34878D82A}">
                    <a16:rowId xmlns:a16="http://schemas.microsoft.com/office/drawing/2014/main" val="1266494765"/>
                  </a:ext>
                </a:extLst>
              </a:tr>
              <a:tr h="1603842">
                <a:tc>
                  <a:txBody>
                    <a:bodyPr/>
                    <a:lstStyle/>
                    <a:p>
                      <a:pPr>
                        <a:lnSpc>
                          <a:spcPct val="107000"/>
                        </a:lnSpc>
                        <a:spcAft>
                          <a:spcPts val="0"/>
                        </a:spcAft>
                      </a:pPr>
                      <a:r>
                        <a:rPr lang="fr-FR" sz="1500" b="1" kern="1200" noProof="0" dirty="0">
                          <a:solidFill>
                            <a:srgbClr val="000000"/>
                          </a:solidFill>
                          <a:effectLst/>
                          <a:latin typeface="+mn-lt"/>
                          <a:ea typeface="Times New Roman" panose="02020603050405020304" pitchFamily="18" charset="0"/>
                          <a:cs typeface="Arial" panose="020B0604020202020204" pitchFamily="34" charset="0"/>
                        </a:rPr>
                        <a:t>Utilisation</a:t>
                      </a:r>
                      <a:endParaRPr lang="fr-FR" sz="1500" noProof="0" dirty="0">
                        <a:effectLst/>
                        <a:latin typeface="+mn-lt"/>
                        <a:ea typeface="Calibri" panose="020F0502020204030204" pitchFamily="34" charset="0"/>
                        <a:cs typeface="Times New Roman" panose="02020603050405020304" pitchFamily="18" charset="0"/>
                      </a:endParaRPr>
                    </a:p>
                  </a:txBody>
                  <a:tcPr>
                    <a:lnL>
                      <a:noFill/>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42900" lvl="0" indent="-342900">
                        <a:lnSpc>
                          <a:spcPct val="107000"/>
                        </a:lnSpc>
                        <a:spcAft>
                          <a:spcPts val="0"/>
                        </a:spcAft>
                        <a:buFont typeface="Arial" panose="020B0604020202020204" pitchFamily="34" charset="0"/>
                        <a:buChar char="•"/>
                        <a:tabLst>
                          <a:tab pos="457200" algn="l"/>
                        </a:tabLst>
                      </a:pPr>
                      <a:r>
                        <a:rPr lang="fr-FR" sz="1500" kern="1200" noProof="0" dirty="0">
                          <a:solidFill>
                            <a:srgbClr val="000000"/>
                          </a:solidFill>
                          <a:effectLst/>
                          <a:latin typeface="+mn-lt"/>
                          <a:ea typeface="Times New Roman" panose="02020603050405020304" pitchFamily="18" charset="0"/>
                          <a:cs typeface="Arial" panose="020B0604020202020204" pitchFamily="34" charset="0"/>
                        </a:rPr>
                        <a:t>Marchés relativement standard</a:t>
                      </a:r>
                      <a:endParaRPr lang="fr-FR" sz="1500" noProof="0" dirty="0">
                        <a:effectLst/>
                        <a:latin typeface="+mn-lt"/>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fr-FR" sz="1500" kern="1200" noProof="0" dirty="0">
                          <a:solidFill>
                            <a:srgbClr val="000000"/>
                          </a:solidFill>
                          <a:effectLst/>
                          <a:latin typeface="+mn-lt"/>
                          <a:ea typeface="Times New Roman" panose="02020603050405020304" pitchFamily="18" charset="0"/>
                          <a:cs typeface="Arial" panose="020B0604020202020204" pitchFamily="34" charset="0"/>
                        </a:rPr>
                        <a:t>Le Client a</a:t>
                      </a:r>
                      <a:r>
                        <a:rPr lang="fr-FR" sz="1500" kern="1200" baseline="0" noProof="0" dirty="0">
                          <a:solidFill>
                            <a:srgbClr val="000000"/>
                          </a:solidFill>
                          <a:effectLst/>
                          <a:latin typeface="+mn-lt"/>
                          <a:ea typeface="Times New Roman" panose="02020603050405020304" pitchFamily="18" charset="0"/>
                          <a:cs typeface="Arial" panose="020B0604020202020204" pitchFamily="34" charset="0"/>
                        </a:rPr>
                        <a:t> le contrôle sur la conception, les spécifications et le risque</a:t>
                      </a:r>
                      <a:endParaRPr lang="fr-FR" sz="1500" noProof="0" dirty="0">
                        <a:effectLst/>
                        <a:latin typeface="+mn-lt"/>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fr-FR" sz="1500" kern="1200" noProof="0" dirty="0">
                          <a:solidFill>
                            <a:srgbClr val="000000"/>
                          </a:solidFill>
                          <a:effectLst/>
                          <a:latin typeface="+mn-lt"/>
                          <a:ea typeface="Times New Roman" panose="02020603050405020304" pitchFamily="18" charset="0"/>
                          <a:cs typeface="Arial" panose="020B0604020202020204" pitchFamily="34" charset="0"/>
                        </a:rPr>
                        <a:t>Prix est l’élément</a:t>
                      </a:r>
                      <a:r>
                        <a:rPr lang="fr-FR" sz="1500" kern="1200" baseline="0" noProof="0" dirty="0">
                          <a:solidFill>
                            <a:srgbClr val="000000"/>
                          </a:solidFill>
                          <a:effectLst/>
                          <a:latin typeface="+mn-lt"/>
                          <a:ea typeface="Times New Roman" panose="02020603050405020304" pitchFamily="18" charset="0"/>
                          <a:cs typeface="Arial" panose="020B0604020202020204" pitchFamily="34" charset="0"/>
                        </a:rPr>
                        <a:t> essentiel</a:t>
                      </a:r>
                      <a:endParaRPr lang="fr-FR" sz="1500" noProof="0" dirty="0">
                        <a:effectLst/>
                        <a:latin typeface="+mn-lt"/>
                        <a:cs typeface="Times New Roman" panose="02020603050405020304" pitchFamily="18" charset="0"/>
                      </a:endParaRPr>
                    </a:p>
                  </a:txBody>
                  <a:tcPr>
                    <a:lnL>
                      <a:noFill/>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42900" lvl="0" indent="-342900">
                        <a:lnSpc>
                          <a:spcPct val="107000"/>
                        </a:lnSpc>
                        <a:spcAft>
                          <a:spcPts val="0"/>
                        </a:spcAft>
                        <a:buFont typeface="Arial" panose="020B0604020202020204" pitchFamily="34" charset="0"/>
                        <a:buChar char="•"/>
                      </a:pPr>
                      <a:r>
                        <a:rPr lang="fr-FR" sz="1500" kern="1200" noProof="0" dirty="0">
                          <a:solidFill>
                            <a:srgbClr val="000000"/>
                          </a:solidFill>
                          <a:effectLst/>
                          <a:latin typeface="+mn-lt"/>
                          <a:ea typeface="Times New Roman" panose="02020603050405020304" pitchFamily="18" charset="0"/>
                          <a:cs typeface="Arial" panose="020B0604020202020204" pitchFamily="34" charset="0"/>
                        </a:rPr>
                        <a:t>Marchés complexes</a:t>
                      </a:r>
                      <a:endParaRPr lang="fr-FR" sz="1500" noProof="0" dirty="0">
                        <a:effectLst/>
                        <a:latin typeface="+mn-lt"/>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fr-FR" sz="1500" kern="1200" noProof="0" dirty="0">
                          <a:solidFill>
                            <a:srgbClr val="000000"/>
                          </a:solidFill>
                          <a:effectLst/>
                          <a:latin typeface="+mn-lt"/>
                          <a:ea typeface="Times New Roman" panose="02020603050405020304" pitchFamily="18" charset="0"/>
                          <a:cs typeface="Arial" panose="020B0604020202020204" pitchFamily="34" charset="0"/>
                        </a:rPr>
                        <a:t>Développement</a:t>
                      </a:r>
                      <a:r>
                        <a:rPr lang="fr-FR" sz="1500" kern="1200" baseline="0" noProof="0" dirty="0">
                          <a:solidFill>
                            <a:srgbClr val="000000"/>
                          </a:solidFill>
                          <a:effectLst/>
                          <a:latin typeface="+mn-lt"/>
                          <a:ea typeface="Times New Roman" panose="02020603050405020304" pitchFamily="18" charset="0"/>
                          <a:cs typeface="Arial" panose="020B0604020202020204" pitchFamily="34" charset="0"/>
                        </a:rPr>
                        <a:t> de la solution technique</a:t>
                      </a:r>
                      <a:endParaRPr lang="fr-FR" sz="1500" noProof="0" dirty="0">
                        <a:effectLst/>
                        <a:latin typeface="+mn-lt"/>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fr-FR" sz="1500" kern="1200" noProof="0" dirty="0">
                          <a:solidFill>
                            <a:srgbClr val="000000"/>
                          </a:solidFill>
                          <a:effectLst/>
                          <a:latin typeface="+mn-lt"/>
                          <a:ea typeface="Times New Roman" panose="02020603050405020304" pitchFamily="18" charset="0"/>
                          <a:cs typeface="Arial" panose="020B0604020202020204" pitchFamily="34" charset="0"/>
                        </a:rPr>
                        <a:t>Solutions innovatrices</a:t>
                      </a:r>
                      <a:endParaRPr lang="fr-FR" sz="1500" noProof="0" dirty="0">
                        <a:effectLst/>
                        <a:latin typeface="+mn-lt"/>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fr-FR" sz="1500" kern="1200" noProof="0" dirty="0">
                          <a:solidFill>
                            <a:srgbClr val="000000"/>
                          </a:solidFill>
                          <a:effectLst/>
                          <a:latin typeface="+mn-lt"/>
                          <a:ea typeface="Times New Roman" panose="02020603050405020304" pitchFamily="18" charset="0"/>
                          <a:cs typeface="Arial" panose="020B0604020202020204" pitchFamily="34" charset="0"/>
                        </a:rPr>
                        <a:t>Soumissionnaire a le contrôle sur la solution technique</a:t>
                      </a:r>
                      <a:endParaRPr lang="fr-FR" sz="1500" noProof="0" dirty="0">
                        <a:effectLst/>
                        <a:latin typeface="+mn-lt"/>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fr-FR" sz="1500" kern="1200" noProof="0" dirty="0">
                          <a:solidFill>
                            <a:srgbClr val="000000"/>
                          </a:solidFill>
                          <a:effectLst/>
                          <a:latin typeface="+mn-lt"/>
                          <a:ea typeface="Times New Roman" panose="02020603050405020304" pitchFamily="18" charset="0"/>
                          <a:cs typeface="Arial" panose="020B0604020202020204" pitchFamily="34" charset="0"/>
                        </a:rPr>
                        <a:t>Qualité est</a:t>
                      </a:r>
                      <a:r>
                        <a:rPr lang="fr-FR" sz="1500" kern="1200" baseline="0" noProof="0" dirty="0">
                          <a:solidFill>
                            <a:srgbClr val="000000"/>
                          </a:solidFill>
                          <a:effectLst/>
                          <a:latin typeface="+mn-lt"/>
                          <a:ea typeface="Times New Roman" panose="02020603050405020304" pitchFamily="18" charset="0"/>
                          <a:cs typeface="Arial" panose="020B0604020202020204" pitchFamily="34" charset="0"/>
                        </a:rPr>
                        <a:t> essentielle</a:t>
                      </a:r>
                      <a:endParaRPr lang="fr-FR" sz="1500" noProof="0" dirty="0">
                        <a:effectLst/>
                        <a:latin typeface="+mn-lt"/>
                        <a:cs typeface="Times New Roman" panose="02020603050405020304" pitchFamily="18" charset="0"/>
                      </a:endParaRPr>
                    </a:p>
                  </a:txBody>
                  <a:tcPr>
                    <a:lnL>
                      <a:noFill/>
                    </a:lnL>
                    <a:lnR>
                      <a:noFill/>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3417189"/>
                  </a:ext>
                </a:extLst>
              </a:tr>
            </a:tbl>
          </a:graphicData>
        </a:graphic>
      </p:graphicFrame>
    </p:spTree>
    <p:extLst>
      <p:ext uri="{BB962C8B-B14F-4D97-AF65-F5344CB8AC3E}">
        <p14:creationId xmlns:p14="http://schemas.microsoft.com/office/powerpoint/2010/main" val="3941172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8ACB5099-E7F6-88C2-776E-7EC8160BE34D}"/>
              </a:ext>
            </a:extLst>
          </p:cNvPr>
          <p:cNvGraphicFramePr>
            <a:graphicFrameLocks/>
          </p:cNvGraphicFramePr>
          <p:nvPr>
            <p:extLst>
              <p:ext uri="{D42A27DB-BD31-4B8C-83A1-F6EECF244321}">
                <p14:modId xmlns:p14="http://schemas.microsoft.com/office/powerpoint/2010/main" val="3593732465"/>
              </p:ext>
            </p:extLst>
          </p:nvPr>
        </p:nvGraphicFramePr>
        <p:xfrm>
          <a:off x="1968747" y="1748589"/>
          <a:ext cx="8041527" cy="4780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BEF42A2-3972-644E-55C6-639CB7E23758}"/>
              </a:ext>
            </a:extLst>
          </p:cNvPr>
          <p:cNvSpPr txBox="1"/>
          <p:nvPr/>
        </p:nvSpPr>
        <p:spPr>
          <a:xfrm>
            <a:off x="1884947" y="874295"/>
            <a:ext cx="4948990" cy="523220"/>
          </a:xfrm>
          <a:prstGeom prst="rect">
            <a:avLst/>
          </a:prstGeom>
          <a:noFill/>
        </p:spPr>
        <p:txBody>
          <a:bodyPr wrap="square" rtlCol="0">
            <a:spAutoFit/>
          </a:bodyPr>
          <a:lstStyle/>
          <a:p>
            <a:r>
              <a:rPr lang="en-US" sz="2800" dirty="0">
                <a:solidFill>
                  <a:schemeClr val="bg1"/>
                </a:solidFill>
              </a:rPr>
              <a:t>EXAMPLES AAPs et AOs</a:t>
            </a:r>
          </a:p>
        </p:txBody>
      </p:sp>
    </p:spTree>
    <p:extLst>
      <p:ext uri="{BB962C8B-B14F-4D97-AF65-F5344CB8AC3E}">
        <p14:creationId xmlns:p14="http://schemas.microsoft.com/office/powerpoint/2010/main" val="429374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4390B7E0-6F3B-44BE-A9EC-ADA5C5B8229B}"/>
                                            </p:graphicEl>
                                          </p:spTgt>
                                        </p:tgtEl>
                                        <p:attrNameLst>
                                          <p:attrName>style.visibility</p:attrName>
                                        </p:attrNameLst>
                                      </p:cBhvr>
                                      <p:to>
                                        <p:strVal val="visible"/>
                                      </p:to>
                                    </p:set>
                                    <p:animEffect transition="in" filter="fade">
                                      <p:cBhvr>
                                        <p:cTn id="7" dur="500"/>
                                        <p:tgtEl>
                                          <p:spTgt spid="2">
                                            <p:graphicEl>
                                              <a:dgm id="{4390B7E0-6F3B-44BE-A9EC-ADA5C5B8229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770D41E0-FFD1-4713-9F8F-2FC222FA8BA9}"/>
                                            </p:graphicEl>
                                          </p:spTgt>
                                        </p:tgtEl>
                                        <p:attrNameLst>
                                          <p:attrName>style.visibility</p:attrName>
                                        </p:attrNameLst>
                                      </p:cBhvr>
                                      <p:to>
                                        <p:strVal val="visible"/>
                                      </p:to>
                                    </p:set>
                                    <p:animEffect transition="in" filter="fade">
                                      <p:cBhvr>
                                        <p:cTn id="12" dur="500"/>
                                        <p:tgtEl>
                                          <p:spTgt spid="2">
                                            <p:graphicEl>
                                              <a:dgm id="{770D41E0-FFD1-4713-9F8F-2FC222FA8BA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94734A3B-4855-4D35-9BB5-3AF9FD89601B}"/>
                                            </p:graphicEl>
                                          </p:spTgt>
                                        </p:tgtEl>
                                        <p:attrNameLst>
                                          <p:attrName>style.visibility</p:attrName>
                                        </p:attrNameLst>
                                      </p:cBhvr>
                                      <p:to>
                                        <p:strVal val="visible"/>
                                      </p:to>
                                    </p:set>
                                    <p:animEffect transition="in" filter="fade">
                                      <p:cBhvr>
                                        <p:cTn id="17" dur="500"/>
                                        <p:tgtEl>
                                          <p:spTgt spid="2">
                                            <p:graphicEl>
                                              <a:dgm id="{94734A3B-4855-4D35-9BB5-3AF9FD89601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F7174EC7-D51A-4B60-B620-7E0FCF143330}"/>
                                            </p:graphicEl>
                                          </p:spTgt>
                                        </p:tgtEl>
                                        <p:attrNameLst>
                                          <p:attrName>style.visibility</p:attrName>
                                        </p:attrNameLst>
                                      </p:cBhvr>
                                      <p:to>
                                        <p:strVal val="visible"/>
                                      </p:to>
                                    </p:set>
                                    <p:animEffect transition="in" filter="fade">
                                      <p:cBhvr>
                                        <p:cTn id="22" dur="500"/>
                                        <p:tgtEl>
                                          <p:spTgt spid="2">
                                            <p:graphicEl>
                                              <a:dgm id="{F7174EC7-D51A-4B60-B620-7E0FCF14333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GP_AM14_report">
  <a:themeElements>
    <a:clrScheme name="">
      <a:dk1>
        <a:srgbClr val="002345"/>
      </a:dk1>
      <a:lt1>
        <a:srgbClr val="FFFFFF"/>
      </a:lt1>
      <a:dk2>
        <a:srgbClr val="000000"/>
      </a:dk2>
      <a:lt2>
        <a:srgbClr val="00ADE4"/>
      </a:lt2>
      <a:accent1>
        <a:srgbClr val="000000"/>
      </a:accent1>
      <a:accent2>
        <a:srgbClr val="7F7F7F"/>
      </a:accent2>
      <a:accent3>
        <a:srgbClr val="FFFFFF"/>
      </a:accent3>
      <a:accent4>
        <a:srgbClr val="001C3A"/>
      </a:accent4>
      <a:accent5>
        <a:srgbClr val="AAAAAA"/>
      </a:accent5>
      <a:accent6>
        <a:srgbClr val="727272"/>
      </a:accent6>
      <a:hlink>
        <a:srgbClr val="00AB51"/>
      </a:hlink>
      <a:folHlink>
        <a:srgbClr val="614776"/>
      </a:folHlink>
    </a:clrScheme>
    <a:fontScheme name="GGP_AM14_report">
      <a:majorFont>
        <a:latin typeface="Arial Bold"/>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600" b="1" i="0" u="none" strike="noStrike" cap="none" normalizeH="0" baseline="0" smtClean="0">
            <a:ln>
              <a:noFill/>
            </a:ln>
            <a:solidFill>
              <a:schemeClr val="tx1"/>
            </a:solidFill>
            <a:effectLst/>
            <a:latin typeface="Trebuchet MS" panose="020B0603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600" b="1" i="0" u="none" strike="noStrike" cap="none" normalizeH="0" baseline="0" smtClean="0">
            <a:ln>
              <a:noFill/>
            </a:ln>
            <a:solidFill>
              <a:schemeClr val="tx1"/>
            </a:solidFill>
            <a:effectLst/>
            <a:latin typeface="Trebuchet MS" panose="020B0603020202020204" pitchFamily="34" charset="0"/>
            <a:ea typeface="SimSun"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GGP_AM14_report">
  <a:themeElements>
    <a:clrScheme name="">
      <a:dk1>
        <a:srgbClr val="002345"/>
      </a:dk1>
      <a:lt1>
        <a:srgbClr val="FFFFFF"/>
      </a:lt1>
      <a:dk2>
        <a:srgbClr val="000000"/>
      </a:dk2>
      <a:lt2>
        <a:srgbClr val="00ADE4"/>
      </a:lt2>
      <a:accent1>
        <a:srgbClr val="000000"/>
      </a:accent1>
      <a:accent2>
        <a:srgbClr val="7F7F7F"/>
      </a:accent2>
      <a:accent3>
        <a:srgbClr val="FFFFFF"/>
      </a:accent3>
      <a:accent4>
        <a:srgbClr val="001C3A"/>
      </a:accent4>
      <a:accent5>
        <a:srgbClr val="AAAAAA"/>
      </a:accent5>
      <a:accent6>
        <a:srgbClr val="727272"/>
      </a:accent6>
      <a:hlink>
        <a:srgbClr val="00AB51"/>
      </a:hlink>
      <a:folHlink>
        <a:srgbClr val="614776"/>
      </a:folHlink>
    </a:clrScheme>
    <a:fontScheme name="GGP_AM14_report">
      <a:majorFont>
        <a:latin typeface="Arial Bold"/>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600" b="1" i="0" u="none" strike="noStrike" cap="none" normalizeH="0" baseline="0" smtClean="0">
            <a:ln>
              <a:noFill/>
            </a:ln>
            <a:solidFill>
              <a:schemeClr val="tx1"/>
            </a:solidFill>
            <a:effectLst/>
            <a:latin typeface="Trebuchet MS" panose="020B0603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600" b="1" i="0" u="none" strike="noStrike" cap="none" normalizeH="0" baseline="0" smtClean="0">
            <a:ln>
              <a:noFill/>
            </a:ln>
            <a:solidFill>
              <a:schemeClr val="tx1"/>
            </a:solidFill>
            <a:effectLst/>
            <a:latin typeface="Trebuchet MS" panose="020B0603020202020204" pitchFamily="34" charset="0"/>
            <a:ea typeface="SimSun"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58AF25A1562843AF5740A53958D387" ma:contentTypeVersion="18" ma:contentTypeDescription="Create a new document." ma:contentTypeScope="" ma:versionID="c4e7c157f4619630fdc30c29bab3974d">
  <xsd:schema xmlns:xsd="http://www.w3.org/2001/XMLSchema" xmlns:xs="http://www.w3.org/2001/XMLSchema" xmlns:p="http://schemas.microsoft.com/office/2006/metadata/properties" xmlns:ns2="e5946a2d-77b0-45d7-85b4-79cafa3b5960" xmlns:ns3="e4b47e93-2d86-46c6-9aa4-cbd992e7de24" xmlns:ns4="3e02667f-0271-471b-bd6e-11a2e16def1d" targetNamespace="http://schemas.microsoft.com/office/2006/metadata/properties" ma:root="true" ma:fieldsID="b7eb5bded5ec72b95bc2be3f5c191a47" ns2:_="" ns3:_="" ns4:_="">
    <xsd:import namespace="e5946a2d-77b0-45d7-85b4-79cafa3b5960"/>
    <xsd:import namespace="e4b47e93-2d86-46c6-9aa4-cbd992e7de24"/>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946a2d-77b0-45d7-85b4-79cafa3b59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b47e93-2d86-46c6-9aa4-cbd992e7de2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a606b58-8fa8-4cbd-b1ef-34ee062a5d34}" ma:internalName="TaxCatchAll" ma:showField="CatchAllData" ma:web="e4b47e93-2d86-46c6-9aa4-cbd992e7de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5946a2d-77b0-45d7-85b4-79cafa3b5960">
      <Terms xmlns="http://schemas.microsoft.com/office/infopath/2007/PartnerControls"/>
    </lcf76f155ced4ddcb4097134ff3c332f>
    <TaxCatchAll xmlns="3e02667f-0271-471b-bd6e-11a2e16def1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2F636F-2F5F-407C-9004-52BFB3FC09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946a2d-77b0-45d7-85b4-79cafa3b5960"/>
    <ds:schemaRef ds:uri="e4b47e93-2d86-46c6-9aa4-cbd992e7de24"/>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18C3C6-89A1-45E5-BD77-73F51CDD9487}">
  <ds:schemaRefs>
    <ds:schemaRef ds:uri="http://schemas.microsoft.com/office/2006/metadata/properties"/>
    <ds:schemaRef ds:uri="http://schemas.microsoft.com/office/infopath/2007/PartnerControls"/>
    <ds:schemaRef ds:uri="e5946a2d-77b0-45d7-85b4-79cafa3b5960"/>
    <ds:schemaRef ds:uri="3e02667f-0271-471b-bd6e-11a2e16def1d"/>
  </ds:schemaRefs>
</ds:datastoreItem>
</file>

<file path=customXml/itemProps3.xml><?xml version="1.0" encoding="utf-8"?>
<ds:datastoreItem xmlns:ds="http://schemas.openxmlformats.org/officeDocument/2006/customXml" ds:itemID="{FB7F4A34-EB4C-4A8C-B1AE-0A18F97989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448</TotalTime>
  <Words>3471</Words>
  <Application>Microsoft Office PowerPoint</Application>
  <PresentationFormat>Widescreen</PresentationFormat>
  <Paragraphs>459</Paragraphs>
  <Slides>42</Slides>
  <Notes>20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42</vt:i4>
      </vt:variant>
    </vt:vector>
  </HeadingPairs>
  <TitlesOfParts>
    <vt:vector size="55" baseType="lpstr">
      <vt:lpstr>Andes</vt:lpstr>
      <vt:lpstr>Arial</vt:lpstr>
      <vt:lpstr>Arial Bold</vt:lpstr>
      <vt:lpstr>Arial Narrow</vt:lpstr>
      <vt:lpstr>Articulate Narrow</vt:lpstr>
      <vt:lpstr>Book Antiqua</vt:lpstr>
      <vt:lpstr>Calibri</vt:lpstr>
      <vt:lpstr>Calibri Light</vt:lpstr>
      <vt:lpstr>DIN Condensed</vt:lpstr>
      <vt:lpstr>Wingdings</vt:lpstr>
      <vt:lpstr>Office Theme</vt:lpstr>
      <vt:lpstr>GGP_AM14_report</vt:lpstr>
      <vt:lpstr>1_GGP_AM14_report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Appel d’Offres</vt:lpstr>
      <vt:lpstr>Appel à Propositions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Sebastian Geschwind</dc:creator>
  <cp:lastModifiedBy>Abduljabbar Hasan Al-Qathab</cp:lastModifiedBy>
  <cp:revision>5</cp:revision>
  <dcterms:created xsi:type="dcterms:W3CDTF">2022-05-31T11:49:51Z</dcterms:created>
  <dcterms:modified xsi:type="dcterms:W3CDTF">2024-05-02T13:33:58Z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0x010100A658AF25A1562843AF5740A53958D387</vt:lpwstr>
  </property>
</Properties>
</file>