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4" r:id="rId5"/>
  </p:sldMasterIdLst>
  <p:notesMasterIdLst>
    <p:notesMasterId r:id="rId34"/>
  </p:notesMasterIdLst>
  <p:sldIdLst>
    <p:sldId id="2147482423" r:id="rId6"/>
    <p:sldId id="2147471975" r:id="rId7"/>
    <p:sldId id="2147471944" r:id="rId8"/>
    <p:sldId id="2147482409" r:id="rId9"/>
    <p:sldId id="2147482408" r:id="rId10"/>
    <p:sldId id="2147482412" r:id="rId11"/>
    <p:sldId id="2147482410" r:id="rId12"/>
    <p:sldId id="2147482411" r:id="rId13"/>
    <p:sldId id="2147482413" r:id="rId14"/>
    <p:sldId id="2147482407" r:id="rId15"/>
    <p:sldId id="2147482414" r:id="rId16"/>
    <p:sldId id="2147482419" r:id="rId17"/>
    <p:sldId id="2147309093" r:id="rId18"/>
    <p:sldId id="257" r:id="rId19"/>
    <p:sldId id="2147482378" r:id="rId20"/>
    <p:sldId id="2147482404" r:id="rId21"/>
    <p:sldId id="2147482406" r:id="rId22"/>
    <p:sldId id="2147482405" r:id="rId23"/>
    <p:sldId id="2147482416" r:id="rId24"/>
    <p:sldId id="2147482399" r:id="rId25"/>
    <p:sldId id="2147482417" r:id="rId26"/>
    <p:sldId id="2147482400" r:id="rId27"/>
    <p:sldId id="2147482401" r:id="rId28"/>
    <p:sldId id="2147482402" r:id="rId29"/>
    <p:sldId id="2147482418" r:id="rId30"/>
    <p:sldId id="2147482422" r:id="rId31"/>
    <p:sldId id="2147482420" r:id="rId32"/>
    <p:sldId id="2147482421"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Presentation" id="{E9378C82-B76E-4002-BD07-F3487041721B}">
          <p14:sldIdLst>
            <p14:sldId id="2147482423"/>
            <p14:sldId id="2147471975"/>
            <p14:sldId id="2147471944"/>
            <p14:sldId id="2147482409"/>
            <p14:sldId id="2147482408"/>
            <p14:sldId id="2147482412"/>
            <p14:sldId id="2147482410"/>
            <p14:sldId id="2147482411"/>
            <p14:sldId id="2147482413"/>
            <p14:sldId id="2147482407"/>
            <p14:sldId id="2147482414"/>
            <p14:sldId id="2147482419"/>
            <p14:sldId id="2147309093"/>
            <p14:sldId id="257"/>
            <p14:sldId id="2147482378"/>
            <p14:sldId id="2147482404"/>
            <p14:sldId id="2147482406"/>
            <p14:sldId id="2147482405"/>
            <p14:sldId id="2147482416"/>
            <p14:sldId id="2147482399"/>
            <p14:sldId id="2147482417"/>
            <p14:sldId id="2147482400"/>
            <p14:sldId id="2147482401"/>
            <p14:sldId id="2147482402"/>
            <p14:sldId id="2147482418"/>
            <p14:sldId id="2147482422"/>
            <p14:sldId id="2147482420"/>
            <p14:sldId id="2147482421"/>
          </p14:sldIdLst>
        </p14:section>
        <p14:section name="ANNEX" id="{CE679365-A23D-4699-A2E4-FC6CF1CFE83D}">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501301-089B-9197-88B6-75C2F5D9A911}" name="Christopher Tullis" initials="CT" userId="S::ctullis@worldbank.org::7b0d29ac-9751-41e2-b2a4-feb0d5a7d16e" providerId="AD"/>
  <p188:author id="{D87EC1A4-A5F6-FA9C-EF6D-8314B4E816EA}" name="Liana Korkotyan" initials="LK" userId="S::LKorkotyan@worldbank.org::f4cf2084-1fd8-431a-85af-83b69fea7e06" providerId="AD"/>
  <p188:author id="{3343F5C5-ADFE-37B0-90E4-73C7093E3132}" name="Slavina Evgenieva Pancheva" initials="SEP" userId="S::spancheva@worldbank.org::f88ee9ea-3a2a-405f-b926-a7f5e6199f5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23047"/>
    <a:srgbClr val="FFB703"/>
    <a:srgbClr val="FB8500"/>
    <a:srgbClr val="219EBC"/>
    <a:srgbClr val="8ECA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314E57-CF5A-4C77-BD8B-F2F7742B9DAD}" v="137" dt="2024-05-07T15:29:38.4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758" autoAdjust="0"/>
  </p:normalViewPr>
  <p:slideViewPr>
    <p:cSldViewPr snapToGrid="0">
      <p:cViewPr>
        <p:scale>
          <a:sx n="70" d="100"/>
          <a:sy n="70" d="100"/>
        </p:scale>
        <p:origin x="1138" y="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gs" Target="tags/tag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B1F024-25F4-4DB3-B8C8-C1504DE76C86}" type="datetimeFigureOut">
              <a:rPr lang="en-US" smtClean="0"/>
              <a:t>5/7/2024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B76E7-1109-4D58-A3F2-08239C4DE815}" type="slidenum">
              <a:rPr lang="en-US" smtClean="0"/>
              <a:t>‹#›</a:t>
            </a:fld>
            <a:endParaRPr lang="en-US"/>
          </a:p>
        </p:txBody>
      </p:sp>
    </p:spTree>
    <p:extLst>
      <p:ext uri="{BB962C8B-B14F-4D97-AF65-F5344CB8AC3E}">
        <p14:creationId xmlns:p14="http://schemas.microsoft.com/office/powerpoint/2010/main" val="635104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3B76E7-1109-4D58-A3F2-08239C4DE815}" type="slidenum">
              <a:rPr lang="en-US" smtClean="0"/>
              <a:t>3</a:t>
            </a:fld>
            <a:endParaRPr lang="en-US"/>
          </a:p>
        </p:txBody>
      </p:sp>
    </p:spTree>
    <p:extLst>
      <p:ext uri="{BB962C8B-B14F-4D97-AF65-F5344CB8AC3E}">
        <p14:creationId xmlns:p14="http://schemas.microsoft.com/office/powerpoint/2010/main" val="343240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user connects to the cloud – which takes user data and distributes it to a DC, somewhere. In fact, it’s distributed to multiple data centers. Users don’t see any of this physical reality that underpins the cloud service, they just interface with the cloud software layer. The advantage is that this allows user to access ENORMOUS benefits – the cloud makes things possible that a single user would never be able to do sitting at home using just her computer. Every time she asks Chat GPT a question, for example, she is relying on the mass compute power (which requires enormous hardware investments) in a DC somewhere. But all she sees is a web interface! When she uses her email, these emails do live somewhere physically, but they are not on her phone or computer (except small local caches). In fact, her email is most likely in multiple locations—so that if one DC shuts down, her data is stored somewhere else and she continues to have uninterrupted access, blissfully unaware of the power outage or natural disaster. Moreover, on her personal computer, she probably has a password and maybe some antivirus software, and she probably keeps it locked inside her home. But her email data is much more carefully guarded—there are multiple layers of physical and digital security, access controls, sophisticated threat detection systems, cybersecurity teams working around the clock to keep her data safe. What the cloud does is abstract the user away from this physical infrastructure—all they see is the cloud interface.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3B76E7-1109-4D58-A3F2-08239C4DE8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215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BFE7F-B863-4265-A3AE-621BC241F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102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BFE7F-B863-4265-A3AE-621BC241F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083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BFE7F-B863-4265-A3AE-621BC241F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596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26F2ED-4DE7-4702-BF50-D4D3F2E17D83}" type="slidenum">
              <a:rPr lang="en-US" smtClean="0"/>
              <a:t>20</a:t>
            </a:fld>
            <a:endParaRPr lang="en-US"/>
          </a:p>
        </p:txBody>
      </p:sp>
    </p:spTree>
    <p:extLst>
      <p:ext uri="{BB962C8B-B14F-4D97-AF65-F5344CB8AC3E}">
        <p14:creationId xmlns:p14="http://schemas.microsoft.com/office/powerpoint/2010/main" val="2618135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26F2ED-4DE7-4702-BF50-D4D3F2E17D83}" type="slidenum">
              <a:rPr lang="en-US" smtClean="0"/>
              <a:t>21</a:t>
            </a:fld>
            <a:endParaRPr lang="en-US"/>
          </a:p>
        </p:txBody>
      </p:sp>
    </p:spTree>
    <p:extLst>
      <p:ext uri="{BB962C8B-B14F-4D97-AF65-F5344CB8AC3E}">
        <p14:creationId xmlns:p14="http://schemas.microsoft.com/office/powerpoint/2010/main" val="599189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26F2ED-4DE7-4702-BF50-D4D3F2E17D83}" type="slidenum">
              <a:rPr lang="en-US" smtClean="0"/>
              <a:t>22</a:t>
            </a:fld>
            <a:endParaRPr lang="en-US"/>
          </a:p>
        </p:txBody>
      </p:sp>
    </p:spTree>
    <p:extLst>
      <p:ext uri="{BB962C8B-B14F-4D97-AF65-F5344CB8AC3E}">
        <p14:creationId xmlns:p14="http://schemas.microsoft.com/office/powerpoint/2010/main" val="2097262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69DC90-DEF9-42AE-8902-BBDF8BD98B46}" type="slidenum">
              <a:rPr lang="en-US" smtClean="0"/>
              <a:t>23</a:t>
            </a:fld>
            <a:endParaRPr lang="en-US"/>
          </a:p>
        </p:txBody>
      </p:sp>
    </p:spTree>
    <p:extLst>
      <p:ext uri="{BB962C8B-B14F-4D97-AF65-F5344CB8AC3E}">
        <p14:creationId xmlns:p14="http://schemas.microsoft.com/office/powerpoint/2010/main" val="3445545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69DC90-DEF9-42AE-8902-BBDF8BD98B46}" type="slidenum">
              <a:rPr lang="en-US" smtClean="0"/>
              <a:t>24</a:t>
            </a:fld>
            <a:endParaRPr lang="en-US"/>
          </a:p>
        </p:txBody>
      </p:sp>
    </p:spTree>
    <p:extLst>
      <p:ext uri="{BB962C8B-B14F-4D97-AF65-F5344CB8AC3E}">
        <p14:creationId xmlns:p14="http://schemas.microsoft.com/office/powerpoint/2010/main" val="1844388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69DC90-DEF9-42AE-8902-BBDF8BD98B46}" type="slidenum">
              <a:rPr lang="en-US" smtClean="0"/>
              <a:t>25</a:t>
            </a:fld>
            <a:endParaRPr lang="en-US"/>
          </a:p>
        </p:txBody>
      </p:sp>
    </p:spTree>
    <p:extLst>
      <p:ext uri="{BB962C8B-B14F-4D97-AF65-F5344CB8AC3E}">
        <p14:creationId xmlns:p14="http://schemas.microsoft.com/office/powerpoint/2010/main" val="527839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3B76E7-1109-4D58-A3F2-08239C4DE815}" type="slidenum">
              <a:rPr lang="en-US" smtClean="0"/>
              <a:t>4</a:t>
            </a:fld>
            <a:endParaRPr lang="en-US"/>
          </a:p>
        </p:txBody>
      </p:sp>
    </p:spTree>
    <p:extLst>
      <p:ext uri="{BB962C8B-B14F-4D97-AF65-F5344CB8AC3E}">
        <p14:creationId xmlns:p14="http://schemas.microsoft.com/office/powerpoint/2010/main" val="1945584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3B76E7-1109-4D58-A3F2-08239C4DE815}" type="slidenum">
              <a:rPr lang="en-US" smtClean="0"/>
              <a:t>5</a:t>
            </a:fld>
            <a:endParaRPr lang="en-US"/>
          </a:p>
        </p:txBody>
      </p:sp>
    </p:spTree>
    <p:extLst>
      <p:ext uri="{BB962C8B-B14F-4D97-AF65-F5344CB8AC3E}">
        <p14:creationId xmlns:p14="http://schemas.microsoft.com/office/powerpoint/2010/main" val="2226567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3B76E7-1109-4D58-A3F2-08239C4DE815}" type="slidenum">
              <a:rPr lang="en-US" smtClean="0"/>
              <a:t>6</a:t>
            </a:fld>
            <a:endParaRPr lang="en-US"/>
          </a:p>
        </p:txBody>
      </p:sp>
    </p:spTree>
    <p:extLst>
      <p:ext uri="{BB962C8B-B14F-4D97-AF65-F5344CB8AC3E}">
        <p14:creationId xmlns:p14="http://schemas.microsoft.com/office/powerpoint/2010/main" val="2448485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3B76E7-1109-4D58-A3F2-08239C4DE815}" type="slidenum">
              <a:rPr lang="en-US" smtClean="0"/>
              <a:t>7</a:t>
            </a:fld>
            <a:endParaRPr lang="en-US"/>
          </a:p>
        </p:txBody>
      </p:sp>
    </p:spTree>
    <p:extLst>
      <p:ext uri="{BB962C8B-B14F-4D97-AF65-F5344CB8AC3E}">
        <p14:creationId xmlns:p14="http://schemas.microsoft.com/office/powerpoint/2010/main" val="2430396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3B76E7-1109-4D58-A3F2-08239C4DE815}" type="slidenum">
              <a:rPr lang="en-US" smtClean="0"/>
              <a:t>8</a:t>
            </a:fld>
            <a:endParaRPr lang="en-US"/>
          </a:p>
        </p:txBody>
      </p:sp>
    </p:spTree>
    <p:extLst>
      <p:ext uri="{BB962C8B-B14F-4D97-AF65-F5344CB8AC3E}">
        <p14:creationId xmlns:p14="http://schemas.microsoft.com/office/powerpoint/2010/main" val="1068370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3B76E7-1109-4D58-A3F2-08239C4DE815}" type="slidenum">
              <a:rPr lang="en-US" smtClean="0"/>
              <a:t>9</a:t>
            </a:fld>
            <a:endParaRPr lang="en-US"/>
          </a:p>
        </p:txBody>
      </p:sp>
    </p:spTree>
    <p:extLst>
      <p:ext uri="{BB962C8B-B14F-4D97-AF65-F5344CB8AC3E}">
        <p14:creationId xmlns:p14="http://schemas.microsoft.com/office/powerpoint/2010/main" val="1829495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3B76E7-1109-4D58-A3F2-08239C4DE815}" type="slidenum">
              <a:rPr lang="en-US" smtClean="0"/>
              <a:t>10</a:t>
            </a:fld>
            <a:endParaRPr lang="en-US"/>
          </a:p>
        </p:txBody>
      </p:sp>
    </p:spTree>
    <p:extLst>
      <p:ext uri="{BB962C8B-B14F-4D97-AF65-F5344CB8AC3E}">
        <p14:creationId xmlns:p14="http://schemas.microsoft.com/office/powerpoint/2010/main" val="473631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69DC90-DEF9-42AE-8902-BBDF8BD98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1725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White cloud painting">
            <a:extLst>
              <a:ext uri="{FF2B5EF4-FFF2-40B4-BE49-F238E27FC236}">
                <a16:creationId xmlns:a16="http://schemas.microsoft.com/office/drawing/2014/main" id="{40663CC5-85FA-3843-3903-1FD7ED4D7F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844" b="2651"/>
          <a:stretch/>
        </p:blipFill>
        <p:spPr>
          <a:xfrm>
            <a:off x="0" y="-254523"/>
            <a:ext cx="12192000" cy="7112523"/>
          </a:xfrm>
          <a:prstGeom prst="rect">
            <a:avLst/>
          </a:prstGeom>
        </p:spPr>
      </p:pic>
      <p:pic>
        <p:nvPicPr>
          <p:cNvPr id="6" name="Picture 5" descr="A black and white sign with white text&#10;&#10;Description automatically generated">
            <a:extLst>
              <a:ext uri="{FF2B5EF4-FFF2-40B4-BE49-F238E27FC236}">
                <a16:creationId xmlns:a16="http://schemas.microsoft.com/office/drawing/2014/main" id="{1A4B1D02-3671-EC14-1C5B-2191FA6C61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07040" y="6497865"/>
            <a:ext cx="1323703" cy="263670"/>
          </a:xfrm>
          <a:prstGeom prst="rect">
            <a:avLst/>
          </a:prstGeom>
        </p:spPr>
      </p:pic>
      <p:cxnSp>
        <p:nvCxnSpPr>
          <p:cNvPr id="10" name="Straight Connector 9">
            <a:extLst>
              <a:ext uri="{FF2B5EF4-FFF2-40B4-BE49-F238E27FC236}">
                <a16:creationId xmlns:a16="http://schemas.microsoft.com/office/drawing/2014/main" id="{C25A64E8-0008-F438-32BA-6AB86ED86066}"/>
              </a:ext>
            </a:extLst>
          </p:cNvPr>
          <p:cNvCxnSpPr>
            <a:cxnSpLocks/>
          </p:cNvCxnSpPr>
          <p:nvPr userDrawn="1"/>
        </p:nvCxnSpPr>
        <p:spPr>
          <a:xfrm>
            <a:off x="635000" y="3429000"/>
            <a:ext cx="70231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6C778F5B-95F6-21D3-1272-31E9784E2372}"/>
              </a:ext>
            </a:extLst>
          </p:cNvPr>
          <p:cNvSpPr>
            <a:spLocks noGrp="1"/>
          </p:cNvSpPr>
          <p:nvPr>
            <p:ph type="title" hasCustomPrompt="1"/>
          </p:nvPr>
        </p:nvSpPr>
        <p:spPr>
          <a:xfrm>
            <a:off x="517558" y="2006972"/>
            <a:ext cx="10515600" cy="1325563"/>
          </a:xfrm>
        </p:spPr>
        <p:txBody>
          <a:bodyPr anchor="b">
            <a:normAutofit/>
          </a:bodyPr>
          <a:lstStyle>
            <a:lvl1pPr>
              <a:defRPr sz="4400"/>
            </a:lvl1pPr>
          </a:lstStyle>
          <a:p>
            <a:r>
              <a:rPr lang="en-US"/>
              <a:t>Title</a:t>
            </a:r>
          </a:p>
        </p:txBody>
      </p:sp>
      <p:sp>
        <p:nvSpPr>
          <p:cNvPr id="16" name="Text Placeholder 15">
            <a:extLst>
              <a:ext uri="{FF2B5EF4-FFF2-40B4-BE49-F238E27FC236}">
                <a16:creationId xmlns:a16="http://schemas.microsoft.com/office/drawing/2014/main" id="{E2AF3CA1-E925-21B7-A11F-694E098D902D}"/>
              </a:ext>
            </a:extLst>
          </p:cNvPr>
          <p:cNvSpPr>
            <a:spLocks noGrp="1"/>
          </p:cNvSpPr>
          <p:nvPr>
            <p:ph type="body" sz="quarter" idx="10" hasCustomPrompt="1"/>
          </p:nvPr>
        </p:nvSpPr>
        <p:spPr>
          <a:xfrm>
            <a:off x="517558" y="3678237"/>
            <a:ext cx="8658225" cy="914400"/>
          </a:xfrm>
        </p:spPr>
        <p:txBody>
          <a:bodyPr>
            <a:normAutofit/>
          </a:bodyPr>
          <a:lstStyle>
            <a:lvl1pPr marL="0" indent="0">
              <a:buNone/>
              <a:defRPr sz="3600"/>
            </a:lvl1pPr>
            <a:lvl2pPr marL="457200" indent="0">
              <a:buNone/>
              <a:defRPr/>
            </a:lvl2pPr>
          </a:lstStyle>
          <a:p>
            <a:pPr lvl="0"/>
            <a:r>
              <a:rPr lang="en-US"/>
              <a:t>Subtitle</a:t>
            </a:r>
          </a:p>
        </p:txBody>
      </p:sp>
      <p:sp>
        <p:nvSpPr>
          <p:cNvPr id="18" name="Text Placeholder 17">
            <a:extLst>
              <a:ext uri="{FF2B5EF4-FFF2-40B4-BE49-F238E27FC236}">
                <a16:creationId xmlns:a16="http://schemas.microsoft.com/office/drawing/2014/main" id="{9FCABB32-AED0-4D85-160B-99831979A00F}"/>
              </a:ext>
            </a:extLst>
          </p:cNvPr>
          <p:cNvSpPr>
            <a:spLocks noGrp="1"/>
          </p:cNvSpPr>
          <p:nvPr>
            <p:ph type="body" sz="quarter" idx="11" hasCustomPrompt="1"/>
          </p:nvPr>
        </p:nvSpPr>
        <p:spPr>
          <a:xfrm>
            <a:off x="517558" y="5456347"/>
            <a:ext cx="9109529" cy="914400"/>
          </a:xfrm>
        </p:spPr>
        <p:txBody>
          <a:bodyPr>
            <a:normAutofit/>
          </a:bodyPr>
          <a:lstStyle>
            <a:lvl1pPr marL="0" indent="0">
              <a:buNone/>
              <a:defRPr sz="2400">
                <a:solidFill>
                  <a:schemeClr val="accent2"/>
                </a:solidFill>
              </a:defRPr>
            </a:lvl1pPr>
          </a:lstStyle>
          <a:p>
            <a:pPr lvl="0"/>
            <a:r>
              <a:rPr lang="en-US"/>
              <a:t>Date</a:t>
            </a:r>
          </a:p>
        </p:txBody>
      </p:sp>
    </p:spTree>
    <p:extLst>
      <p:ext uri="{BB962C8B-B14F-4D97-AF65-F5344CB8AC3E}">
        <p14:creationId xmlns:p14="http://schemas.microsoft.com/office/powerpoint/2010/main" val="2499275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B7B9C-B479-15EB-E894-A4AA6B1AFDE3}"/>
              </a:ext>
            </a:extLst>
          </p:cNvPr>
          <p:cNvSpPr>
            <a:spLocks noGrp="1"/>
          </p:cNvSpPr>
          <p:nvPr>
            <p:ph type="title"/>
          </p:nvPr>
        </p:nvSpPr>
        <p:spPr>
          <a:xfrm>
            <a:off x="180703" y="147410"/>
            <a:ext cx="8044543" cy="70602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9CE8483-1D3F-3469-5A67-D7A8D8420E16}"/>
              </a:ext>
            </a:extLst>
          </p:cNvPr>
          <p:cNvSpPr>
            <a:spLocks noGrp="1"/>
          </p:cNvSpPr>
          <p:nvPr>
            <p:ph idx="1"/>
          </p:nvPr>
        </p:nvSpPr>
        <p:spPr>
          <a:xfrm>
            <a:off x="180702" y="1085395"/>
            <a:ext cx="11732623" cy="5210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CE8E9BC8-105C-80D0-CA1A-FDB98338F274}"/>
              </a:ext>
            </a:extLst>
          </p:cNvPr>
          <p:cNvCxnSpPr/>
          <p:nvPr userDrawn="1"/>
        </p:nvCxnSpPr>
        <p:spPr>
          <a:xfrm>
            <a:off x="0" y="853439"/>
            <a:ext cx="8647611"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662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B7B9C-B479-15EB-E894-A4AA6B1AFDE3}"/>
              </a:ext>
            </a:extLst>
          </p:cNvPr>
          <p:cNvSpPr>
            <a:spLocks noGrp="1"/>
          </p:cNvSpPr>
          <p:nvPr>
            <p:ph type="title"/>
          </p:nvPr>
        </p:nvSpPr>
        <p:spPr>
          <a:xfrm>
            <a:off x="180703" y="147410"/>
            <a:ext cx="8044543" cy="70602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9CE8483-1D3F-3469-5A67-D7A8D8420E16}"/>
              </a:ext>
            </a:extLst>
          </p:cNvPr>
          <p:cNvSpPr>
            <a:spLocks noGrp="1"/>
          </p:cNvSpPr>
          <p:nvPr>
            <p:ph idx="1"/>
          </p:nvPr>
        </p:nvSpPr>
        <p:spPr>
          <a:xfrm>
            <a:off x="180703" y="1485450"/>
            <a:ext cx="11732623" cy="4589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CE8E9BC8-105C-80D0-CA1A-FDB98338F274}"/>
              </a:ext>
            </a:extLst>
          </p:cNvPr>
          <p:cNvCxnSpPr/>
          <p:nvPr userDrawn="1"/>
        </p:nvCxnSpPr>
        <p:spPr>
          <a:xfrm>
            <a:off x="0" y="1314993"/>
            <a:ext cx="8647611"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2665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21BDB-E60B-6E52-4E40-2C1C0B61E76D}"/>
              </a:ext>
            </a:extLst>
          </p:cNvPr>
          <p:cNvSpPr>
            <a:spLocks noGrp="1"/>
          </p:cNvSpPr>
          <p:nvPr>
            <p:ph type="title"/>
          </p:nvPr>
        </p:nvSpPr>
        <p:spPr>
          <a:xfrm>
            <a:off x="831850" y="1561693"/>
            <a:ext cx="10515600"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B8DA5784-4FE1-2AA6-3E52-3327D4C089BE}"/>
              </a:ext>
            </a:extLst>
          </p:cNvPr>
          <p:cNvSpPr>
            <a:spLocks noGrp="1"/>
          </p:cNvSpPr>
          <p:nvPr>
            <p:ph type="body" idx="1"/>
          </p:nvPr>
        </p:nvSpPr>
        <p:spPr>
          <a:xfrm>
            <a:off x="831850" y="4589463"/>
            <a:ext cx="10515600" cy="1500187"/>
          </a:xfrm>
          <a:ln>
            <a:noFill/>
          </a:ln>
        </p:spPr>
        <p:txBody>
          <a:bodyPr/>
          <a:lstStyle>
            <a:lvl1pPr marL="0" indent="0">
              <a:buNone/>
              <a:defRPr sz="24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40867C80-803F-6557-7B22-4A29205C1815}"/>
              </a:ext>
            </a:extLst>
          </p:cNvPr>
          <p:cNvCxnSpPr/>
          <p:nvPr userDrawn="1"/>
        </p:nvCxnSpPr>
        <p:spPr>
          <a:xfrm>
            <a:off x="831850" y="4414430"/>
            <a:ext cx="8647611"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5508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83C8B2-28F6-7DBC-F5E1-6EA35C7DD4D5}"/>
              </a:ext>
            </a:extLst>
          </p:cNvPr>
          <p:cNvSpPr>
            <a:spLocks noGrp="1"/>
          </p:cNvSpPr>
          <p:nvPr>
            <p:ph sz="half" idx="1"/>
          </p:nvPr>
        </p:nvSpPr>
        <p:spPr>
          <a:xfrm>
            <a:off x="829491" y="125333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6EA1BC-5709-434C-5147-924E36523EA3}"/>
              </a:ext>
            </a:extLst>
          </p:cNvPr>
          <p:cNvSpPr>
            <a:spLocks noGrp="1"/>
          </p:cNvSpPr>
          <p:nvPr>
            <p:ph sz="half" idx="2"/>
          </p:nvPr>
        </p:nvSpPr>
        <p:spPr>
          <a:xfrm>
            <a:off x="6163491" y="125333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469ED9CF-D144-46A1-C7FF-DE90693071B3}"/>
              </a:ext>
            </a:extLst>
          </p:cNvPr>
          <p:cNvSpPr>
            <a:spLocks noGrp="1"/>
          </p:cNvSpPr>
          <p:nvPr>
            <p:ph type="title"/>
          </p:nvPr>
        </p:nvSpPr>
        <p:spPr>
          <a:xfrm>
            <a:off x="180703" y="147410"/>
            <a:ext cx="8044543" cy="706029"/>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32588F0F-69AA-F438-B978-D58461918A06}"/>
              </a:ext>
            </a:extLst>
          </p:cNvPr>
          <p:cNvCxnSpPr/>
          <p:nvPr userDrawn="1"/>
        </p:nvCxnSpPr>
        <p:spPr>
          <a:xfrm>
            <a:off x="0" y="853439"/>
            <a:ext cx="8647611"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763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831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Graphic 11" descr="Cloud with solid fill">
            <a:extLst>
              <a:ext uri="{FF2B5EF4-FFF2-40B4-BE49-F238E27FC236}">
                <a16:creationId xmlns:a16="http://schemas.microsoft.com/office/drawing/2014/main" id="{9F4E1C79-C01D-F8A8-E3E0-ADC6C73ED2A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720" y="6349702"/>
            <a:ext cx="508298" cy="508298"/>
          </a:xfrm>
          <a:prstGeom prst="rect">
            <a:avLst/>
          </a:prstGeom>
        </p:spPr>
      </p:pic>
      <p:sp>
        <p:nvSpPr>
          <p:cNvPr id="13" name="Slide Number Placeholder 5">
            <a:extLst>
              <a:ext uri="{FF2B5EF4-FFF2-40B4-BE49-F238E27FC236}">
                <a16:creationId xmlns:a16="http://schemas.microsoft.com/office/drawing/2014/main" id="{1E5D13C7-F789-96D9-0D2C-2D572D893849}"/>
              </a:ext>
            </a:extLst>
          </p:cNvPr>
          <p:cNvSpPr>
            <a:spLocks noGrp="1"/>
          </p:cNvSpPr>
          <p:nvPr>
            <p:ph type="sldNum" sz="quarter" idx="4"/>
          </p:nvPr>
        </p:nvSpPr>
        <p:spPr>
          <a:xfrm>
            <a:off x="93620" y="6456768"/>
            <a:ext cx="542107" cy="366396"/>
          </a:xfrm>
          <a:prstGeom prst="rect">
            <a:avLst/>
          </a:prstGeom>
        </p:spPr>
        <p:txBody>
          <a:bodyPr/>
          <a:lstStyle>
            <a:lvl1pPr algn="ctr">
              <a:defRPr sz="1200">
                <a:solidFill>
                  <a:schemeClr val="bg1"/>
                </a:solidFill>
              </a:defRPr>
            </a:lvl1pPr>
          </a:lstStyle>
          <a:p>
            <a:fld id="{541BDECD-492B-4354-8B53-6A32D9CF9CC8}" type="slidenum">
              <a:rPr lang="en-US" smtClean="0"/>
              <a:pPr/>
              <a:t>‹#›</a:t>
            </a:fld>
            <a:endParaRPr lang="en-US"/>
          </a:p>
        </p:txBody>
      </p:sp>
    </p:spTree>
    <p:extLst>
      <p:ext uri="{BB962C8B-B14F-4D97-AF65-F5344CB8AC3E}">
        <p14:creationId xmlns:p14="http://schemas.microsoft.com/office/powerpoint/2010/main" val="4055626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blue and black text on a black background&#10;&#10;Description automatically generated">
            <a:extLst>
              <a:ext uri="{FF2B5EF4-FFF2-40B4-BE49-F238E27FC236}">
                <a16:creationId xmlns:a16="http://schemas.microsoft.com/office/drawing/2014/main" id="{05FCF1C5-7276-09C6-2A10-9DBB79BC83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07040" y="6497865"/>
            <a:ext cx="1323703" cy="263404"/>
          </a:xfrm>
          <a:prstGeom prst="rect">
            <a:avLst/>
          </a:prstGeom>
        </p:spPr>
      </p:pic>
      <p:pic>
        <p:nvPicPr>
          <p:cNvPr id="2" name="Graphic 1" descr="Cloud with solid fill">
            <a:extLst>
              <a:ext uri="{FF2B5EF4-FFF2-40B4-BE49-F238E27FC236}">
                <a16:creationId xmlns:a16="http://schemas.microsoft.com/office/drawing/2014/main" id="{B342C715-AE16-1C12-FAF4-05C991737A0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720" y="6349702"/>
            <a:ext cx="508298" cy="508298"/>
          </a:xfrm>
          <a:prstGeom prst="rect">
            <a:avLst/>
          </a:prstGeom>
        </p:spPr>
      </p:pic>
      <p:sp>
        <p:nvSpPr>
          <p:cNvPr id="3" name="Slide Number Placeholder 5">
            <a:extLst>
              <a:ext uri="{FF2B5EF4-FFF2-40B4-BE49-F238E27FC236}">
                <a16:creationId xmlns:a16="http://schemas.microsoft.com/office/drawing/2014/main" id="{FB4B89E5-E93D-09A2-CEE7-D38D69E932DA}"/>
              </a:ext>
            </a:extLst>
          </p:cNvPr>
          <p:cNvSpPr>
            <a:spLocks noGrp="1"/>
          </p:cNvSpPr>
          <p:nvPr>
            <p:ph type="sldNum" sz="quarter" idx="4"/>
          </p:nvPr>
        </p:nvSpPr>
        <p:spPr>
          <a:xfrm>
            <a:off x="93620" y="6456768"/>
            <a:ext cx="542107" cy="366396"/>
          </a:xfrm>
          <a:prstGeom prst="rect">
            <a:avLst/>
          </a:prstGeom>
        </p:spPr>
        <p:txBody>
          <a:bodyPr/>
          <a:lstStyle>
            <a:lvl1pPr algn="ctr">
              <a:defRPr sz="1200">
                <a:solidFill>
                  <a:schemeClr val="bg1"/>
                </a:solidFill>
              </a:defRPr>
            </a:lvl1pPr>
          </a:lstStyle>
          <a:p>
            <a:fld id="{541BDECD-492B-4354-8B53-6A32D9CF9CC8}" type="slidenum">
              <a:rPr lang="en-US" smtClean="0"/>
              <a:pPr/>
              <a:t>‹#›</a:t>
            </a:fld>
            <a:endParaRPr lang="en-US"/>
          </a:p>
        </p:txBody>
      </p:sp>
    </p:spTree>
    <p:extLst>
      <p:ext uri="{BB962C8B-B14F-4D97-AF65-F5344CB8AC3E}">
        <p14:creationId xmlns:p14="http://schemas.microsoft.com/office/powerpoint/2010/main" val="3896841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187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D60AB-539E-36FF-4957-A6472BFC13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647D3C-8BD7-EC81-9D2C-73B1B8C41CE7}"/>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8" name="Straight Connector 7">
            <a:extLst>
              <a:ext uri="{FF2B5EF4-FFF2-40B4-BE49-F238E27FC236}">
                <a16:creationId xmlns:a16="http://schemas.microsoft.com/office/drawing/2014/main" id="{55380DAD-CBE2-F1CF-072F-89B36B848111}"/>
              </a:ext>
            </a:extLst>
          </p:cNvPr>
          <p:cNvCxnSpPr/>
          <p:nvPr userDrawn="1"/>
        </p:nvCxnSpPr>
        <p:spPr>
          <a:xfrm>
            <a:off x="1772194" y="3509963"/>
            <a:ext cx="8647611"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450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D60AB-539E-36FF-4957-A6472BFC1341}"/>
              </a:ext>
            </a:extLst>
          </p:cNvPr>
          <p:cNvSpPr>
            <a:spLocks noGrp="1"/>
          </p:cNvSpPr>
          <p:nvPr>
            <p:ph type="ctrTitle"/>
          </p:nvPr>
        </p:nvSpPr>
        <p:spPr>
          <a:xfrm>
            <a:off x="6245258" y="1122363"/>
            <a:ext cx="5621518" cy="2387600"/>
          </a:xfrm>
        </p:spPr>
        <p:txBody>
          <a:bodyPr anchor="b">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87647D3C-8BD7-EC81-9D2C-73B1B8C41CE7}"/>
              </a:ext>
            </a:extLst>
          </p:cNvPr>
          <p:cNvSpPr>
            <a:spLocks noGrp="1"/>
          </p:cNvSpPr>
          <p:nvPr>
            <p:ph type="subTitle" idx="1"/>
          </p:nvPr>
        </p:nvSpPr>
        <p:spPr>
          <a:xfrm>
            <a:off x="6245258" y="3681896"/>
            <a:ext cx="5224020" cy="1655762"/>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Data center interior">
            <a:extLst>
              <a:ext uri="{FF2B5EF4-FFF2-40B4-BE49-F238E27FC236}">
                <a16:creationId xmlns:a16="http://schemas.microsoft.com/office/drawing/2014/main" id="{6A97FAE6-DE92-6BE1-BB84-25D1EB5808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727" r="13273"/>
          <a:stretch/>
        </p:blipFill>
        <p:spPr>
          <a:xfrm>
            <a:off x="0" y="0"/>
            <a:ext cx="6096000" cy="6858000"/>
          </a:xfrm>
          <a:prstGeom prst="rect">
            <a:avLst/>
          </a:prstGeom>
        </p:spPr>
      </p:pic>
      <p:cxnSp>
        <p:nvCxnSpPr>
          <p:cNvPr id="11" name="Straight Connector 10">
            <a:extLst>
              <a:ext uri="{FF2B5EF4-FFF2-40B4-BE49-F238E27FC236}">
                <a16:creationId xmlns:a16="http://schemas.microsoft.com/office/drawing/2014/main" id="{23628E42-F9E6-C0D6-867C-0511CBF03C6D}"/>
              </a:ext>
            </a:extLst>
          </p:cNvPr>
          <p:cNvCxnSpPr>
            <a:cxnSpLocks/>
          </p:cNvCxnSpPr>
          <p:nvPr userDrawn="1"/>
        </p:nvCxnSpPr>
        <p:spPr>
          <a:xfrm>
            <a:off x="6245258" y="3524832"/>
            <a:ext cx="5409458"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0492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D60AB-539E-36FF-4957-A6472BFC1341}"/>
              </a:ext>
            </a:extLst>
          </p:cNvPr>
          <p:cNvSpPr>
            <a:spLocks noGrp="1"/>
          </p:cNvSpPr>
          <p:nvPr>
            <p:ph type="ctrTitle"/>
          </p:nvPr>
        </p:nvSpPr>
        <p:spPr>
          <a:xfrm>
            <a:off x="6245258" y="1122363"/>
            <a:ext cx="5621518" cy="2387600"/>
          </a:xfrm>
        </p:spPr>
        <p:txBody>
          <a:bodyPr anchor="b">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87647D3C-8BD7-EC81-9D2C-73B1B8C41CE7}"/>
              </a:ext>
            </a:extLst>
          </p:cNvPr>
          <p:cNvSpPr>
            <a:spLocks noGrp="1"/>
          </p:cNvSpPr>
          <p:nvPr>
            <p:ph type="subTitle" idx="1"/>
          </p:nvPr>
        </p:nvSpPr>
        <p:spPr>
          <a:xfrm>
            <a:off x="6245258" y="3681896"/>
            <a:ext cx="5224020" cy="1655762"/>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1" name="Straight Connector 10">
            <a:extLst>
              <a:ext uri="{FF2B5EF4-FFF2-40B4-BE49-F238E27FC236}">
                <a16:creationId xmlns:a16="http://schemas.microsoft.com/office/drawing/2014/main" id="{23628E42-F9E6-C0D6-867C-0511CBF03C6D}"/>
              </a:ext>
            </a:extLst>
          </p:cNvPr>
          <p:cNvCxnSpPr>
            <a:cxnSpLocks/>
          </p:cNvCxnSpPr>
          <p:nvPr userDrawn="1"/>
        </p:nvCxnSpPr>
        <p:spPr>
          <a:xfrm>
            <a:off x="6245258" y="3524832"/>
            <a:ext cx="5409458"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descr="Low Angle View Of Clouds In Sky">
            <a:extLst>
              <a:ext uri="{FF2B5EF4-FFF2-40B4-BE49-F238E27FC236}">
                <a16:creationId xmlns:a16="http://schemas.microsoft.com/office/drawing/2014/main" id="{8E25307B-0EE1-961A-7C19-56F16AD2B6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085" r="25671"/>
          <a:stretch/>
        </p:blipFill>
        <p:spPr>
          <a:xfrm flipH="1">
            <a:off x="0" y="0"/>
            <a:ext cx="6096000" cy="6858000"/>
          </a:xfrm>
          <a:prstGeom prst="rect">
            <a:avLst/>
          </a:prstGeom>
        </p:spPr>
      </p:pic>
    </p:spTree>
    <p:extLst>
      <p:ext uri="{BB962C8B-B14F-4D97-AF65-F5344CB8AC3E}">
        <p14:creationId xmlns:p14="http://schemas.microsoft.com/office/powerpoint/2010/main" val="1117510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D60AB-539E-36FF-4957-A6472BFC1341}"/>
              </a:ext>
            </a:extLst>
          </p:cNvPr>
          <p:cNvSpPr>
            <a:spLocks noGrp="1"/>
          </p:cNvSpPr>
          <p:nvPr>
            <p:ph type="ctrTitle"/>
          </p:nvPr>
        </p:nvSpPr>
        <p:spPr>
          <a:xfrm>
            <a:off x="6245258" y="1122363"/>
            <a:ext cx="5621518" cy="2387600"/>
          </a:xfrm>
        </p:spPr>
        <p:txBody>
          <a:bodyPr anchor="b">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87647D3C-8BD7-EC81-9D2C-73B1B8C41CE7}"/>
              </a:ext>
            </a:extLst>
          </p:cNvPr>
          <p:cNvSpPr>
            <a:spLocks noGrp="1"/>
          </p:cNvSpPr>
          <p:nvPr>
            <p:ph type="subTitle" idx="1"/>
          </p:nvPr>
        </p:nvSpPr>
        <p:spPr>
          <a:xfrm>
            <a:off x="6245258" y="3681896"/>
            <a:ext cx="5224020" cy="1655762"/>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1" name="Straight Connector 10">
            <a:extLst>
              <a:ext uri="{FF2B5EF4-FFF2-40B4-BE49-F238E27FC236}">
                <a16:creationId xmlns:a16="http://schemas.microsoft.com/office/drawing/2014/main" id="{23628E42-F9E6-C0D6-867C-0511CBF03C6D}"/>
              </a:ext>
            </a:extLst>
          </p:cNvPr>
          <p:cNvCxnSpPr>
            <a:cxnSpLocks/>
          </p:cNvCxnSpPr>
          <p:nvPr userDrawn="1"/>
        </p:nvCxnSpPr>
        <p:spPr>
          <a:xfrm>
            <a:off x="6245258" y="3524832"/>
            <a:ext cx="5409458"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4" name="Picture 3" descr="People at meeting">
            <a:extLst>
              <a:ext uri="{FF2B5EF4-FFF2-40B4-BE49-F238E27FC236}">
                <a16:creationId xmlns:a16="http://schemas.microsoft.com/office/drawing/2014/main" id="{5303428C-66E0-425E-D841-4E8468B6E1C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048" r="17693"/>
          <a:stretch/>
        </p:blipFill>
        <p:spPr>
          <a:xfrm flipH="1">
            <a:off x="0" y="0"/>
            <a:ext cx="6096000" cy="6858000"/>
          </a:xfrm>
          <a:prstGeom prst="rect">
            <a:avLst/>
          </a:prstGeom>
        </p:spPr>
      </p:pic>
    </p:spTree>
    <p:extLst>
      <p:ext uri="{BB962C8B-B14F-4D97-AF65-F5344CB8AC3E}">
        <p14:creationId xmlns:p14="http://schemas.microsoft.com/office/powerpoint/2010/main" val="59667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B7B9C-B479-15EB-E894-A4AA6B1AFDE3}"/>
              </a:ext>
            </a:extLst>
          </p:cNvPr>
          <p:cNvSpPr>
            <a:spLocks noGrp="1"/>
          </p:cNvSpPr>
          <p:nvPr>
            <p:ph type="title"/>
          </p:nvPr>
        </p:nvSpPr>
        <p:spPr>
          <a:xfrm>
            <a:off x="180703" y="147410"/>
            <a:ext cx="8044543" cy="70602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9CE8483-1D3F-3469-5A67-D7A8D8420E16}"/>
              </a:ext>
            </a:extLst>
          </p:cNvPr>
          <p:cNvSpPr>
            <a:spLocks noGrp="1"/>
          </p:cNvSpPr>
          <p:nvPr>
            <p:ph idx="1"/>
          </p:nvPr>
        </p:nvSpPr>
        <p:spPr>
          <a:xfrm>
            <a:off x="180702" y="1085395"/>
            <a:ext cx="11732623" cy="5210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CE8E9BC8-105C-80D0-CA1A-FDB98338F274}"/>
              </a:ext>
            </a:extLst>
          </p:cNvPr>
          <p:cNvCxnSpPr/>
          <p:nvPr userDrawn="1"/>
        </p:nvCxnSpPr>
        <p:spPr>
          <a:xfrm>
            <a:off x="0" y="853439"/>
            <a:ext cx="864761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03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B7B9C-B479-15EB-E894-A4AA6B1AFDE3}"/>
              </a:ext>
            </a:extLst>
          </p:cNvPr>
          <p:cNvSpPr>
            <a:spLocks noGrp="1"/>
          </p:cNvSpPr>
          <p:nvPr>
            <p:ph type="title"/>
          </p:nvPr>
        </p:nvSpPr>
        <p:spPr>
          <a:xfrm>
            <a:off x="180703" y="147410"/>
            <a:ext cx="8044543" cy="70602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9CE8483-1D3F-3469-5A67-D7A8D8420E16}"/>
              </a:ext>
            </a:extLst>
          </p:cNvPr>
          <p:cNvSpPr>
            <a:spLocks noGrp="1"/>
          </p:cNvSpPr>
          <p:nvPr>
            <p:ph idx="1"/>
          </p:nvPr>
        </p:nvSpPr>
        <p:spPr>
          <a:xfrm>
            <a:off x="180703" y="1485450"/>
            <a:ext cx="11732623" cy="4589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CE8E9BC8-105C-80D0-CA1A-FDB98338F274}"/>
              </a:ext>
            </a:extLst>
          </p:cNvPr>
          <p:cNvCxnSpPr/>
          <p:nvPr userDrawn="1"/>
        </p:nvCxnSpPr>
        <p:spPr>
          <a:xfrm>
            <a:off x="0" y="1314993"/>
            <a:ext cx="864761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7115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21BDB-E60B-6E52-4E40-2C1C0B61E76D}"/>
              </a:ext>
            </a:extLst>
          </p:cNvPr>
          <p:cNvSpPr>
            <a:spLocks noGrp="1"/>
          </p:cNvSpPr>
          <p:nvPr>
            <p:ph type="title"/>
          </p:nvPr>
        </p:nvSpPr>
        <p:spPr>
          <a:xfrm>
            <a:off x="831850" y="1561693"/>
            <a:ext cx="10515600"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B8DA5784-4FE1-2AA6-3E52-3327D4C089BE}"/>
              </a:ext>
            </a:extLst>
          </p:cNvPr>
          <p:cNvSpPr>
            <a:spLocks noGrp="1"/>
          </p:cNvSpPr>
          <p:nvPr>
            <p:ph type="body" idx="1"/>
          </p:nvPr>
        </p:nvSpPr>
        <p:spPr>
          <a:xfrm>
            <a:off x="831850" y="4589463"/>
            <a:ext cx="10515600" cy="1500187"/>
          </a:xfrm>
          <a:ln>
            <a:noFill/>
          </a:ln>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40867C80-803F-6557-7B22-4A29205C1815}"/>
              </a:ext>
            </a:extLst>
          </p:cNvPr>
          <p:cNvCxnSpPr/>
          <p:nvPr userDrawn="1"/>
        </p:nvCxnSpPr>
        <p:spPr>
          <a:xfrm>
            <a:off x="831850" y="4414430"/>
            <a:ext cx="8647611"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757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83C8B2-28F6-7DBC-F5E1-6EA35C7DD4D5}"/>
              </a:ext>
            </a:extLst>
          </p:cNvPr>
          <p:cNvSpPr>
            <a:spLocks noGrp="1"/>
          </p:cNvSpPr>
          <p:nvPr>
            <p:ph sz="half" idx="1"/>
          </p:nvPr>
        </p:nvSpPr>
        <p:spPr>
          <a:xfrm>
            <a:off x="829491" y="125333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6EA1BC-5709-434C-5147-924E36523EA3}"/>
              </a:ext>
            </a:extLst>
          </p:cNvPr>
          <p:cNvSpPr>
            <a:spLocks noGrp="1"/>
          </p:cNvSpPr>
          <p:nvPr>
            <p:ph sz="half" idx="2"/>
          </p:nvPr>
        </p:nvSpPr>
        <p:spPr>
          <a:xfrm>
            <a:off x="6163491" y="125333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469ED9CF-D144-46A1-C7FF-DE90693071B3}"/>
              </a:ext>
            </a:extLst>
          </p:cNvPr>
          <p:cNvSpPr>
            <a:spLocks noGrp="1"/>
          </p:cNvSpPr>
          <p:nvPr>
            <p:ph type="title"/>
          </p:nvPr>
        </p:nvSpPr>
        <p:spPr>
          <a:xfrm>
            <a:off x="180703" y="147410"/>
            <a:ext cx="8044543" cy="706029"/>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32588F0F-69AA-F438-B978-D58461918A06}"/>
              </a:ext>
            </a:extLst>
          </p:cNvPr>
          <p:cNvCxnSpPr/>
          <p:nvPr userDrawn="1"/>
        </p:nvCxnSpPr>
        <p:spPr>
          <a:xfrm>
            <a:off x="0" y="853439"/>
            <a:ext cx="864761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4397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emf"/><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oleObject" Target="../embeddings/oleObject2.bin"/><Relationship Id="rId5" Type="http://schemas.openxmlformats.org/officeDocument/2006/relationships/tags" Target="../tags/tag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78520A34-2A6A-E0D0-3C58-8A6AA22C4501}"/>
              </a:ext>
            </a:extLst>
          </p:cNvPr>
          <p:cNvGraphicFramePr>
            <a:graphicFrameLocks noChangeAspect="1"/>
          </p:cNvGraphicFramePr>
          <p:nvPr userDrawn="1">
            <p:custDataLst>
              <p:tags r:id="rId16"/>
            </p:custDataLst>
            <p:extLst>
              <p:ext uri="{D42A27DB-BD31-4B8C-83A1-F6EECF244321}">
                <p14:modId xmlns:p14="http://schemas.microsoft.com/office/powerpoint/2010/main" val="35149425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473" imgH="473" progId="TCLayout.ActiveDocument.1">
                  <p:embed/>
                </p:oleObj>
              </mc:Choice>
              <mc:Fallback>
                <p:oleObj name="think-cell Slide" r:id="rId17" imgW="473" imgH="473" progId="TCLayout.ActiveDocument.1">
                  <p:embed/>
                  <p:pic>
                    <p:nvPicPr>
                      <p:cNvPr id="9" name="think-cell data - do not delete" hidden="1">
                        <a:extLst>
                          <a:ext uri="{FF2B5EF4-FFF2-40B4-BE49-F238E27FC236}">
                            <a16:creationId xmlns:a16="http://schemas.microsoft.com/office/drawing/2014/main" id="{78520A34-2A6A-E0D0-3C58-8A6AA22C4501}"/>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F120F95B-ACAD-2FE6-901D-C225610BAD9E}"/>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C64FF237-8030-5F01-567A-64EB90EE06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blue and black text on a black background&#10;&#10;Description automatically generated">
            <a:extLst>
              <a:ext uri="{FF2B5EF4-FFF2-40B4-BE49-F238E27FC236}">
                <a16:creationId xmlns:a16="http://schemas.microsoft.com/office/drawing/2014/main" id="{FC748FAE-B331-0426-6E97-CBDBADAA3820}"/>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0607040" y="6497865"/>
            <a:ext cx="1323703" cy="263404"/>
          </a:xfrm>
          <a:prstGeom prst="rect">
            <a:avLst/>
          </a:prstGeom>
        </p:spPr>
      </p:pic>
    </p:spTree>
    <p:extLst>
      <p:ext uri="{BB962C8B-B14F-4D97-AF65-F5344CB8AC3E}">
        <p14:creationId xmlns:p14="http://schemas.microsoft.com/office/powerpoint/2010/main" val="991975658"/>
      </p:ext>
    </p:extLst>
  </p:cSld>
  <p:clrMap bg1="lt1" tx1="dk1" bg2="lt2" tx2="dk2" accent1="accent1" accent2="accent2" accent3="accent3" accent4="accent4" accent5="accent5" accent6="accent6" hlink="hlink" folHlink="folHlink"/>
  <p:sldLayoutIdLst>
    <p:sldLayoutId id="2147483668" r:id="rId1"/>
    <p:sldLayoutId id="2147483649" r:id="rId2"/>
    <p:sldLayoutId id="2147483661" r:id="rId3"/>
    <p:sldLayoutId id="2147483662" r:id="rId4"/>
    <p:sldLayoutId id="2147483663" r:id="rId5"/>
    <p:sldLayoutId id="2147483650" r:id="rId6"/>
    <p:sldLayoutId id="2147483656" r:id="rId7"/>
    <p:sldLayoutId id="2147483651" r:id="rId8"/>
    <p:sldLayoutId id="2147483652" r:id="rId9"/>
    <p:sldLayoutId id="2147483657" r:id="rId10"/>
    <p:sldLayoutId id="2147483658" r:id="rId11"/>
    <p:sldLayoutId id="2147483659" r:id="rId12"/>
    <p:sldLayoutId id="2147483660" r:id="rId13"/>
    <p:sldLayoutId id="2147483655" r:id="rId14"/>
  </p:sldLayoutIdLst>
  <p:hf hdr="0" ftr="0" dt="0"/>
  <p:txStyles>
    <p:titleStyle>
      <a:lvl1pPr algn="l" defTabSz="914400" rtl="0" eaLnBrk="1" latinLnBrk="0" hangingPunct="1">
        <a:lnSpc>
          <a:spcPct val="90000"/>
        </a:lnSpc>
        <a:spcBef>
          <a:spcPct val="0"/>
        </a:spcBef>
        <a:buNone/>
        <a:defRPr sz="36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AE8B65EB-F920-293D-B44F-CCB8AC513856}"/>
              </a:ext>
            </a:extLst>
          </p:cNvPr>
          <p:cNvGraphicFramePr>
            <a:graphicFrameLocks noChangeAspect="1"/>
          </p:cNvGraphicFramePr>
          <p:nvPr userDrawn="1">
            <p:custDataLst>
              <p:tags r:id="rId5"/>
            </p:custDataLst>
            <p:extLst>
              <p:ext uri="{D42A27DB-BD31-4B8C-83A1-F6EECF244321}">
                <p14:modId xmlns:p14="http://schemas.microsoft.com/office/powerpoint/2010/main" val="30942330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73" imgH="473" progId="TCLayout.ActiveDocument.1">
                  <p:embed/>
                </p:oleObj>
              </mc:Choice>
              <mc:Fallback>
                <p:oleObj name="think-cell Slide" r:id="rId6" imgW="473" imgH="473" progId="TCLayout.ActiveDocument.1">
                  <p:embed/>
                  <p:pic>
                    <p:nvPicPr>
                      <p:cNvPr id="12" name="think-cell data - do not delete" hidden="1">
                        <a:extLst>
                          <a:ext uri="{FF2B5EF4-FFF2-40B4-BE49-F238E27FC236}">
                            <a16:creationId xmlns:a16="http://schemas.microsoft.com/office/drawing/2014/main" id="{AE8B65EB-F920-293D-B44F-CCB8AC51385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B2F440A0-67D9-8A00-0A54-8B32ACB10E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FB6633-C003-F393-F3C2-916C18A0E6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1FF81E-AE21-6E1C-D529-972599CD44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FE1BE0-5F71-41F1-90C1-880B1271E990}" type="datetimeFigureOut">
              <a:rPr lang="en-US" smtClean="0"/>
              <a:t>5/7/2024</a:t>
            </a:fld>
            <a:endParaRPr lang="en-US"/>
          </a:p>
        </p:txBody>
      </p:sp>
      <p:sp>
        <p:nvSpPr>
          <p:cNvPr id="5" name="Footer Placeholder 4">
            <a:extLst>
              <a:ext uri="{FF2B5EF4-FFF2-40B4-BE49-F238E27FC236}">
                <a16:creationId xmlns:a16="http://schemas.microsoft.com/office/drawing/2014/main" id="{B3000CD8-AB0F-4F39-C6F0-36BE146A24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007B7E-665F-11CD-56A9-F3B93593A2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477451-8416-4D7C-8067-FB6399F02783}" type="slidenum">
              <a:rPr lang="en-US" smtClean="0"/>
              <a:t>‹#›</a:t>
            </a:fld>
            <a:endParaRPr lang="en-US"/>
          </a:p>
        </p:txBody>
      </p:sp>
    </p:spTree>
    <p:extLst>
      <p:ext uri="{BB962C8B-B14F-4D97-AF65-F5344CB8AC3E}">
        <p14:creationId xmlns:p14="http://schemas.microsoft.com/office/powerpoint/2010/main" val="7666638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xStyles>
    <p:titleStyle>
      <a:lvl1pPr algn="l" defTabSz="914400" rtl="0" eaLnBrk="1" latinLnBrk="0" hangingPunct="1">
        <a:lnSpc>
          <a:spcPct val="90000"/>
        </a:lnSpc>
        <a:spcBef>
          <a:spcPct val="0"/>
        </a:spcBef>
        <a:buNone/>
        <a:defRPr sz="36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6.svg"/></Relationships>
</file>

<file path=ppt/slides/_rels/slide14.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10.xml"/><Relationship Id="rId16" Type="http://schemas.openxmlformats.org/officeDocument/2006/relationships/image" Target="../media/image40.svg"/><Relationship Id="rId1" Type="http://schemas.openxmlformats.org/officeDocument/2006/relationships/slideLayout" Target="../slideLayouts/slideLayout6.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mailto:ctullis@worldbank.org"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AF19-7F8A-1A4C-10FB-D63032367DDB}"/>
              </a:ext>
            </a:extLst>
          </p:cNvPr>
          <p:cNvSpPr>
            <a:spLocks noGrp="1"/>
          </p:cNvSpPr>
          <p:nvPr>
            <p:ph type="ctrTitle"/>
          </p:nvPr>
        </p:nvSpPr>
        <p:spPr/>
        <p:txBody>
          <a:bodyPr/>
          <a:lstStyle/>
          <a:p>
            <a:r>
              <a:rPr lang="en-US" dirty="0"/>
              <a:t>Les </a:t>
            </a:r>
            <a:r>
              <a:rPr lang="en-US" dirty="0" err="1"/>
              <a:t>Centres</a:t>
            </a:r>
            <a:r>
              <a:rPr lang="en-US" dirty="0"/>
              <a:t> de </a:t>
            </a:r>
            <a:r>
              <a:rPr lang="en-US" dirty="0" err="1"/>
              <a:t>données</a:t>
            </a:r>
            <a:endParaRPr lang="en-US" dirty="0"/>
          </a:p>
        </p:txBody>
      </p:sp>
      <p:sp>
        <p:nvSpPr>
          <p:cNvPr id="3" name="Subtitle 2">
            <a:extLst>
              <a:ext uri="{FF2B5EF4-FFF2-40B4-BE49-F238E27FC236}">
                <a16:creationId xmlns:a16="http://schemas.microsoft.com/office/drawing/2014/main" id="{0B3E7A5D-4833-FCB6-AD9B-773E83D605CF}"/>
              </a:ext>
            </a:extLst>
          </p:cNvPr>
          <p:cNvSpPr>
            <a:spLocks noGrp="1"/>
          </p:cNvSpPr>
          <p:nvPr>
            <p:ph type="subTitle" idx="1"/>
          </p:nvPr>
        </p:nvSpPr>
        <p:spPr/>
        <p:txBody>
          <a:bodyPr/>
          <a:lstStyle/>
          <a:p>
            <a:r>
              <a:rPr lang="en-US" i="1" dirty="0"/>
              <a:t>Data centers</a:t>
            </a:r>
          </a:p>
        </p:txBody>
      </p:sp>
    </p:spTree>
    <p:extLst>
      <p:ext uri="{BB962C8B-B14F-4D97-AF65-F5344CB8AC3E}">
        <p14:creationId xmlns:p14="http://schemas.microsoft.com/office/powerpoint/2010/main" val="634227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94E4685-C635-19D5-C00B-74D060AC080A}"/>
              </a:ext>
            </a:extLst>
          </p:cNvPr>
          <p:cNvSpPr/>
          <p:nvPr/>
        </p:nvSpPr>
        <p:spPr>
          <a:xfrm>
            <a:off x="191955" y="998658"/>
            <a:ext cx="1844315" cy="5681890"/>
          </a:xfrm>
          <a:prstGeom prst="rect">
            <a:avLst/>
          </a:prstGeom>
          <a:solidFill>
            <a:schemeClr val="bg1"/>
          </a:solidFill>
          <a:ln w="28575">
            <a:solidFill>
              <a:schemeClr val="accent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D6E566C-87AB-EB1F-AEB3-D5458F6A2B79}"/>
              </a:ext>
            </a:extLst>
          </p:cNvPr>
          <p:cNvSpPr/>
          <p:nvPr/>
        </p:nvSpPr>
        <p:spPr>
          <a:xfrm>
            <a:off x="2201722" y="1010356"/>
            <a:ext cx="1844315" cy="5681890"/>
          </a:xfrm>
          <a:prstGeom prst="rect">
            <a:avLst/>
          </a:prstGeom>
          <a:solidFill>
            <a:schemeClr val="bg1"/>
          </a:solidFill>
          <a:ln w="28575">
            <a:solidFill>
              <a:schemeClr val="accent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8C33C5F-69AF-D161-63A3-5DAE4C502B24}"/>
              </a:ext>
            </a:extLst>
          </p:cNvPr>
          <p:cNvSpPr/>
          <p:nvPr/>
        </p:nvSpPr>
        <p:spPr>
          <a:xfrm>
            <a:off x="4197444" y="1017748"/>
            <a:ext cx="1844315" cy="5681890"/>
          </a:xfrm>
          <a:prstGeom prst="rect">
            <a:avLst/>
          </a:prstGeom>
          <a:solidFill>
            <a:schemeClr val="bg1"/>
          </a:solidFill>
          <a:ln w="28575">
            <a:solidFill>
              <a:schemeClr val="accent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5C4DAB-29E5-49EC-4021-5BDECD4CBCD1}"/>
              </a:ext>
            </a:extLst>
          </p:cNvPr>
          <p:cNvSpPr/>
          <p:nvPr/>
        </p:nvSpPr>
        <p:spPr>
          <a:xfrm>
            <a:off x="6182858" y="1028700"/>
            <a:ext cx="1844315" cy="5681890"/>
          </a:xfrm>
          <a:prstGeom prst="rect">
            <a:avLst/>
          </a:prstGeom>
          <a:solidFill>
            <a:schemeClr val="bg1"/>
          </a:solidFill>
          <a:ln w="28575">
            <a:solidFill>
              <a:schemeClr val="accent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66257A9-9720-B06A-021E-5762F7ACB95C}"/>
              </a:ext>
            </a:extLst>
          </p:cNvPr>
          <p:cNvSpPr/>
          <p:nvPr/>
        </p:nvSpPr>
        <p:spPr>
          <a:xfrm>
            <a:off x="8192625" y="1040398"/>
            <a:ext cx="1844315" cy="5681890"/>
          </a:xfrm>
          <a:prstGeom prst="rect">
            <a:avLst/>
          </a:prstGeom>
          <a:solidFill>
            <a:schemeClr val="bg1"/>
          </a:solidFill>
          <a:ln w="28575">
            <a:solidFill>
              <a:schemeClr val="accent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7EBE313-6EB9-9A08-8BB7-AC9DE9309A7D}"/>
              </a:ext>
            </a:extLst>
          </p:cNvPr>
          <p:cNvSpPr/>
          <p:nvPr/>
        </p:nvSpPr>
        <p:spPr>
          <a:xfrm>
            <a:off x="10188347" y="1047790"/>
            <a:ext cx="1844315" cy="5681890"/>
          </a:xfrm>
          <a:prstGeom prst="rect">
            <a:avLst/>
          </a:prstGeom>
          <a:solidFill>
            <a:schemeClr val="bg1"/>
          </a:solidFill>
          <a:ln w="28575">
            <a:solidFill>
              <a:schemeClr val="accent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8F34D8-F181-1CC4-43C8-A065E7D251BF}"/>
              </a:ext>
            </a:extLst>
          </p:cNvPr>
          <p:cNvSpPr>
            <a:spLocks noGrp="1"/>
          </p:cNvSpPr>
          <p:nvPr>
            <p:ph type="title"/>
          </p:nvPr>
        </p:nvSpPr>
        <p:spPr/>
        <p:txBody>
          <a:bodyPr/>
          <a:lstStyle/>
          <a:p>
            <a:r>
              <a:rPr lang="en-US" dirty="0" err="1"/>
              <a:t>Typologie</a:t>
            </a:r>
            <a:r>
              <a:rPr lang="en-US" dirty="0"/>
              <a:t> de data center</a:t>
            </a:r>
          </a:p>
        </p:txBody>
      </p:sp>
      <p:sp>
        <p:nvSpPr>
          <p:cNvPr id="4" name="TextBox 3">
            <a:extLst>
              <a:ext uri="{FF2B5EF4-FFF2-40B4-BE49-F238E27FC236}">
                <a16:creationId xmlns:a16="http://schemas.microsoft.com/office/drawing/2014/main" id="{DE8DF9FA-DD66-75C6-200B-AF912250857C}"/>
              </a:ext>
            </a:extLst>
          </p:cNvPr>
          <p:cNvSpPr txBox="1"/>
          <p:nvPr/>
        </p:nvSpPr>
        <p:spPr>
          <a:xfrm>
            <a:off x="196305" y="2021820"/>
            <a:ext cx="1511300" cy="523220"/>
          </a:xfrm>
          <a:prstGeom prst="rect">
            <a:avLst/>
          </a:prstGeom>
          <a:noFill/>
        </p:spPr>
        <p:txBody>
          <a:bodyPr wrap="square" rtlCol="0">
            <a:spAutoFit/>
          </a:bodyPr>
          <a:lstStyle/>
          <a:p>
            <a:r>
              <a:rPr lang="en-US" sz="1400" b="1" dirty="0"/>
              <a:t>Server rooms/closets</a:t>
            </a:r>
          </a:p>
        </p:txBody>
      </p:sp>
      <p:sp>
        <p:nvSpPr>
          <p:cNvPr id="5" name="TextBox 4">
            <a:extLst>
              <a:ext uri="{FF2B5EF4-FFF2-40B4-BE49-F238E27FC236}">
                <a16:creationId xmlns:a16="http://schemas.microsoft.com/office/drawing/2014/main" id="{869B57BA-2383-9F9E-43E8-172EED731FDA}"/>
              </a:ext>
            </a:extLst>
          </p:cNvPr>
          <p:cNvSpPr txBox="1"/>
          <p:nvPr/>
        </p:nvSpPr>
        <p:spPr>
          <a:xfrm>
            <a:off x="2210072" y="2006600"/>
            <a:ext cx="1511300" cy="307777"/>
          </a:xfrm>
          <a:prstGeom prst="rect">
            <a:avLst/>
          </a:prstGeom>
          <a:noFill/>
        </p:spPr>
        <p:txBody>
          <a:bodyPr wrap="square" rtlCol="0">
            <a:spAutoFit/>
          </a:bodyPr>
          <a:lstStyle/>
          <a:p>
            <a:r>
              <a:rPr lang="en-US" sz="1400" b="1"/>
              <a:t>Edge nodes</a:t>
            </a:r>
          </a:p>
        </p:txBody>
      </p:sp>
      <p:sp>
        <p:nvSpPr>
          <p:cNvPr id="6" name="TextBox 5">
            <a:extLst>
              <a:ext uri="{FF2B5EF4-FFF2-40B4-BE49-F238E27FC236}">
                <a16:creationId xmlns:a16="http://schemas.microsoft.com/office/drawing/2014/main" id="{D7EA4EEF-1B1E-7BEC-9804-5B1D82B728D7}"/>
              </a:ext>
            </a:extLst>
          </p:cNvPr>
          <p:cNvSpPr txBox="1"/>
          <p:nvPr/>
        </p:nvSpPr>
        <p:spPr>
          <a:xfrm>
            <a:off x="4249239" y="1983264"/>
            <a:ext cx="1511300" cy="738664"/>
          </a:xfrm>
          <a:prstGeom prst="rect">
            <a:avLst/>
          </a:prstGeom>
          <a:noFill/>
        </p:spPr>
        <p:txBody>
          <a:bodyPr wrap="square" rtlCol="0">
            <a:spAutoFit/>
          </a:bodyPr>
          <a:lstStyle/>
          <a:p>
            <a:r>
              <a:rPr lang="en-US" sz="1400" b="1"/>
              <a:t>Modular (containerized) data centers</a:t>
            </a:r>
          </a:p>
        </p:txBody>
      </p:sp>
      <p:sp>
        <p:nvSpPr>
          <p:cNvPr id="7" name="TextBox 6">
            <a:extLst>
              <a:ext uri="{FF2B5EF4-FFF2-40B4-BE49-F238E27FC236}">
                <a16:creationId xmlns:a16="http://schemas.microsoft.com/office/drawing/2014/main" id="{EF8051FF-0904-031D-5D36-B31AA03C9366}"/>
              </a:ext>
            </a:extLst>
          </p:cNvPr>
          <p:cNvSpPr txBox="1"/>
          <p:nvPr/>
        </p:nvSpPr>
        <p:spPr>
          <a:xfrm>
            <a:off x="6187259" y="2006600"/>
            <a:ext cx="1511300" cy="523220"/>
          </a:xfrm>
          <a:prstGeom prst="rect">
            <a:avLst/>
          </a:prstGeom>
          <a:noFill/>
        </p:spPr>
        <p:txBody>
          <a:bodyPr wrap="square" rtlCol="0">
            <a:spAutoFit/>
          </a:bodyPr>
          <a:lstStyle/>
          <a:p>
            <a:r>
              <a:rPr lang="en-US" sz="1400" b="1"/>
              <a:t>Enterprise data centers</a:t>
            </a:r>
          </a:p>
        </p:txBody>
      </p:sp>
      <p:sp>
        <p:nvSpPr>
          <p:cNvPr id="8" name="TextBox 7">
            <a:extLst>
              <a:ext uri="{FF2B5EF4-FFF2-40B4-BE49-F238E27FC236}">
                <a16:creationId xmlns:a16="http://schemas.microsoft.com/office/drawing/2014/main" id="{A17EB7B9-1B87-AC7B-8784-A953A53EBDE1}"/>
              </a:ext>
            </a:extLst>
          </p:cNvPr>
          <p:cNvSpPr txBox="1"/>
          <p:nvPr/>
        </p:nvSpPr>
        <p:spPr>
          <a:xfrm>
            <a:off x="8222163" y="2006600"/>
            <a:ext cx="1881640" cy="738664"/>
          </a:xfrm>
          <a:prstGeom prst="rect">
            <a:avLst/>
          </a:prstGeom>
          <a:noFill/>
        </p:spPr>
        <p:txBody>
          <a:bodyPr wrap="square" rtlCol="0">
            <a:spAutoFit/>
          </a:bodyPr>
          <a:lstStyle/>
          <a:p>
            <a:r>
              <a:rPr lang="en-US" sz="1400" b="1"/>
              <a:t>Commercial (colocation) data centers </a:t>
            </a:r>
          </a:p>
        </p:txBody>
      </p:sp>
      <p:sp>
        <p:nvSpPr>
          <p:cNvPr id="9" name="TextBox 8">
            <a:extLst>
              <a:ext uri="{FF2B5EF4-FFF2-40B4-BE49-F238E27FC236}">
                <a16:creationId xmlns:a16="http://schemas.microsoft.com/office/drawing/2014/main" id="{6B5087BB-86E3-7C7E-AF16-BC8D301389F5}"/>
              </a:ext>
            </a:extLst>
          </p:cNvPr>
          <p:cNvSpPr txBox="1"/>
          <p:nvPr/>
        </p:nvSpPr>
        <p:spPr>
          <a:xfrm>
            <a:off x="10228355" y="2006600"/>
            <a:ext cx="1511300" cy="523220"/>
          </a:xfrm>
          <a:prstGeom prst="rect">
            <a:avLst/>
          </a:prstGeom>
          <a:noFill/>
        </p:spPr>
        <p:txBody>
          <a:bodyPr wrap="square" rtlCol="0">
            <a:spAutoFit/>
          </a:bodyPr>
          <a:lstStyle/>
          <a:p>
            <a:r>
              <a:rPr lang="en-US" sz="1400" b="1"/>
              <a:t>Hyperscale data centers </a:t>
            </a:r>
          </a:p>
        </p:txBody>
      </p:sp>
      <p:sp>
        <p:nvSpPr>
          <p:cNvPr id="10" name="TextBox 9">
            <a:extLst>
              <a:ext uri="{FF2B5EF4-FFF2-40B4-BE49-F238E27FC236}">
                <a16:creationId xmlns:a16="http://schemas.microsoft.com/office/drawing/2014/main" id="{F81E5B23-70A8-A5A8-22B2-B8E27E420F23}"/>
              </a:ext>
            </a:extLst>
          </p:cNvPr>
          <p:cNvSpPr txBox="1"/>
          <p:nvPr/>
        </p:nvSpPr>
        <p:spPr>
          <a:xfrm>
            <a:off x="196305" y="2725360"/>
            <a:ext cx="1899467" cy="3323987"/>
          </a:xfrm>
          <a:prstGeom prst="rect">
            <a:avLst/>
          </a:prstGeom>
          <a:noFill/>
        </p:spPr>
        <p:txBody>
          <a:bodyPr wrap="square" rtlCol="0">
            <a:spAutoFit/>
          </a:bodyPr>
          <a:lstStyle/>
          <a:p>
            <a:r>
              <a:rPr lang="en-US" sz="1400" b="1" dirty="0"/>
              <a:t>Description: </a:t>
            </a:r>
          </a:p>
          <a:p>
            <a:r>
              <a:rPr lang="en-US" sz="1400" dirty="0"/>
              <a:t>A small room or space that houses servers, network devices, and other IT equipment for an organization or government. </a:t>
            </a:r>
          </a:p>
          <a:p>
            <a:endParaRPr lang="en-US" sz="1400" dirty="0"/>
          </a:p>
          <a:p>
            <a:endParaRPr lang="en-US" sz="1400" b="1" dirty="0"/>
          </a:p>
          <a:p>
            <a:endParaRPr lang="en-US" sz="1400" b="1" dirty="0"/>
          </a:p>
          <a:p>
            <a:endParaRPr lang="en-US" sz="1400" b="1" dirty="0"/>
          </a:p>
          <a:p>
            <a:r>
              <a:rPr lang="en-US" sz="1400" b="1" dirty="0"/>
              <a:t>Typical size: </a:t>
            </a:r>
          </a:p>
          <a:p>
            <a:r>
              <a:rPr lang="en-US" sz="1400" dirty="0"/>
              <a:t>Server closet ≤ 20kW</a:t>
            </a:r>
          </a:p>
          <a:p>
            <a:r>
              <a:rPr lang="en-US" sz="1400" dirty="0"/>
              <a:t>Server room ≤ 1MW</a:t>
            </a:r>
          </a:p>
        </p:txBody>
      </p:sp>
      <p:sp>
        <p:nvSpPr>
          <p:cNvPr id="11" name="TextBox 10">
            <a:extLst>
              <a:ext uri="{FF2B5EF4-FFF2-40B4-BE49-F238E27FC236}">
                <a16:creationId xmlns:a16="http://schemas.microsoft.com/office/drawing/2014/main" id="{9FC0B706-AD55-CFF4-CDF1-8CC9C363EAF2}"/>
              </a:ext>
            </a:extLst>
          </p:cNvPr>
          <p:cNvSpPr txBox="1"/>
          <p:nvPr/>
        </p:nvSpPr>
        <p:spPr>
          <a:xfrm>
            <a:off x="2192245" y="2725360"/>
            <a:ext cx="1881640" cy="3754874"/>
          </a:xfrm>
          <a:prstGeom prst="rect">
            <a:avLst/>
          </a:prstGeom>
          <a:noFill/>
        </p:spPr>
        <p:txBody>
          <a:bodyPr wrap="square" rtlCol="0">
            <a:spAutoFit/>
          </a:bodyPr>
          <a:lstStyle/>
          <a:p>
            <a:r>
              <a:rPr lang="en-US" sz="1400" b="1" dirty="0"/>
              <a:t>Description: </a:t>
            </a:r>
          </a:p>
          <a:p>
            <a:r>
              <a:rPr lang="en-US" sz="1400" dirty="0"/>
              <a:t>A facility limited in scope, typically located closer to end users than larger colocation, government or  enterprise data centers.</a:t>
            </a:r>
          </a:p>
          <a:p>
            <a:endParaRPr lang="en-US" sz="1400" dirty="0"/>
          </a:p>
          <a:p>
            <a:endParaRPr lang="en-US" sz="1400" b="1" dirty="0"/>
          </a:p>
          <a:p>
            <a:endParaRPr lang="en-US" sz="1400" b="1" dirty="0"/>
          </a:p>
          <a:p>
            <a:r>
              <a:rPr lang="en-US" sz="1400" b="1" dirty="0"/>
              <a:t>Typical size: </a:t>
            </a:r>
          </a:p>
          <a:p>
            <a:r>
              <a:rPr lang="en-US" sz="1400" dirty="0"/>
              <a:t>Small edge node (</a:t>
            </a:r>
            <a:r>
              <a:rPr lang="en-US" sz="1400" dirty="0" err="1"/>
              <a:t>e.g</a:t>
            </a:r>
            <a:r>
              <a:rPr lang="en-US" sz="1400" dirty="0"/>
              <a:t>, for IoT) ≤ 100kW</a:t>
            </a:r>
          </a:p>
          <a:p>
            <a:r>
              <a:rPr lang="en-US" sz="1400" dirty="0"/>
              <a:t>Larger regional/ cache site ≤ 2MW</a:t>
            </a:r>
          </a:p>
        </p:txBody>
      </p:sp>
      <p:sp>
        <p:nvSpPr>
          <p:cNvPr id="14" name="TextBox 13">
            <a:extLst>
              <a:ext uri="{FF2B5EF4-FFF2-40B4-BE49-F238E27FC236}">
                <a16:creationId xmlns:a16="http://schemas.microsoft.com/office/drawing/2014/main" id="{AEFE4125-5B1F-FA58-0723-B868AE5E2C01}"/>
              </a:ext>
            </a:extLst>
          </p:cNvPr>
          <p:cNvSpPr txBox="1"/>
          <p:nvPr/>
        </p:nvSpPr>
        <p:spPr>
          <a:xfrm>
            <a:off x="4213585" y="2725360"/>
            <a:ext cx="1844315" cy="3323987"/>
          </a:xfrm>
          <a:prstGeom prst="rect">
            <a:avLst/>
          </a:prstGeom>
          <a:noFill/>
        </p:spPr>
        <p:txBody>
          <a:bodyPr wrap="square" rtlCol="0">
            <a:spAutoFit/>
          </a:bodyPr>
          <a:lstStyle/>
          <a:p>
            <a:r>
              <a:rPr lang="en-US" sz="1400" b="1" dirty="0"/>
              <a:t>Description: </a:t>
            </a:r>
          </a:p>
          <a:p>
            <a:r>
              <a:rPr lang="en-US" sz="1400" dirty="0"/>
              <a:t>A portable method of deploying data center capacity, most commonly within a commercial container and delivered as a turn-key product. </a:t>
            </a:r>
          </a:p>
          <a:p>
            <a:endParaRPr lang="en-US" sz="1400" b="1" dirty="0"/>
          </a:p>
          <a:p>
            <a:endParaRPr lang="en-US" sz="1400" b="1" dirty="0"/>
          </a:p>
          <a:p>
            <a:endParaRPr lang="en-US" sz="1400" b="1" dirty="0"/>
          </a:p>
          <a:p>
            <a:r>
              <a:rPr lang="en-US" sz="1400" b="1" dirty="0"/>
              <a:t>Typical size: </a:t>
            </a:r>
          </a:p>
          <a:p>
            <a:r>
              <a:rPr lang="en-US" sz="1400" dirty="0"/>
              <a:t>Typically 100kW but can be expanded</a:t>
            </a:r>
          </a:p>
        </p:txBody>
      </p:sp>
      <p:sp>
        <p:nvSpPr>
          <p:cNvPr id="15" name="TextBox 14">
            <a:extLst>
              <a:ext uri="{FF2B5EF4-FFF2-40B4-BE49-F238E27FC236}">
                <a16:creationId xmlns:a16="http://schemas.microsoft.com/office/drawing/2014/main" id="{71C4C835-0D1B-B033-C723-369E978C076F}"/>
              </a:ext>
            </a:extLst>
          </p:cNvPr>
          <p:cNvSpPr txBox="1"/>
          <p:nvPr/>
        </p:nvSpPr>
        <p:spPr>
          <a:xfrm>
            <a:off x="6197600" y="2745264"/>
            <a:ext cx="1808663" cy="3539430"/>
          </a:xfrm>
          <a:prstGeom prst="rect">
            <a:avLst/>
          </a:prstGeom>
          <a:noFill/>
        </p:spPr>
        <p:txBody>
          <a:bodyPr wrap="square" rtlCol="0">
            <a:spAutoFit/>
          </a:bodyPr>
          <a:lstStyle/>
          <a:p>
            <a:r>
              <a:rPr lang="en-US" sz="1400" b="1" dirty="0"/>
              <a:t>Description: </a:t>
            </a:r>
          </a:p>
          <a:p>
            <a:r>
              <a:rPr lang="en-US" sz="1400" dirty="0"/>
              <a:t>A facility owned and operated by the organization or enterprise it supports and often built on site. </a:t>
            </a:r>
          </a:p>
          <a:p>
            <a:endParaRPr lang="en-US" sz="1400" b="1" dirty="0"/>
          </a:p>
          <a:p>
            <a:endParaRPr lang="en-US" sz="1400" b="1" dirty="0"/>
          </a:p>
          <a:p>
            <a:endParaRPr lang="en-US" sz="1400" b="1" dirty="0"/>
          </a:p>
          <a:p>
            <a:endParaRPr lang="en-US" sz="1400" b="1" dirty="0"/>
          </a:p>
          <a:p>
            <a:endParaRPr lang="en-US" sz="1400" b="1" dirty="0"/>
          </a:p>
          <a:p>
            <a:r>
              <a:rPr lang="en-US" sz="1400" b="1" dirty="0"/>
              <a:t>Typical size: </a:t>
            </a:r>
          </a:p>
          <a:p>
            <a:r>
              <a:rPr lang="en-US" sz="1400" dirty="0"/>
              <a:t>From 10 cabinets (server room/closet) up to 40MW</a:t>
            </a:r>
          </a:p>
        </p:txBody>
      </p:sp>
      <p:sp>
        <p:nvSpPr>
          <p:cNvPr id="16" name="TextBox 15">
            <a:extLst>
              <a:ext uri="{FF2B5EF4-FFF2-40B4-BE49-F238E27FC236}">
                <a16:creationId xmlns:a16="http://schemas.microsoft.com/office/drawing/2014/main" id="{26DDEBB0-5C65-584B-3F4E-38BA9932AD3C}"/>
              </a:ext>
            </a:extLst>
          </p:cNvPr>
          <p:cNvSpPr txBox="1"/>
          <p:nvPr/>
        </p:nvSpPr>
        <p:spPr>
          <a:xfrm>
            <a:off x="8222163" y="2721928"/>
            <a:ext cx="1899321" cy="3970318"/>
          </a:xfrm>
          <a:prstGeom prst="rect">
            <a:avLst/>
          </a:prstGeom>
          <a:noFill/>
        </p:spPr>
        <p:txBody>
          <a:bodyPr wrap="square" rtlCol="0">
            <a:spAutoFit/>
          </a:bodyPr>
          <a:lstStyle/>
          <a:p>
            <a:r>
              <a:rPr lang="en-US" sz="1400" b="1"/>
              <a:t>Description: </a:t>
            </a:r>
          </a:p>
          <a:p>
            <a:r>
              <a:rPr lang="en-US" sz="1400"/>
              <a:t>A physical facility offering space, power, cooling, networking, and security to host data infrastructure for enterprises. Capacity is sold in the form of cabinets, cages, or private suites. </a:t>
            </a:r>
          </a:p>
          <a:p>
            <a:endParaRPr lang="en-US" sz="1400" b="1"/>
          </a:p>
          <a:p>
            <a:r>
              <a:rPr lang="en-US" sz="1400" b="1"/>
              <a:t>Typical size: </a:t>
            </a:r>
          </a:p>
          <a:p>
            <a:r>
              <a:rPr lang="en-US" sz="1400"/>
              <a:t>Retail: for customers of up to 1MW requirements; wholesale: for larger customers   </a:t>
            </a:r>
          </a:p>
        </p:txBody>
      </p:sp>
      <p:sp>
        <p:nvSpPr>
          <p:cNvPr id="17" name="TextBox 16">
            <a:extLst>
              <a:ext uri="{FF2B5EF4-FFF2-40B4-BE49-F238E27FC236}">
                <a16:creationId xmlns:a16="http://schemas.microsoft.com/office/drawing/2014/main" id="{F1EE37A9-4067-D517-200A-069B8AB45B2C}"/>
              </a:ext>
            </a:extLst>
          </p:cNvPr>
          <p:cNvSpPr txBox="1"/>
          <p:nvPr/>
        </p:nvSpPr>
        <p:spPr>
          <a:xfrm>
            <a:off x="10228355" y="2745264"/>
            <a:ext cx="1917294" cy="3323987"/>
          </a:xfrm>
          <a:prstGeom prst="rect">
            <a:avLst/>
          </a:prstGeom>
          <a:noFill/>
        </p:spPr>
        <p:txBody>
          <a:bodyPr wrap="square" rtlCol="0">
            <a:spAutoFit/>
          </a:bodyPr>
          <a:lstStyle/>
          <a:p>
            <a:r>
              <a:rPr lang="en-US" sz="1400" b="1" dirty="0"/>
              <a:t>Description: </a:t>
            </a:r>
          </a:p>
          <a:p>
            <a:r>
              <a:rPr lang="en-US" sz="1400" dirty="0"/>
              <a:t>Any data center containing 5,000 servers, spanning a minimum of 10,000 square feet (930 square meters) and offering at least 40MW of capacity (but often bigger). </a:t>
            </a:r>
          </a:p>
          <a:p>
            <a:endParaRPr lang="en-US" sz="1400" b="1" dirty="0"/>
          </a:p>
          <a:p>
            <a:endParaRPr lang="en-US" sz="1400" b="1" dirty="0"/>
          </a:p>
          <a:p>
            <a:r>
              <a:rPr lang="en-US" sz="1400" b="1" dirty="0"/>
              <a:t>Typical size: </a:t>
            </a:r>
          </a:p>
          <a:p>
            <a:r>
              <a:rPr lang="en-US" sz="1400" dirty="0"/>
              <a:t>At least 40MW but can exceed 100MW.</a:t>
            </a:r>
          </a:p>
        </p:txBody>
      </p:sp>
      <p:grpSp>
        <p:nvGrpSpPr>
          <p:cNvPr id="46" name="Group 45">
            <a:extLst>
              <a:ext uri="{FF2B5EF4-FFF2-40B4-BE49-F238E27FC236}">
                <a16:creationId xmlns:a16="http://schemas.microsoft.com/office/drawing/2014/main" id="{AE5E6711-AAD7-A991-E02D-576C988781AF}"/>
              </a:ext>
            </a:extLst>
          </p:cNvPr>
          <p:cNvGrpSpPr/>
          <p:nvPr/>
        </p:nvGrpSpPr>
        <p:grpSpPr>
          <a:xfrm>
            <a:off x="2617513" y="1251077"/>
            <a:ext cx="1268201" cy="755523"/>
            <a:chOff x="2453171" y="1264421"/>
            <a:chExt cx="1268201" cy="755523"/>
          </a:xfrm>
        </p:grpSpPr>
        <p:pic>
          <p:nvPicPr>
            <p:cNvPr id="33" name="Graphic 32" descr="Server with solid fill">
              <a:extLst>
                <a:ext uri="{FF2B5EF4-FFF2-40B4-BE49-F238E27FC236}">
                  <a16:creationId xmlns:a16="http://schemas.microsoft.com/office/drawing/2014/main" id="{0D52F678-62ED-5A8C-A9C1-8E1D36F84F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04101" y="1453883"/>
              <a:ext cx="472463" cy="472463"/>
            </a:xfrm>
            <a:prstGeom prst="rect">
              <a:avLst/>
            </a:prstGeom>
          </p:spPr>
        </p:pic>
        <p:sp>
          <p:nvSpPr>
            <p:cNvPr id="34" name="Oval 33">
              <a:extLst>
                <a:ext uri="{FF2B5EF4-FFF2-40B4-BE49-F238E27FC236}">
                  <a16:creationId xmlns:a16="http://schemas.microsoft.com/office/drawing/2014/main" id="{3B6EBC8D-8D02-E642-4B30-B412F0E464C9}"/>
                </a:ext>
              </a:extLst>
            </p:cNvPr>
            <p:cNvSpPr/>
            <p:nvPr/>
          </p:nvSpPr>
          <p:spPr>
            <a:xfrm>
              <a:off x="2453171" y="1264421"/>
              <a:ext cx="772630" cy="755523"/>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F88218C3-5C19-FC5C-31C2-92320F3EDCBD}"/>
                </a:ext>
              </a:extLst>
            </p:cNvPr>
            <p:cNvCxnSpPr>
              <a:cxnSpLocks/>
              <a:stCxn id="34" idx="6"/>
            </p:cNvCxnSpPr>
            <p:nvPr/>
          </p:nvCxnSpPr>
          <p:spPr>
            <a:xfrm>
              <a:off x="3225801" y="1642183"/>
              <a:ext cx="495571" cy="0"/>
            </a:xfrm>
            <a:prstGeom prst="line">
              <a:avLst/>
            </a:prstGeom>
            <a:ln w="28575"/>
          </p:spPr>
          <p:style>
            <a:lnRef idx="1">
              <a:schemeClr val="dk1"/>
            </a:lnRef>
            <a:fillRef idx="0">
              <a:schemeClr val="dk1"/>
            </a:fillRef>
            <a:effectRef idx="0">
              <a:schemeClr val="dk1"/>
            </a:effectRef>
            <a:fontRef idx="minor">
              <a:schemeClr val="tx1"/>
            </a:fontRef>
          </p:style>
        </p:cxnSp>
      </p:grpSp>
      <p:pic>
        <p:nvPicPr>
          <p:cNvPr id="39" name="Graphic 38" descr="Box outline">
            <a:extLst>
              <a:ext uri="{FF2B5EF4-FFF2-40B4-BE49-F238E27FC236}">
                <a16:creationId xmlns:a16="http://schemas.microsoft.com/office/drawing/2014/main" id="{0D90F48F-0B0E-A99C-365C-6EDB7BA983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53246" y="1105544"/>
            <a:ext cx="914400" cy="914400"/>
          </a:xfrm>
          <a:prstGeom prst="rect">
            <a:avLst/>
          </a:prstGeom>
        </p:spPr>
      </p:pic>
      <p:pic>
        <p:nvPicPr>
          <p:cNvPr id="40" name="Graphic 39" descr="City outline">
            <a:extLst>
              <a:ext uri="{FF2B5EF4-FFF2-40B4-BE49-F238E27FC236}">
                <a16:creationId xmlns:a16="http://schemas.microsoft.com/office/drawing/2014/main" id="{5FE655CA-A9F7-1DA4-E2E7-08A26A2396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30736" y="1115903"/>
            <a:ext cx="1010030" cy="1010030"/>
          </a:xfrm>
          <a:prstGeom prst="rect">
            <a:avLst/>
          </a:prstGeom>
        </p:spPr>
      </p:pic>
      <p:grpSp>
        <p:nvGrpSpPr>
          <p:cNvPr id="44" name="Group 43">
            <a:extLst>
              <a:ext uri="{FF2B5EF4-FFF2-40B4-BE49-F238E27FC236}">
                <a16:creationId xmlns:a16="http://schemas.microsoft.com/office/drawing/2014/main" id="{2D5AC187-7BA3-F2DB-DFAA-1A09B0448CD2}"/>
              </a:ext>
            </a:extLst>
          </p:cNvPr>
          <p:cNvGrpSpPr/>
          <p:nvPr/>
        </p:nvGrpSpPr>
        <p:grpSpPr>
          <a:xfrm>
            <a:off x="6644731" y="1115903"/>
            <a:ext cx="914400" cy="914400"/>
            <a:chOff x="583791" y="1112665"/>
            <a:chExt cx="914400" cy="914400"/>
          </a:xfrm>
        </p:grpSpPr>
        <p:pic>
          <p:nvPicPr>
            <p:cNvPr id="42" name="Graphic 41" descr="Mortgage outline">
              <a:extLst>
                <a:ext uri="{FF2B5EF4-FFF2-40B4-BE49-F238E27FC236}">
                  <a16:creationId xmlns:a16="http://schemas.microsoft.com/office/drawing/2014/main" id="{2985B28E-0F83-F32E-2072-634267222EE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3791" y="1112665"/>
              <a:ext cx="914400" cy="914400"/>
            </a:xfrm>
            <a:prstGeom prst="rect">
              <a:avLst/>
            </a:prstGeom>
          </p:spPr>
        </p:pic>
        <p:sp>
          <p:nvSpPr>
            <p:cNvPr id="43" name="Rectangle 42">
              <a:extLst>
                <a:ext uri="{FF2B5EF4-FFF2-40B4-BE49-F238E27FC236}">
                  <a16:creationId xmlns:a16="http://schemas.microsoft.com/office/drawing/2014/main" id="{8D848AEB-1F2B-FC88-2A41-26B05ECC6A80}"/>
                </a:ext>
              </a:extLst>
            </p:cNvPr>
            <p:cNvSpPr/>
            <p:nvPr/>
          </p:nvSpPr>
          <p:spPr>
            <a:xfrm>
              <a:off x="880653" y="1543050"/>
              <a:ext cx="320675" cy="3335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Server with solid fill">
              <a:extLst>
                <a:ext uri="{FF2B5EF4-FFF2-40B4-BE49-F238E27FC236}">
                  <a16:creationId xmlns:a16="http://schemas.microsoft.com/office/drawing/2014/main" id="{01967572-8F17-07EF-59FD-B6A18C3190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4386" y="1477738"/>
              <a:ext cx="398863" cy="398863"/>
            </a:xfrm>
            <a:prstGeom prst="rect">
              <a:avLst/>
            </a:prstGeom>
          </p:spPr>
        </p:pic>
      </p:grpSp>
      <p:grpSp>
        <p:nvGrpSpPr>
          <p:cNvPr id="49" name="Group 48">
            <a:extLst>
              <a:ext uri="{FF2B5EF4-FFF2-40B4-BE49-F238E27FC236}">
                <a16:creationId xmlns:a16="http://schemas.microsoft.com/office/drawing/2014/main" id="{D55FD9E0-080B-257A-20A6-CD073997D85F}"/>
              </a:ext>
            </a:extLst>
          </p:cNvPr>
          <p:cNvGrpSpPr/>
          <p:nvPr/>
        </p:nvGrpSpPr>
        <p:grpSpPr>
          <a:xfrm>
            <a:off x="10188347" y="1171755"/>
            <a:ext cx="1797164" cy="1014133"/>
            <a:chOff x="10188347" y="1171755"/>
            <a:chExt cx="1797164" cy="1014133"/>
          </a:xfrm>
        </p:grpSpPr>
        <p:pic>
          <p:nvPicPr>
            <p:cNvPr id="47" name="Graphic 46" descr="City outline">
              <a:extLst>
                <a:ext uri="{FF2B5EF4-FFF2-40B4-BE49-F238E27FC236}">
                  <a16:creationId xmlns:a16="http://schemas.microsoft.com/office/drawing/2014/main" id="{4548AF6F-C7DA-F75D-02B2-8A2CC96AF8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88347" y="1171755"/>
              <a:ext cx="1010030" cy="1010030"/>
            </a:xfrm>
            <a:prstGeom prst="rect">
              <a:avLst/>
            </a:prstGeom>
          </p:spPr>
        </p:pic>
        <p:pic>
          <p:nvPicPr>
            <p:cNvPr id="48" name="Graphic 47" descr="City outline">
              <a:extLst>
                <a:ext uri="{FF2B5EF4-FFF2-40B4-BE49-F238E27FC236}">
                  <a16:creationId xmlns:a16="http://schemas.microsoft.com/office/drawing/2014/main" id="{8CCE699C-13B8-B81E-777D-C0DE417B17E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75481" y="1175858"/>
              <a:ext cx="1010030" cy="1010030"/>
            </a:xfrm>
            <a:prstGeom prst="rect">
              <a:avLst/>
            </a:prstGeom>
          </p:spPr>
        </p:pic>
      </p:grpSp>
      <p:pic>
        <p:nvPicPr>
          <p:cNvPr id="50" name="Graphic 49" descr="Server with solid fill">
            <a:extLst>
              <a:ext uri="{FF2B5EF4-FFF2-40B4-BE49-F238E27FC236}">
                <a16:creationId xmlns:a16="http://schemas.microsoft.com/office/drawing/2014/main" id="{49EE3E38-85D9-2085-5F50-5212B99088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5126" y="1339798"/>
            <a:ext cx="591861" cy="591861"/>
          </a:xfrm>
          <a:prstGeom prst="rect">
            <a:avLst/>
          </a:prstGeom>
        </p:spPr>
      </p:pic>
      <p:pic>
        <p:nvPicPr>
          <p:cNvPr id="51" name="Graphic 50" descr="Server with solid fill">
            <a:extLst>
              <a:ext uri="{FF2B5EF4-FFF2-40B4-BE49-F238E27FC236}">
                <a16:creationId xmlns:a16="http://schemas.microsoft.com/office/drawing/2014/main" id="{27B938BC-4B26-120F-4A38-56EDEEE4D6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8705" y="1339798"/>
            <a:ext cx="591862" cy="591862"/>
          </a:xfrm>
          <a:prstGeom prst="rect">
            <a:avLst/>
          </a:prstGeom>
        </p:spPr>
      </p:pic>
    </p:spTree>
    <p:extLst>
      <p:ext uri="{BB962C8B-B14F-4D97-AF65-F5344CB8AC3E}">
        <p14:creationId xmlns:p14="http://schemas.microsoft.com/office/powerpoint/2010/main" val="2609017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C80E2-59C3-3294-73C5-363485062EB6}"/>
              </a:ext>
            </a:extLst>
          </p:cNvPr>
          <p:cNvSpPr>
            <a:spLocks noGrp="1"/>
          </p:cNvSpPr>
          <p:nvPr>
            <p:ph type="title"/>
          </p:nvPr>
        </p:nvSpPr>
        <p:spPr/>
        <p:txBody>
          <a:bodyPr/>
          <a:lstStyle/>
          <a:p>
            <a:r>
              <a:rPr lang="en-US" dirty="0"/>
              <a:t>Le Cloud</a:t>
            </a:r>
          </a:p>
        </p:txBody>
      </p:sp>
      <p:sp>
        <p:nvSpPr>
          <p:cNvPr id="3" name="Text Placeholder 2">
            <a:extLst>
              <a:ext uri="{FF2B5EF4-FFF2-40B4-BE49-F238E27FC236}">
                <a16:creationId xmlns:a16="http://schemas.microsoft.com/office/drawing/2014/main" id="{CE586BF2-9664-BED7-A7DF-84B7315CC9D2}"/>
              </a:ext>
            </a:extLst>
          </p:cNvPr>
          <p:cNvSpPr>
            <a:spLocks noGrp="1"/>
          </p:cNvSpPr>
          <p:nvPr>
            <p:ph type="body" sz="quarter" idx="10"/>
          </p:nvPr>
        </p:nvSpPr>
        <p:spPr/>
        <p:txBody>
          <a:bodyPr>
            <a:normAutofit/>
          </a:bodyPr>
          <a:lstStyle/>
          <a:p>
            <a:endParaRPr lang="en-US" dirty="0"/>
          </a:p>
        </p:txBody>
      </p:sp>
      <p:sp>
        <p:nvSpPr>
          <p:cNvPr id="4" name="Text Placeholder 3">
            <a:extLst>
              <a:ext uri="{FF2B5EF4-FFF2-40B4-BE49-F238E27FC236}">
                <a16:creationId xmlns:a16="http://schemas.microsoft.com/office/drawing/2014/main" id="{45598D01-653B-6824-5F23-018E787E305A}"/>
              </a:ext>
            </a:extLst>
          </p:cNvPr>
          <p:cNvSpPr>
            <a:spLocks noGrp="1"/>
          </p:cNvSpPr>
          <p:nvPr>
            <p:ph type="body" sz="quarter" idx="11"/>
          </p:nvPr>
        </p:nvSpPr>
        <p:spPr>
          <a:xfrm>
            <a:off x="517558" y="5412386"/>
            <a:ext cx="9109529" cy="914400"/>
          </a:xfrm>
        </p:spPr>
        <p:txBody>
          <a:bodyPr/>
          <a:lstStyle/>
          <a:p>
            <a:endParaRPr lang="en-US" dirty="0"/>
          </a:p>
        </p:txBody>
      </p:sp>
    </p:spTree>
    <p:extLst>
      <p:ext uri="{BB962C8B-B14F-4D97-AF65-F5344CB8AC3E}">
        <p14:creationId xmlns:p14="http://schemas.microsoft.com/office/powerpoint/2010/main" val="3824050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586BF2-9664-BED7-A7DF-84B7315CC9D2}"/>
              </a:ext>
            </a:extLst>
          </p:cNvPr>
          <p:cNvSpPr>
            <a:spLocks noGrp="1"/>
          </p:cNvSpPr>
          <p:nvPr>
            <p:ph type="body" sz="quarter" idx="10"/>
          </p:nvPr>
        </p:nvSpPr>
        <p:spPr/>
        <p:txBody>
          <a:bodyPr>
            <a:normAutofit/>
          </a:bodyPr>
          <a:lstStyle/>
          <a:p>
            <a:endParaRPr lang="en-US" dirty="0"/>
          </a:p>
        </p:txBody>
      </p:sp>
      <p:sp>
        <p:nvSpPr>
          <p:cNvPr id="4" name="Text Placeholder 3">
            <a:extLst>
              <a:ext uri="{FF2B5EF4-FFF2-40B4-BE49-F238E27FC236}">
                <a16:creationId xmlns:a16="http://schemas.microsoft.com/office/drawing/2014/main" id="{45598D01-653B-6824-5F23-018E787E305A}"/>
              </a:ext>
            </a:extLst>
          </p:cNvPr>
          <p:cNvSpPr>
            <a:spLocks noGrp="1"/>
          </p:cNvSpPr>
          <p:nvPr>
            <p:ph type="body" sz="quarter" idx="11"/>
          </p:nvPr>
        </p:nvSpPr>
        <p:spPr>
          <a:xfrm>
            <a:off x="517558" y="5412386"/>
            <a:ext cx="9109529" cy="914400"/>
          </a:xfrm>
        </p:spPr>
        <p:txBody>
          <a:bodyPr/>
          <a:lstStyle/>
          <a:p>
            <a:endParaRPr lang="en-US" dirty="0"/>
          </a:p>
        </p:txBody>
      </p:sp>
      <p:sp>
        <p:nvSpPr>
          <p:cNvPr id="5" name="TextBox 4">
            <a:extLst>
              <a:ext uri="{FF2B5EF4-FFF2-40B4-BE49-F238E27FC236}">
                <a16:creationId xmlns:a16="http://schemas.microsoft.com/office/drawing/2014/main" id="{0EC38BA2-C350-D44B-DE30-D257FF944BDD}"/>
              </a:ext>
            </a:extLst>
          </p:cNvPr>
          <p:cNvSpPr txBox="1"/>
          <p:nvPr/>
        </p:nvSpPr>
        <p:spPr>
          <a:xfrm>
            <a:off x="3333748" y="1428422"/>
            <a:ext cx="5524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chemeClr val="bg1"/>
                </a:solidFill>
                <a:latin typeface="Arial Nova" panose="020B0504020202020204" pitchFamily="34" charset="0"/>
              </a:rPr>
              <a:t>Qu’est-ce</a:t>
            </a:r>
            <a:r>
              <a:rPr lang="en-US" sz="3200" dirty="0">
                <a:solidFill>
                  <a:schemeClr val="bg1"/>
                </a:solidFill>
                <a:latin typeface="Arial Nova" panose="020B0504020202020204" pitchFamily="34" charset="0"/>
              </a:rPr>
              <a:t> que l</a:t>
            </a:r>
            <a:r>
              <a:rPr kumimoji="0" lang="en-US" sz="3200" b="0" i="0" u="none" strike="noStrike" kern="1200" cap="none" spc="0" normalizeH="0" baseline="0" noProof="0" dirty="0">
                <a:ln>
                  <a:noFill/>
                </a:ln>
                <a:solidFill>
                  <a:schemeClr val="bg1"/>
                </a:solidFill>
                <a:effectLst/>
                <a:uLnTx/>
                <a:uFillTx/>
                <a:latin typeface="Arial Nova" panose="020B0504020202020204" pitchFamily="34" charset="0"/>
                <a:ea typeface="+mn-ea"/>
                <a:cs typeface="+mn-cs"/>
              </a:rPr>
              <a:t>e </a:t>
            </a:r>
            <a:r>
              <a:rPr lang="en-US" sz="3200" dirty="0">
                <a:solidFill>
                  <a:schemeClr val="bg1"/>
                </a:solidFill>
                <a:latin typeface="Arial Nova" panose="020B0504020202020204" pitchFamily="34" charset="0"/>
              </a:rPr>
              <a:t>C</a:t>
            </a:r>
            <a:r>
              <a:rPr kumimoji="0" lang="en-US" sz="3200" b="0" i="0" u="none" strike="noStrike" kern="1200" cap="none" spc="0" normalizeH="0" baseline="0" noProof="0" dirty="0">
                <a:ln>
                  <a:noFill/>
                </a:ln>
                <a:solidFill>
                  <a:schemeClr val="bg1"/>
                </a:solidFill>
                <a:effectLst/>
                <a:uLnTx/>
                <a:uFillTx/>
                <a:latin typeface="Arial Nova" panose="020B0504020202020204" pitchFamily="34" charset="0"/>
                <a:ea typeface="+mn-ea"/>
                <a:cs typeface="+mn-cs"/>
              </a:rPr>
              <a:t>loud?</a:t>
            </a:r>
          </a:p>
        </p:txBody>
      </p:sp>
      <p:sp>
        <p:nvSpPr>
          <p:cNvPr id="6" name="TextBox 5">
            <a:extLst>
              <a:ext uri="{FF2B5EF4-FFF2-40B4-BE49-F238E27FC236}">
                <a16:creationId xmlns:a16="http://schemas.microsoft.com/office/drawing/2014/main" id="{05ABCA14-61A2-B718-3072-53C185C9B65C}"/>
              </a:ext>
            </a:extLst>
          </p:cNvPr>
          <p:cNvSpPr txBox="1"/>
          <p:nvPr/>
        </p:nvSpPr>
        <p:spPr>
          <a:xfrm>
            <a:off x="1392237" y="2175787"/>
            <a:ext cx="9585325" cy="1200329"/>
          </a:xfrm>
          <a:prstGeom prst="rect">
            <a:avLst/>
          </a:prstGeom>
          <a:noFill/>
        </p:spPr>
        <p:txBody>
          <a:bodyPr wrap="square" rtlCol="0">
            <a:spAutoFit/>
          </a:bodyPr>
          <a:lstStyle/>
          <a:p>
            <a:pPr lvl="0" algn="ctr">
              <a:defRPr/>
            </a:pPr>
            <a:r>
              <a:rPr lang="fr-FR" sz="3600" dirty="0">
                <a:solidFill>
                  <a:schemeClr val="accent1">
                    <a:lumMod val="50000"/>
                  </a:schemeClr>
                </a:solidFill>
                <a:latin typeface="Arial Black" panose="020B0A04020102020204" pitchFamily="34" charset="0"/>
              </a:rPr>
              <a:t>Ressources informatiques fournies à la demande à travers un réseau</a:t>
            </a:r>
            <a:endParaRPr kumimoji="0" lang="en-US" sz="3600" b="0" i="0" u="none" strike="noStrike" kern="1200" cap="none" spc="0" normalizeH="0" baseline="0" noProof="0" dirty="0">
              <a:ln>
                <a:noFill/>
              </a:ln>
              <a:solidFill>
                <a:schemeClr val="accent1">
                  <a:lumMod val="50000"/>
                </a:schemeClr>
              </a:solidFill>
              <a:effectLst/>
              <a:uLnTx/>
              <a:uFillTx/>
              <a:latin typeface="Arial Black" panose="020B0A04020102020204" pitchFamily="34" charset="0"/>
              <a:ea typeface="+mn-ea"/>
              <a:cs typeface="+mn-cs"/>
            </a:endParaRPr>
          </a:p>
        </p:txBody>
      </p:sp>
      <p:sp>
        <p:nvSpPr>
          <p:cNvPr id="7" name="TextBox 6">
            <a:extLst>
              <a:ext uri="{FF2B5EF4-FFF2-40B4-BE49-F238E27FC236}">
                <a16:creationId xmlns:a16="http://schemas.microsoft.com/office/drawing/2014/main" id="{18741AE2-C1C7-84A8-52DF-30E5B59ABA25}"/>
              </a:ext>
            </a:extLst>
          </p:cNvPr>
          <p:cNvSpPr txBox="1"/>
          <p:nvPr/>
        </p:nvSpPr>
        <p:spPr>
          <a:xfrm>
            <a:off x="5318124" y="3478004"/>
            <a:ext cx="1555750" cy="6042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Arial Nova" panose="020B0504020202020204" pitchFamily="34" charset="0"/>
                <a:ea typeface="+mn-ea"/>
                <a:cs typeface="+mn-cs"/>
              </a:rPr>
              <a:t>-</a:t>
            </a:r>
            <a:r>
              <a:rPr kumimoji="0" lang="en-US" sz="3200" b="0" i="0" u="none" strike="noStrike" kern="1200" cap="none" spc="0" normalizeH="0" baseline="0" noProof="0" dirty="0" err="1">
                <a:ln>
                  <a:noFill/>
                </a:ln>
                <a:solidFill>
                  <a:schemeClr val="bg1"/>
                </a:solidFill>
                <a:effectLst/>
                <a:uLnTx/>
                <a:uFillTx/>
                <a:latin typeface="Arial Nova" panose="020B0504020202020204" pitchFamily="34" charset="0"/>
                <a:ea typeface="+mn-ea"/>
                <a:cs typeface="+mn-cs"/>
              </a:rPr>
              <a:t>ou</a:t>
            </a:r>
            <a:r>
              <a:rPr kumimoji="0" lang="en-US" sz="3200" b="0" i="0" u="none" strike="noStrike" kern="1200" cap="none" spc="0" normalizeH="0" baseline="0" noProof="0" dirty="0">
                <a:ln>
                  <a:noFill/>
                </a:ln>
                <a:solidFill>
                  <a:schemeClr val="bg1"/>
                </a:solidFill>
                <a:effectLst/>
                <a:uLnTx/>
                <a:uFillTx/>
                <a:latin typeface="Arial Nova" panose="020B0504020202020204" pitchFamily="34" charset="0"/>
                <a:ea typeface="+mn-ea"/>
                <a:cs typeface="+mn-cs"/>
              </a:rPr>
              <a:t>-</a:t>
            </a:r>
          </a:p>
        </p:txBody>
      </p:sp>
      <p:sp>
        <p:nvSpPr>
          <p:cNvPr id="8" name="TextBox 7">
            <a:extLst>
              <a:ext uri="{FF2B5EF4-FFF2-40B4-BE49-F238E27FC236}">
                <a16:creationId xmlns:a16="http://schemas.microsoft.com/office/drawing/2014/main" id="{0A6F5E51-6CAF-1928-07C5-B06448969A09}"/>
              </a:ext>
            </a:extLst>
          </p:cNvPr>
          <p:cNvSpPr txBox="1"/>
          <p:nvPr/>
        </p:nvSpPr>
        <p:spPr>
          <a:xfrm>
            <a:off x="1303336" y="4286071"/>
            <a:ext cx="9585325" cy="646331"/>
          </a:xfrm>
          <a:prstGeom prst="rect">
            <a:avLst/>
          </a:prstGeom>
          <a:noFill/>
        </p:spPr>
        <p:txBody>
          <a:bodyPr wrap="square" rtlCol="0">
            <a:spAutoFit/>
          </a:bodyPr>
          <a:lstStyle/>
          <a:p>
            <a:pPr lvl="0" algn="ctr">
              <a:defRPr/>
            </a:pPr>
            <a:r>
              <a:rPr lang="fr-FR" sz="3600" b="1" i="1" dirty="0">
                <a:solidFill>
                  <a:schemeClr val="accent1">
                    <a:lumMod val="50000"/>
                  </a:schemeClr>
                </a:solidFill>
                <a:latin typeface="Arial" panose="020B0604020202020204" pitchFamily="34" charset="0"/>
                <a:cs typeface="Arial" panose="020B0604020202020204" pitchFamily="34" charset="0"/>
              </a:rPr>
              <a:t>La fonctionnalité à portée de main</a:t>
            </a:r>
            <a:endParaRPr kumimoji="0" lang="en-US" sz="3600" b="1" i="1"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511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7CB86BC8-D000-0315-E729-1A7503DA66BE}"/>
              </a:ext>
            </a:extLst>
          </p:cNvPr>
          <p:cNvCxnSpPr/>
          <p:nvPr/>
        </p:nvCxnSpPr>
        <p:spPr>
          <a:xfrm flipH="1" flipV="1">
            <a:off x="4997784" y="2250612"/>
            <a:ext cx="478245" cy="88649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016EEB7-0D46-6A85-8EBD-BDD87ACD64EC}"/>
              </a:ext>
            </a:extLst>
          </p:cNvPr>
          <p:cNvCxnSpPr/>
          <p:nvPr/>
        </p:nvCxnSpPr>
        <p:spPr>
          <a:xfrm flipV="1">
            <a:off x="6606998" y="2144964"/>
            <a:ext cx="577523" cy="121109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14E6C4D-0391-2F96-8783-115C85FDE177}"/>
              </a:ext>
            </a:extLst>
          </p:cNvPr>
          <p:cNvCxnSpPr>
            <a:cxnSpLocks/>
          </p:cNvCxnSpPr>
          <p:nvPr/>
        </p:nvCxnSpPr>
        <p:spPr>
          <a:xfrm flipV="1">
            <a:off x="6905780" y="2398344"/>
            <a:ext cx="1643323" cy="119433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8FAFF6C-7729-5E28-6956-CECE08CEDA72}"/>
              </a:ext>
            </a:extLst>
          </p:cNvPr>
          <p:cNvCxnSpPr>
            <a:cxnSpLocks/>
          </p:cNvCxnSpPr>
          <p:nvPr/>
        </p:nvCxnSpPr>
        <p:spPr>
          <a:xfrm flipV="1">
            <a:off x="7158433" y="3605028"/>
            <a:ext cx="1873926" cy="50088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76547CF-5E3B-5807-2876-9D6F9FA88C79}"/>
              </a:ext>
            </a:extLst>
          </p:cNvPr>
          <p:cNvCxnSpPr>
            <a:cxnSpLocks/>
          </p:cNvCxnSpPr>
          <p:nvPr/>
        </p:nvCxnSpPr>
        <p:spPr>
          <a:xfrm>
            <a:off x="7433168" y="4453911"/>
            <a:ext cx="1309437" cy="3160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3079817-C7B8-1EAF-35D3-CE5D7AB11848}"/>
              </a:ext>
            </a:extLst>
          </p:cNvPr>
          <p:cNvCxnSpPr>
            <a:cxnSpLocks/>
          </p:cNvCxnSpPr>
          <p:nvPr/>
        </p:nvCxnSpPr>
        <p:spPr>
          <a:xfrm>
            <a:off x="7140373" y="4795771"/>
            <a:ext cx="365480" cy="95428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1C56B8B-609C-D844-C529-4B481DB000AC}"/>
              </a:ext>
            </a:extLst>
          </p:cNvPr>
          <p:cNvCxnSpPr>
            <a:cxnSpLocks/>
          </p:cNvCxnSpPr>
          <p:nvPr/>
        </p:nvCxnSpPr>
        <p:spPr>
          <a:xfrm flipV="1">
            <a:off x="5397824" y="4769959"/>
            <a:ext cx="47122" cy="98009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12CAF45-E0B1-4052-E526-8CD75710D29F}"/>
              </a:ext>
            </a:extLst>
          </p:cNvPr>
          <p:cNvCxnSpPr>
            <a:cxnSpLocks/>
          </p:cNvCxnSpPr>
          <p:nvPr/>
        </p:nvCxnSpPr>
        <p:spPr>
          <a:xfrm>
            <a:off x="3581062" y="2712384"/>
            <a:ext cx="1541703" cy="75993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651C353-C7C1-0F7F-2D36-AF9D075BAB52}"/>
              </a:ext>
            </a:extLst>
          </p:cNvPr>
          <p:cNvCxnSpPr>
            <a:cxnSpLocks/>
          </p:cNvCxnSpPr>
          <p:nvPr/>
        </p:nvCxnSpPr>
        <p:spPr>
          <a:xfrm flipV="1">
            <a:off x="3111830" y="4380888"/>
            <a:ext cx="1475333" cy="74000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3B2B51F-1660-0795-7A4E-DD6BA1B7FB92}"/>
              </a:ext>
            </a:extLst>
          </p:cNvPr>
          <p:cNvCxnSpPr>
            <a:cxnSpLocks/>
          </p:cNvCxnSpPr>
          <p:nvPr/>
        </p:nvCxnSpPr>
        <p:spPr>
          <a:xfrm>
            <a:off x="2671690" y="3813864"/>
            <a:ext cx="1915021" cy="12017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9" name="Graphic 38" descr="Cloud with solid fill">
            <a:extLst>
              <a:ext uri="{FF2B5EF4-FFF2-40B4-BE49-F238E27FC236}">
                <a16:creationId xmlns:a16="http://schemas.microsoft.com/office/drawing/2014/main" id="{AD1357EA-17C9-6FD8-A37C-9050D2C7BD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82129" y="1826043"/>
            <a:ext cx="3942334" cy="3942334"/>
          </a:xfrm>
          <a:prstGeom prst="rect">
            <a:avLst/>
          </a:prstGeom>
        </p:spPr>
      </p:pic>
      <p:sp>
        <p:nvSpPr>
          <p:cNvPr id="5" name="TextBox 4">
            <a:extLst>
              <a:ext uri="{FF2B5EF4-FFF2-40B4-BE49-F238E27FC236}">
                <a16:creationId xmlns:a16="http://schemas.microsoft.com/office/drawing/2014/main" id="{B5B1DB9C-2C70-63B3-15B1-856ED509B7B4}"/>
              </a:ext>
            </a:extLst>
          </p:cNvPr>
          <p:cNvSpPr txBox="1"/>
          <p:nvPr/>
        </p:nvSpPr>
        <p:spPr>
          <a:xfrm>
            <a:off x="4586711" y="3767536"/>
            <a:ext cx="275924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Nova"/>
                <a:ea typeface="+mn-ea"/>
                <a:cs typeface="+mn-cs"/>
              </a:rPr>
              <a:t>Cloud-dependent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Nova"/>
                <a:ea typeface="+mn-ea"/>
                <a:cs typeface="+mn-cs"/>
              </a:rPr>
              <a:t>use cases</a:t>
            </a:r>
          </a:p>
        </p:txBody>
      </p:sp>
      <p:sp>
        <p:nvSpPr>
          <p:cNvPr id="7" name="TextBox 6">
            <a:extLst>
              <a:ext uri="{FF2B5EF4-FFF2-40B4-BE49-F238E27FC236}">
                <a16:creationId xmlns:a16="http://schemas.microsoft.com/office/drawing/2014/main" id="{C377C4CB-0B8C-1F45-C386-7D07AB2DB775}"/>
              </a:ext>
            </a:extLst>
          </p:cNvPr>
          <p:cNvSpPr txBox="1"/>
          <p:nvPr/>
        </p:nvSpPr>
        <p:spPr>
          <a:xfrm>
            <a:off x="1634956" y="2435910"/>
            <a:ext cx="22619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219EBC"/>
                </a:solidFill>
                <a:effectLst/>
                <a:uLnTx/>
                <a:uFillTx/>
                <a:latin typeface="Arial Nova"/>
                <a:ea typeface="+mn-ea"/>
                <a:cs typeface="+mn-cs"/>
              </a:rPr>
              <a:t>Analyse</a:t>
            </a:r>
            <a:r>
              <a:rPr kumimoji="0" lang="en-US" sz="1800" b="1" i="0" u="none" strike="noStrike" kern="1200" cap="none" spc="0" normalizeH="0" baseline="0" noProof="0" dirty="0">
                <a:ln>
                  <a:noFill/>
                </a:ln>
                <a:solidFill>
                  <a:srgbClr val="219EBC"/>
                </a:solidFill>
                <a:effectLst/>
                <a:uLnTx/>
                <a:uFillTx/>
                <a:latin typeface="Arial Nova"/>
                <a:ea typeface="+mn-ea"/>
                <a:cs typeface="+mn-cs"/>
              </a:rPr>
              <a:t> Big Data </a:t>
            </a:r>
          </a:p>
        </p:txBody>
      </p:sp>
      <p:sp>
        <p:nvSpPr>
          <p:cNvPr id="10" name="Teardrop 9">
            <a:extLst>
              <a:ext uri="{FF2B5EF4-FFF2-40B4-BE49-F238E27FC236}">
                <a16:creationId xmlns:a16="http://schemas.microsoft.com/office/drawing/2014/main" id="{8B8B4B0E-473C-7A8C-8F28-7C8399D0F59A}"/>
              </a:ext>
            </a:extLst>
          </p:cNvPr>
          <p:cNvSpPr/>
          <p:nvPr/>
        </p:nvSpPr>
        <p:spPr>
          <a:xfrm>
            <a:off x="4506498" y="1854018"/>
            <a:ext cx="252662" cy="236623"/>
          </a:xfrm>
          <a:prstGeom prst="teardrop">
            <a:avLst/>
          </a:prstGeom>
          <a:solidFill>
            <a:srgbClr val="0DB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19EBC"/>
              </a:solidFill>
              <a:effectLst/>
              <a:uLnTx/>
              <a:uFillTx/>
              <a:latin typeface="Arial Nova"/>
              <a:ea typeface="+mn-ea"/>
              <a:cs typeface="+mn-cs"/>
            </a:endParaRPr>
          </a:p>
        </p:txBody>
      </p:sp>
      <p:sp>
        <p:nvSpPr>
          <p:cNvPr id="11" name="TextBox 10">
            <a:extLst>
              <a:ext uri="{FF2B5EF4-FFF2-40B4-BE49-F238E27FC236}">
                <a16:creationId xmlns:a16="http://schemas.microsoft.com/office/drawing/2014/main" id="{B35D7E38-9249-DC8D-F59C-68D7FB9264FF}"/>
              </a:ext>
            </a:extLst>
          </p:cNvPr>
          <p:cNvSpPr txBox="1"/>
          <p:nvPr/>
        </p:nvSpPr>
        <p:spPr>
          <a:xfrm>
            <a:off x="4759160" y="1775632"/>
            <a:ext cx="22619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19EBC"/>
                </a:solidFill>
                <a:effectLst/>
                <a:uLnTx/>
                <a:uFillTx/>
                <a:latin typeface="Arial Nova"/>
                <a:ea typeface="+mn-ea"/>
                <a:cs typeface="+mn-cs"/>
              </a:rPr>
              <a:t>Intelligence </a:t>
            </a:r>
            <a:r>
              <a:rPr kumimoji="0" lang="en-US" sz="1800" b="1" i="0" u="none" strike="noStrike" kern="1200" cap="none" spc="0" normalizeH="0" baseline="0" noProof="0" dirty="0" err="1">
                <a:ln>
                  <a:noFill/>
                </a:ln>
                <a:solidFill>
                  <a:srgbClr val="219EBC"/>
                </a:solidFill>
                <a:effectLst/>
                <a:uLnTx/>
                <a:uFillTx/>
                <a:latin typeface="Arial Nova"/>
                <a:ea typeface="+mn-ea"/>
                <a:cs typeface="+mn-cs"/>
              </a:rPr>
              <a:t>artificielle</a:t>
            </a:r>
            <a:r>
              <a:rPr kumimoji="0" lang="en-US" sz="1800" b="1" i="0" u="none" strike="noStrike" kern="1200" cap="none" spc="0" normalizeH="0" baseline="0" noProof="0" dirty="0">
                <a:ln>
                  <a:noFill/>
                </a:ln>
                <a:solidFill>
                  <a:srgbClr val="219EBC"/>
                </a:solidFill>
                <a:effectLst/>
                <a:uLnTx/>
                <a:uFillTx/>
                <a:latin typeface="Arial Nova"/>
                <a:ea typeface="+mn-ea"/>
                <a:cs typeface="+mn-cs"/>
              </a:rPr>
              <a:t> (AI)</a:t>
            </a:r>
          </a:p>
        </p:txBody>
      </p:sp>
      <p:sp>
        <p:nvSpPr>
          <p:cNvPr id="13" name="Teardrop 12">
            <a:extLst>
              <a:ext uri="{FF2B5EF4-FFF2-40B4-BE49-F238E27FC236}">
                <a16:creationId xmlns:a16="http://schemas.microsoft.com/office/drawing/2014/main" id="{AF464DC7-87FA-A20D-9C04-094A5ACA6F98}"/>
              </a:ext>
            </a:extLst>
          </p:cNvPr>
          <p:cNvSpPr/>
          <p:nvPr/>
        </p:nvSpPr>
        <p:spPr>
          <a:xfrm>
            <a:off x="7058190" y="1703809"/>
            <a:ext cx="252662" cy="236623"/>
          </a:xfrm>
          <a:prstGeom prst="teardrop">
            <a:avLst/>
          </a:prstGeom>
          <a:solidFill>
            <a:srgbClr val="0DB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19EBC"/>
              </a:solidFill>
              <a:effectLst/>
              <a:uLnTx/>
              <a:uFillTx/>
              <a:latin typeface="Arial Nova"/>
              <a:ea typeface="+mn-ea"/>
              <a:cs typeface="+mn-cs"/>
            </a:endParaRPr>
          </a:p>
        </p:txBody>
      </p:sp>
      <p:sp>
        <p:nvSpPr>
          <p:cNvPr id="14" name="TextBox 13">
            <a:extLst>
              <a:ext uri="{FF2B5EF4-FFF2-40B4-BE49-F238E27FC236}">
                <a16:creationId xmlns:a16="http://schemas.microsoft.com/office/drawing/2014/main" id="{50868EC6-F451-83BF-C5CA-0E5A87F9ED91}"/>
              </a:ext>
            </a:extLst>
          </p:cNvPr>
          <p:cNvSpPr txBox="1"/>
          <p:nvPr/>
        </p:nvSpPr>
        <p:spPr>
          <a:xfrm>
            <a:off x="7310852" y="1625423"/>
            <a:ext cx="22619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19EBC"/>
                </a:solidFill>
                <a:effectLst/>
                <a:uLnTx/>
                <a:uFillTx/>
                <a:latin typeface="Arial Nova"/>
                <a:ea typeface="+mn-ea"/>
                <a:cs typeface="+mn-cs"/>
              </a:rPr>
              <a:t>IoT</a:t>
            </a:r>
          </a:p>
        </p:txBody>
      </p:sp>
      <p:sp>
        <p:nvSpPr>
          <p:cNvPr id="16" name="Teardrop 15">
            <a:extLst>
              <a:ext uri="{FF2B5EF4-FFF2-40B4-BE49-F238E27FC236}">
                <a16:creationId xmlns:a16="http://schemas.microsoft.com/office/drawing/2014/main" id="{03CB4CE1-325A-4831-F15B-ABFAACA5237E}"/>
              </a:ext>
            </a:extLst>
          </p:cNvPr>
          <p:cNvSpPr/>
          <p:nvPr/>
        </p:nvSpPr>
        <p:spPr>
          <a:xfrm>
            <a:off x="8711533" y="2144964"/>
            <a:ext cx="252662" cy="236623"/>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19EBC"/>
              </a:solidFill>
              <a:effectLst/>
              <a:uLnTx/>
              <a:uFillTx/>
              <a:latin typeface="Arial Nova"/>
              <a:ea typeface="+mn-ea"/>
              <a:cs typeface="+mn-cs"/>
            </a:endParaRPr>
          </a:p>
        </p:txBody>
      </p:sp>
      <p:sp>
        <p:nvSpPr>
          <p:cNvPr id="17" name="TextBox 16">
            <a:extLst>
              <a:ext uri="{FF2B5EF4-FFF2-40B4-BE49-F238E27FC236}">
                <a16:creationId xmlns:a16="http://schemas.microsoft.com/office/drawing/2014/main" id="{71CE6421-46EA-5BB0-7FE4-FE0D5888046D}"/>
              </a:ext>
            </a:extLst>
          </p:cNvPr>
          <p:cNvSpPr txBox="1"/>
          <p:nvPr/>
        </p:nvSpPr>
        <p:spPr>
          <a:xfrm>
            <a:off x="8964195" y="2066578"/>
            <a:ext cx="22619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19EBC"/>
                </a:solidFill>
                <a:effectLst/>
                <a:uLnTx/>
                <a:uFillTx/>
                <a:latin typeface="Arial Nova"/>
                <a:ea typeface="+mn-ea"/>
                <a:cs typeface="+mn-cs"/>
              </a:rPr>
              <a:t>Haute </a:t>
            </a:r>
            <a:r>
              <a:rPr kumimoji="0" lang="en-US" sz="1800" b="1" i="0" u="none" strike="noStrike" kern="1200" cap="none" spc="0" normalizeH="0" baseline="0" noProof="0" dirty="0" err="1">
                <a:ln>
                  <a:noFill/>
                </a:ln>
                <a:solidFill>
                  <a:srgbClr val="219EBC"/>
                </a:solidFill>
                <a:effectLst/>
                <a:uLnTx/>
                <a:uFillTx/>
                <a:latin typeface="Arial Nova"/>
                <a:ea typeface="+mn-ea"/>
                <a:cs typeface="+mn-cs"/>
              </a:rPr>
              <a:t>disponibilité</a:t>
            </a:r>
            <a:endParaRPr kumimoji="0" lang="en-US" sz="1800" b="1" i="0" u="none" strike="noStrike" kern="1200" cap="none" spc="0" normalizeH="0" baseline="0" noProof="0" dirty="0">
              <a:ln>
                <a:noFill/>
              </a:ln>
              <a:solidFill>
                <a:srgbClr val="219EBC"/>
              </a:solidFill>
              <a:effectLst/>
              <a:uLnTx/>
              <a:uFillTx/>
              <a:latin typeface="Arial Nova"/>
              <a:ea typeface="+mn-ea"/>
              <a:cs typeface="+mn-cs"/>
            </a:endParaRPr>
          </a:p>
        </p:txBody>
      </p:sp>
      <p:sp>
        <p:nvSpPr>
          <p:cNvPr id="20" name="TextBox 19">
            <a:extLst>
              <a:ext uri="{FF2B5EF4-FFF2-40B4-BE49-F238E27FC236}">
                <a16:creationId xmlns:a16="http://schemas.microsoft.com/office/drawing/2014/main" id="{3DE7995B-368F-0408-3CD2-10DB428075AD}"/>
              </a:ext>
            </a:extLst>
          </p:cNvPr>
          <p:cNvSpPr txBox="1"/>
          <p:nvPr/>
        </p:nvSpPr>
        <p:spPr>
          <a:xfrm>
            <a:off x="732590" y="3472319"/>
            <a:ext cx="22619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19EBC"/>
                </a:solidFill>
                <a:effectLst/>
                <a:uLnTx/>
                <a:uFillTx/>
                <a:latin typeface="Arial Nova"/>
                <a:ea typeface="+mn-ea"/>
                <a:cs typeface="+mn-cs"/>
              </a:rPr>
              <a:t>Multi-Access Edge Computing (MEC)</a:t>
            </a:r>
          </a:p>
        </p:txBody>
      </p:sp>
      <p:sp>
        <p:nvSpPr>
          <p:cNvPr id="22" name="Teardrop 21">
            <a:extLst>
              <a:ext uri="{FF2B5EF4-FFF2-40B4-BE49-F238E27FC236}">
                <a16:creationId xmlns:a16="http://schemas.microsoft.com/office/drawing/2014/main" id="{878C84FE-FE5B-96AC-FBC9-B356BB72D122}"/>
              </a:ext>
            </a:extLst>
          </p:cNvPr>
          <p:cNvSpPr/>
          <p:nvPr/>
        </p:nvSpPr>
        <p:spPr>
          <a:xfrm>
            <a:off x="1416403" y="5143026"/>
            <a:ext cx="252662" cy="236623"/>
          </a:xfrm>
          <a:prstGeom prst="teardrop">
            <a:avLst/>
          </a:prstGeom>
          <a:solidFill>
            <a:srgbClr val="0DB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19EBC"/>
              </a:solidFill>
              <a:effectLst/>
              <a:uLnTx/>
              <a:uFillTx/>
              <a:latin typeface="Arial Nova"/>
              <a:ea typeface="+mn-ea"/>
              <a:cs typeface="+mn-cs"/>
            </a:endParaRPr>
          </a:p>
        </p:txBody>
      </p:sp>
      <p:sp>
        <p:nvSpPr>
          <p:cNvPr id="23" name="TextBox 22">
            <a:extLst>
              <a:ext uri="{FF2B5EF4-FFF2-40B4-BE49-F238E27FC236}">
                <a16:creationId xmlns:a16="http://schemas.microsoft.com/office/drawing/2014/main" id="{B699AB13-6277-21DD-D812-428939B3778B}"/>
              </a:ext>
            </a:extLst>
          </p:cNvPr>
          <p:cNvSpPr txBox="1"/>
          <p:nvPr/>
        </p:nvSpPr>
        <p:spPr>
          <a:xfrm>
            <a:off x="1669065" y="5064640"/>
            <a:ext cx="22619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219EBC"/>
                </a:solidFill>
                <a:latin typeface="Arial Nova"/>
              </a:rPr>
              <a:t>E</a:t>
            </a:r>
            <a:r>
              <a:rPr kumimoji="0" lang="en-US" sz="1800" b="1" i="0" u="none" strike="noStrike" kern="1200" cap="none" spc="0" normalizeH="0" baseline="0" noProof="0" dirty="0" err="1">
                <a:ln>
                  <a:noFill/>
                </a:ln>
                <a:solidFill>
                  <a:srgbClr val="219EBC"/>
                </a:solidFill>
                <a:effectLst/>
                <a:uLnTx/>
                <a:uFillTx/>
                <a:latin typeface="Arial Nova"/>
                <a:ea typeface="+mn-ea"/>
                <a:cs typeface="+mn-cs"/>
              </a:rPr>
              <a:t>xpérience</a:t>
            </a:r>
            <a:r>
              <a:rPr kumimoji="0" lang="en-US" sz="1800" b="1" i="0" u="none" strike="noStrike" kern="1200" cap="none" spc="0" normalizeH="0" baseline="0" noProof="0" dirty="0">
                <a:ln>
                  <a:noFill/>
                </a:ln>
                <a:solidFill>
                  <a:srgbClr val="219EBC"/>
                </a:solidFill>
                <a:effectLst/>
                <a:uLnTx/>
                <a:uFillTx/>
                <a:latin typeface="Arial Nova"/>
                <a:ea typeface="+mn-ea"/>
                <a:cs typeface="+mn-cs"/>
              </a:rPr>
              <a:t> </a:t>
            </a:r>
            <a:r>
              <a:rPr kumimoji="0" lang="en-US" sz="1800" b="1" i="0" u="none" strike="noStrike" kern="1200" cap="none" spc="0" normalizeH="0" baseline="0" noProof="0" dirty="0" err="1">
                <a:ln>
                  <a:noFill/>
                </a:ln>
                <a:solidFill>
                  <a:srgbClr val="219EBC"/>
                </a:solidFill>
                <a:effectLst/>
                <a:uLnTx/>
                <a:uFillTx/>
                <a:latin typeface="Arial Nova"/>
                <a:ea typeface="+mn-ea"/>
                <a:cs typeface="+mn-cs"/>
              </a:rPr>
              <a:t>utilisateur</a:t>
            </a:r>
            <a:r>
              <a:rPr kumimoji="0" lang="en-US" sz="1800" b="1" i="0" u="none" strike="noStrike" kern="1200" cap="none" spc="0" normalizeH="0" baseline="0" noProof="0" dirty="0">
                <a:ln>
                  <a:noFill/>
                </a:ln>
                <a:solidFill>
                  <a:srgbClr val="219EBC"/>
                </a:solidFill>
                <a:effectLst/>
                <a:uLnTx/>
                <a:uFillTx/>
                <a:latin typeface="Arial Nova"/>
                <a:ea typeface="+mn-ea"/>
                <a:cs typeface="+mn-cs"/>
              </a:rPr>
              <a:t> (UX) </a:t>
            </a:r>
            <a:r>
              <a:rPr kumimoji="0" lang="en-US" sz="1800" b="1" i="0" u="none" strike="noStrike" kern="1200" cap="none" spc="0" normalizeH="0" baseline="0" noProof="0" dirty="0" err="1">
                <a:ln>
                  <a:noFill/>
                </a:ln>
                <a:solidFill>
                  <a:srgbClr val="219EBC"/>
                </a:solidFill>
                <a:effectLst/>
                <a:uLnTx/>
                <a:uFillTx/>
                <a:latin typeface="Arial Nova"/>
                <a:ea typeface="+mn-ea"/>
                <a:cs typeface="+mn-cs"/>
              </a:rPr>
              <a:t>fluide</a:t>
            </a:r>
            <a:endParaRPr kumimoji="0" lang="en-US" sz="1800" b="1" i="0" u="none" strike="noStrike" kern="1200" cap="none" spc="0" normalizeH="0" baseline="0" noProof="0" dirty="0">
              <a:ln>
                <a:noFill/>
              </a:ln>
              <a:solidFill>
                <a:srgbClr val="219EBC"/>
              </a:solidFill>
              <a:effectLst/>
              <a:uLnTx/>
              <a:uFillTx/>
              <a:latin typeface="Arial Nova"/>
              <a:ea typeface="+mn-ea"/>
              <a:cs typeface="+mn-cs"/>
            </a:endParaRPr>
          </a:p>
        </p:txBody>
      </p:sp>
      <p:sp>
        <p:nvSpPr>
          <p:cNvPr id="25" name="Teardrop 24">
            <a:extLst>
              <a:ext uri="{FF2B5EF4-FFF2-40B4-BE49-F238E27FC236}">
                <a16:creationId xmlns:a16="http://schemas.microsoft.com/office/drawing/2014/main" id="{7E6C4D9B-B689-4DD6-F86C-789CC7527C01}"/>
              </a:ext>
            </a:extLst>
          </p:cNvPr>
          <p:cNvSpPr/>
          <p:nvPr/>
        </p:nvSpPr>
        <p:spPr>
          <a:xfrm>
            <a:off x="4092399" y="5828443"/>
            <a:ext cx="252662" cy="236623"/>
          </a:xfrm>
          <a:prstGeom prst="teardrop">
            <a:avLst/>
          </a:prstGeom>
          <a:solidFill>
            <a:srgbClr val="0DB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19EBC"/>
              </a:solidFill>
              <a:effectLst/>
              <a:uLnTx/>
              <a:uFillTx/>
              <a:latin typeface="Arial Nova"/>
              <a:ea typeface="+mn-ea"/>
              <a:cs typeface="+mn-cs"/>
            </a:endParaRPr>
          </a:p>
        </p:txBody>
      </p:sp>
      <p:sp>
        <p:nvSpPr>
          <p:cNvPr id="26" name="TextBox 25">
            <a:extLst>
              <a:ext uri="{FF2B5EF4-FFF2-40B4-BE49-F238E27FC236}">
                <a16:creationId xmlns:a16="http://schemas.microsoft.com/office/drawing/2014/main" id="{5D6CAAA6-2CE8-6832-AD0D-FE3E72AC8A1B}"/>
              </a:ext>
            </a:extLst>
          </p:cNvPr>
          <p:cNvSpPr txBox="1"/>
          <p:nvPr/>
        </p:nvSpPr>
        <p:spPr>
          <a:xfrm>
            <a:off x="4345061" y="5750057"/>
            <a:ext cx="22619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219EBC"/>
                </a:solidFill>
                <a:effectLst/>
                <a:uLnTx/>
                <a:uFillTx/>
                <a:latin typeface="Arial Nova"/>
                <a:ea typeface="+mn-ea"/>
                <a:cs typeface="+mn-cs"/>
              </a:rPr>
              <a:t>Systèmes</a:t>
            </a:r>
            <a:r>
              <a:rPr kumimoji="0" lang="en-US" sz="1800" b="1" i="0" u="none" strike="noStrike" kern="1200" cap="none" spc="0" normalizeH="0" baseline="0" noProof="0" dirty="0">
                <a:ln>
                  <a:noFill/>
                </a:ln>
                <a:solidFill>
                  <a:srgbClr val="219EBC"/>
                </a:solidFill>
                <a:effectLst/>
                <a:uLnTx/>
                <a:uFillTx/>
                <a:latin typeface="Arial Nova"/>
                <a:ea typeface="+mn-ea"/>
                <a:cs typeface="+mn-cs"/>
              </a:rPr>
              <a:t> </a:t>
            </a:r>
            <a:r>
              <a:rPr kumimoji="0" lang="en-US" sz="1800" b="1" i="0" u="none" strike="noStrike" kern="1200" cap="none" spc="0" normalizeH="0" baseline="0" noProof="0" dirty="0" err="1">
                <a:ln>
                  <a:noFill/>
                </a:ln>
                <a:solidFill>
                  <a:srgbClr val="219EBC"/>
                </a:solidFill>
                <a:effectLst/>
                <a:uLnTx/>
                <a:uFillTx/>
                <a:latin typeface="Arial Nova"/>
                <a:ea typeface="+mn-ea"/>
                <a:cs typeface="+mn-cs"/>
              </a:rPr>
              <a:t>automatisés</a:t>
            </a:r>
            <a:endParaRPr kumimoji="0" lang="en-US" sz="1800" b="1" i="0" u="none" strike="noStrike" kern="1200" cap="none" spc="0" normalizeH="0" baseline="0" noProof="0" dirty="0">
              <a:ln>
                <a:noFill/>
              </a:ln>
              <a:solidFill>
                <a:srgbClr val="219EBC"/>
              </a:solidFill>
              <a:effectLst/>
              <a:uLnTx/>
              <a:uFillTx/>
              <a:latin typeface="Arial Nova"/>
              <a:ea typeface="+mn-ea"/>
              <a:cs typeface="+mn-cs"/>
            </a:endParaRPr>
          </a:p>
        </p:txBody>
      </p:sp>
      <p:sp>
        <p:nvSpPr>
          <p:cNvPr id="28" name="Teardrop 27">
            <a:extLst>
              <a:ext uri="{FF2B5EF4-FFF2-40B4-BE49-F238E27FC236}">
                <a16:creationId xmlns:a16="http://schemas.microsoft.com/office/drawing/2014/main" id="{5B086DA5-C8B7-44D5-8744-2DCA503DFCBE}"/>
              </a:ext>
            </a:extLst>
          </p:cNvPr>
          <p:cNvSpPr/>
          <p:nvPr/>
        </p:nvSpPr>
        <p:spPr>
          <a:xfrm>
            <a:off x="7452217" y="5828443"/>
            <a:ext cx="252662" cy="236623"/>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19EBC"/>
              </a:solidFill>
              <a:effectLst/>
              <a:uLnTx/>
              <a:uFillTx/>
              <a:latin typeface="Arial Nova"/>
              <a:ea typeface="+mn-ea"/>
              <a:cs typeface="+mn-cs"/>
            </a:endParaRPr>
          </a:p>
        </p:txBody>
      </p:sp>
      <p:sp>
        <p:nvSpPr>
          <p:cNvPr id="29" name="TextBox 28">
            <a:extLst>
              <a:ext uri="{FF2B5EF4-FFF2-40B4-BE49-F238E27FC236}">
                <a16:creationId xmlns:a16="http://schemas.microsoft.com/office/drawing/2014/main" id="{3F16A559-23C3-A11B-30E1-F549F6CD4715}"/>
              </a:ext>
            </a:extLst>
          </p:cNvPr>
          <p:cNvSpPr txBox="1"/>
          <p:nvPr/>
        </p:nvSpPr>
        <p:spPr>
          <a:xfrm>
            <a:off x="7704879" y="5750057"/>
            <a:ext cx="22619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219EBC"/>
                </a:solidFill>
                <a:effectLst/>
                <a:uLnTx/>
                <a:uFillTx/>
                <a:latin typeface="Arial Nova"/>
                <a:ea typeface="+mn-ea"/>
                <a:cs typeface="+mn-cs"/>
              </a:rPr>
              <a:t>Sécurité</a:t>
            </a:r>
            <a:endParaRPr kumimoji="0" lang="en-US" sz="1800" b="1" i="0" u="none" strike="noStrike" kern="1200" cap="none" spc="0" normalizeH="0" baseline="0" noProof="0" dirty="0">
              <a:ln>
                <a:noFill/>
              </a:ln>
              <a:solidFill>
                <a:srgbClr val="219EBC"/>
              </a:solidFill>
              <a:effectLst/>
              <a:uLnTx/>
              <a:uFillTx/>
              <a:latin typeface="Arial Nova"/>
              <a:ea typeface="+mn-ea"/>
              <a:cs typeface="+mn-cs"/>
            </a:endParaRPr>
          </a:p>
        </p:txBody>
      </p:sp>
      <p:sp>
        <p:nvSpPr>
          <p:cNvPr id="31" name="Teardrop 30">
            <a:extLst>
              <a:ext uri="{FF2B5EF4-FFF2-40B4-BE49-F238E27FC236}">
                <a16:creationId xmlns:a16="http://schemas.microsoft.com/office/drawing/2014/main" id="{11F8884A-781A-4EA1-1A42-E0F4B757E564}"/>
              </a:ext>
            </a:extLst>
          </p:cNvPr>
          <p:cNvSpPr/>
          <p:nvPr/>
        </p:nvSpPr>
        <p:spPr>
          <a:xfrm>
            <a:off x="8960164" y="4635895"/>
            <a:ext cx="252662" cy="236623"/>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19EBC"/>
              </a:solidFill>
              <a:effectLst/>
              <a:uLnTx/>
              <a:uFillTx/>
              <a:latin typeface="Arial Nova"/>
              <a:ea typeface="+mn-ea"/>
              <a:cs typeface="+mn-cs"/>
            </a:endParaRPr>
          </a:p>
        </p:txBody>
      </p:sp>
      <p:sp>
        <p:nvSpPr>
          <p:cNvPr id="32" name="TextBox 31">
            <a:extLst>
              <a:ext uri="{FF2B5EF4-FFF2-40B4-BE49-F238E27FC236}">
                <a16:creationId xmlns:a16="http://schemas.microsoft.com/office/drawing/2014/main" id="{63370251-2AFE-D11A-EF93-809FB3553EFE}"/>
              </a:ext>
            </a:extLst>
          </p:cNvPr>
          <p:cNvSpPr txBox="1"/>
          <p:nvPr/>
        </p:nvSpPr>
        <p:spPr>
          <a:xfrm>
            <a:off x="9210822" y="4474564"/>
            <a:ext cx="22619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19EBC"/>
                </a:solidFill>
                <a:effectLst/>
                <a:uLnTx/>
                <a:uFillTx/>
                <a:latin typeface="Arial Nova"/>
                <a:ea typeface="+mn-ea"/>
                <a:cs typeface="+mn-cs"/>
              </a:rPr>
              <a:t>Test et </a:t>
            </a:r>
            <a:r>
              <a:rPr lang="en-US" b="1" dirty="0">
                <a:solidFill>
                  <a:srgbClr val="219EBC"/>
                </a:solidFill>
                <a:latin typeface="Arial Nova"/>
              </a:rPr>
              <a:t>d</a:t>
            </a:r>
            <a:r>
              <a:rPr kumimoji="0" lang="en-US" sz="1800" b="1" i="0" u="none" strike="noStrike" kern="1200" cap="none" spc="0" normalizeH="0" baseline="0" noProof="0" dirty="0" err="1">
                <a:ln>
                  <a:noFill/>
                </a:ln>
                <a:solidFill>
                  <a:srgbClr val="219EBC"/>
                </a:solidFill>
                <a:effectLst/>
                <a:uLnTx/>
                <a:uFillTx/>
                <a:latin typeface="Arial Nova"/>
                <a:ea typeface="+mn-ea"/>
                <a:cs typeface="+mn-cs"/>
              </a:rPr>
              <a:t>éveloppement</a:t>
            </a:r>
            <a:r>
              <a:rPr kumimoji="0" lang="en-US" sz="1800" b="1" i="0" u="none" strike="noStrike" kern="1200" cap="none" spc="0" normalizeH="0" baseline="0" noProof="0" dirty="0">
                <a:ln>
                  <a:noFill/>
                </a:ln>
                <a:solidFill>
                  <a:srgbClr val="219EBC"/>
                </a:solidFill>
                <a:effectLst/>
                <a:uLnTx/>
                <a:uFillTx/>
                <a:latin typeface="Arial Nova"/>
                <a:ea typeface="+mn-ea"/>
                <a:cs typeface="+mn-cs"/>
              </a:rPr>
              <a:t> </a:t>
            </a:r>
          </a:p>
        </p:txBody>
      </p:sp>
      <p:sp>
        <p:nvSpPr>
          <p:cNvPr id="34" name="Teardrop 33">
            <a:extLst>
              <a:ext uri="{FF2B5EF4-FFF2-40B4-BE49-F238E27FC236}">
                <a16:creationId xmlns:a16="http://schemas.microsoft.com/office/drawing/2014/main" id="{89D2EEA9-40A5-F4DA-3BCC-12A8145DD6B4}"/>
              </a:ext>
            </a:extLst>
          </p:cNvPr>
          <p:cNvSpPr/>
          <p:nvPr/>
        </p:nvSpPr>
        <p:spPr>
          <a:xfrm>
            <a:off x="9200806" y="3356060"/>
            <a:ext cx="252662" cy="236623"/>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19EBC"/>
              </a:solidFill>
              <a:effectLst/>
              <a:uLnTx/>
              <a:uFillTx/>
              <a:latin typeface="Arial Nova"/>
              <a:ea typeface="+mn-ea"/>
              <a:cs typeface="+mn-cs"/>
            </a:endParaRPr>
          </a:p>
        </p:txBody>
      </p:sp>
      <p:sp>
        <p:nvSpPr>
          <p:cNvPr id="35" name="TextBox 34">
            <a:extLst>
              <a:ext uri="{FF2B5EF4-FFF2-40B4-BE49-F238E27FC236}">
                <a16:creationId xmlns:a16="http://schemas.microsoft.com/office/drawing/2014/main" id="{467136F1-696A-AE9F-5220-1C56F5EAB4BA}"/>
              </a:ext>
            </a:extLst>
          </p:cNvPr>
          <p:cNvSpPr txBox="1"/>
          <p:nvPr/>
        </p:nvSpPr>
        <p:spPr>
          <a:xfrm>
            <a:off x="9453467" y="3277674"/>
            <a:ext cx="26551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219EBC"/>
                </a:solidFill>
                <a:effectLst/>
                <a:uLnTx/>
                <a:uFillTx/>
                <a:latin typeface="Arial Nova"/>
                <a:ea typeface="+mn-ea"/>
                <a:cs typeface="+mn-cs"/>
              </a:rPr>
              <a:t>Réprise</a:t>
            </a:r>
            <a:r>
              <a:rPr kumimoji="0" lang="en-US" sz="1800" b="1" i="0" u="none" strike="noStrike" kern="1200" cap="none" spc="0" normalizeH="0" baseline="0" noProof="0" dirty="0">
                <a:ln>
                  <a:noFill/>
                </a:ln>
                <a:solidFill>
                  <a:srgbClr val="219EBC"/>
                </a:solidFill>
                <a:effectLst/>
                <a:uLnTx/>
                <a:uFillTx/>
                <a:latin typeface="Arial Nova"/>
                <a:ea typeface="+mn-ea"/>
                <a:cs typeface="+mn-cs"/>
              </a:rPr>
              <a:t> après </a:t>
            </a:r>
            <a:r>
              <a:rPr kumimoji="0" lang="en-US" sz="1800" b="1" i="0" u="none" strike="noStrike" kern="1200" cap="none" spc="0" normalizeH="0" baseline="0" noProof="0" dirty="0" err="1">
                <a:ln>
                  <a:noFill/>
                </a:ln>
                <a:solidFill>
                  <a:srgbClr val="219EBC"/>
                </a:solidFill>
                <a:effectLst/>
                <a:uLnTx/>
                <a:uFillTx/>
                <a:latin typeface="Arial Nova"/>
                <a:ea typeface="+mn-ea"/>
                <a:cs typeface="+mn-cs"/>
              </a:rPr>
              <a:t>sinistre</a:t>
            </a:r>
            <a:r>
              <a:rPr kumimoji="0" lang="en-US" sz="1800" b="1" i="0" u="none" strike="noStrike" kern="1200" cap="none" spc="0" normalizeH="0" baseline="0" noProof="0" dirty="0">
                <a:ln>
                  <a:noFill/>
                </a:ln>
                <a:solidFill>
                  <a:srgbClr val="219EBC"/>
                </a:solidFill>
                <a:effectLst/>
                <a:uLnTx/>
                <a:uFillTx/>
                <a:latin typeface="Arial Nova"/>
                <a:ea typeface="+mn-ea"/>
                <a:cs typeface="+mn-cs"/>
              </a:rPr>
              <a:t> </a:t>
            </a:r>
            <a:br>
              <a:rPr lang="en-US" b="1" dirty="0">
                <a:solidFill>
                  <a:srgbClr val="219EBC"/>
                </a:solidFill>
                <a:latin typeface="Arial Nova"/>
              </a:rPr>
            </a:br>
            <a:r>
              <a:rPr kumimoji="0" lang="en-US" sz="1800" i="1" u="none" strike="noStrike" kern="1200" cap="none" spc="0" normalizeH="0" baseline="0" noProof="0" dirty="0">
                <a:ln>
                  <a:noFill/>
                </a:ln>
                <a:solidFill>
                  <a:srgbClr val="219EBC"/>
                </a:solidFill>
                <a:effectLst/>
                <a:uLnTx/>
                <a:uFillTx/>
                <a:latin typeface="Arial Nova"/>
                <a:ea typeface="+mn-ea"/>
                <a:cs typeface="+mn-cs"/>
              </a:rPr>
              <a:t>Disaster Recovery</a:t>
            </a:r>
          </a:p>
        </p:txBody>
      </p:sp>
      <p:sp>
        <p:nvSpPr>
          <p:cNvPr id="37" name="Title 1">
            <a:extLst>
              <a:ext uri="{FF2B5EF4-FFF2-40B4-BE49-F238E27FC236}">
                <a16:creationId xmlns:a16="http://schemas.microsoft.com/office/drawing/2014/main" id="{FFD03A2C-3068-7171-F3D9-1B24F0A2C2B3}"/>
              </a:ext>
            </a:extLst>
          </p:cNvPr>
          <p:cNvSpPr>
            <a:spLocks noGrp="1"/>
          </p:cNvSpPr>
          <p:nvPr>
            <p:ph type="title"/>
          </p:nvPr>
        </p:nvSpPr>
        <p:spPr>
          <a:xfrm>
            <a:off x="180703" y="147410"/>
            <a:ext cx="11896997" cy="706029"/>
          </a:xfrm>
          <a:noFill/>
        </p:spPr>
        <p:txBody>
          <a:bodyPr wrap="square" rtlCol="0">
            <a:noAutofit/>
          </a:bodyPr>
          <a:lstStyle/>
          <a:p>
            <a:r>
              <a:rPr lang="fr-FR" dirty="0"/>
              <a:t>À quoi sert le cloud ?</a:t>
            </a:r>
            <a:endParaRPr lang="en-US" dirty="0"/>
          </a:p>
        </p:txBody>
      </p:sp>
      <p:sp>
        <p:nvSpPr>
          <p:cNvPr id="4" name="TextBox 3">
            <a:extLst>
              <a:ext uri="{FF2B5EF4-FFF2-40B4-BE49-F238E27FC236}">
                <a16:creationId xmlns:a16="http://schemas.microsoft.com/office/drawing/2014/main" id="{B82F982C-C592-3BE3-59DB-7544972046E1}"/>
              </a:ext>
            </a:extLst>
          </p:cNvPr>
          <p:cNvSpPr txBox="1"/>
          <p:nvPr/>
        </p:nvSpPr>
        <p:spPr>
          <a:xfrm>
            <a:off x="200355" y="992125"/>
            <a:ext cx="1189699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Le cloud est devenu un prérequis pour presque tous les cas d'utilisation nécessitant une grande puissance de calcul, de l'agilité, de la disponibilité, de l'évolutivité ou de la flexibilité :</a:t>
            </a:r>
            <a:endParaRPr kumimoji="0" lang="en-US" sz="1800" b="1" i="0" u="none" strike="noStrike" kern="1200" cap="none" spc="0" normalizeH="0" baseline="0" noProof="0" dirty="0">
              <a:ln>
                <a:noFill/>
              </a:ln>
              <a:solidFill>
                <a:prstClr val="black"/>
              </a:solidFill>
              <a:effectLst/>
              <a:uLnTx/>
              <a:uFillTx/>
              <a:latin typeface="Arial Nova" panose="020B0504020202020204" pitchFamily="34" charset="0"/>
              <a:ea typeface="+mn-ea"/>
              <a:cs typeface="+mn-cs"/>
            </a:endParaRPr>
          </a:p>
        </p:txBody>
      </p:sp>
      <p:sp>
        <p:nvSpPr>
          <p:cNvPr id="36" name="Teardrop 35">
            <a:extLst>
              <a:ext uri="{FF2B5EF4-FFF2-40B4-BE49-F238E27FC236}">
                <a16:creationId xmlns:a16="http://schemas.microsoft.com/office/drawing/2014/main" id="{BF8B63F3-068D-31E6-4BD6-EB0DD3AD8963}"/>
              </a:ext>
            </a:extLst>
          </p:cNvPr>
          <p:cNvSpPr/>
          <p:nvPr/>
        </p:nvSpPr>
        <p:spPr>
          <a:xfrm>
            <a:off x="1382294" y="2562602"/>
            <a:ext cx="252662" cy="236623"/>
          </a:xfrm>
          <a:prstGeom prst="teardrop">
            <a:avLst/>
          </a:prstGeom>
          <a:solidFill>
            <a:srgbClr val="0DB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19EBC"/>
              </a:solidFill>
              <a:effectLst/>
              <a:uLnTx/>
              <a:uFillTx/>
              <a:latin typeface="Arial Nova"/>
              <a:ea typeface="+mn-ea"/>
              <a:cs typeface="+mn-cs"/>
            </a:endParaRPr>
          </a:p>
        </p:txBody>
      </p:sp>
      <p:sp>
        <p:nvSpPr>
          <p:cNvPr id="38" name="Teardrop 37">
            <a:extLst>
              <a:ext uri="{FF2B5EF4-FFF2-40B4-BE49-F238E27FC236}">
                <a16:creationId xmlns:a16="http://schemas.microsoft.com/office/drawing/2014/main" id="{65C38905-33DD-9654-C581-B55CBBE4AD06}"/>
              </a:ext>
            </a:extLst>
          </p:cNvPr>
          <p:cNvSpPr/>
          <p:nvPr/>
        </p:nvSpPr>
        <p:spPr>
          <a:xfrm>
            <a:off x="479380" y="3637286"/>
            <a:ext cx="252662" cy="236623"/>
          </a:xfrm>
          <a:prstGeom prst="teardrop">
            <a:avLst/>
          </a:prstGeom>
          <a:solidFill>
            <a:srgbClr val="0DB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19EBC"/>
              </a:solidFill>
              <a:effectLst/>
              <a:uLnTx/>
              <a:uFillTx/>
              <a:latin typeface="Arial Nova"/>
              <a:ea typeface="+mn-ea"/>
              <a:cs typeface="+mn-cs"/>
            </a:endParaRPr>
          </a:p>
        </p:txBody>
      </p:sp>
      <p:sp>
        <p:nvSpPr>
          <p:cNvPr id="40" name="Teardrop 39">
            <a:extLst>
              <a:ext uri="{FF2B5EF4-FFF2-40B4-BE49-F238E27FC236}">
                <a16:creationId xmlns:a16="http://schemas.microsoft.com/office/drawing/2014/main" id="{505306B4-A7BA-49BB-B8D5-0DFE9ADF76E2}"/>
              </a:ext>
            </a:extLst>
          </p:cNvPr>
          <p:cNvSpPr/>
          <p:nvPr/>
        </p:nvSpPr>
        <p:spPr>
          <a:xfrm>
            <a:off x="4505402" y="1883078"/>
            <a:ext cx="252662" cy="236623"/>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19EBC"/>
              </a:solidFill>
              <a:effectLst/>
              <a:uLnTx/>
              <a:uFillTx/>
              <a:latin typeface="Arial Nova"/>
              <a:ea typeface="+mn-ea"/>
              <a:cs typeface="+mn-cs"/>
            </a:endParaRPr>
          </a:p>
        </p:txBody>
      </p:sp>
      <p:sp>
        <p:nvSpPr>
          <p:cNvPr id="42" name="Teardrop 41">
            <a:extLst>
              <a:ext uri="{FF2B5EF4-FFF2-40B4-BE49-F238E27FC236}">
                <a16:creationId xmlns:a16="http://schemas.microsoft.com/office/drawing/2014/main" id="{62EBB035-CCB0-B8EA-D7C7-8DC27F62EB03}"/>
              </a:ext>
            </a:extLst>
          </p:cNvPr>
          <p:cNvSpPr/>
          <p:nvPr/>
        </p:nvSpPr>
        <p:spPr>
          <a:xfrm>
            <a:off x="7057094" y="1732869"/>
            <a:ext cx="252662" cy="236623"/>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19EBC"/>
              </a:solidFill>
              <a:effectLst/>
              <a:uLnTx/>
              <a:uFillTx/>
              <a:latin typeface="Arial Nova"/>
              <a:ea typeface="+mn-ea"/>
              <a:cs typeface="+mn-cs"/>
            </a:endParaRPr>
          </a:p>
        </p:txBody>
      </p:sp>
      <p:sp>
        <p:nvSpPr>
          <p:cNvPr id="45" name="Teardrop 44">
            <a:extLst>
              <a:ext uri="{FF2B5EF4-FFF2-40B4-BE49-F238E27FC236}">
                <a16:creationId xmlns:a16="http://schemas.microsoft.com/office/drawing/2014/main" id="{490CC9A9-5578-D6A6-A75C-794A9860B574}"/>
              </a:ext>
            </a:extLst>
          </p:cNvPr>
          <p:cNvSpPr/>
          <p:nvPr/>
        </p:nvSpPr>
        <p:spPr>
          <a:xfrm>
            <a:off x="1415307" y="5172086"/>
            <a:ext cx="252662" cy="236623"/>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19EBC"/>
              </a:solidFill>
              <a:effectLst/>
              <a:uLnTx/>
              <a:uFillTx/>
              <a:latin typeface="Arial Nova"/>
              <a:ea typeface="+mn-ea"/>
              <a:cs typeface="+mn-cs"/>
            </a:endParaRPr>
          </a:p>
        </p:txBody>
      </p:sp>
      <p:sp>
        <p:nvSpPr>
          <p:cNvPr id="47" name="Teardrop 46">
            <a:extLst>
              <a:ext uri="{FF2B5EF4-FFF2-40B4-BE49-F238E27FC236}">
                <a16:creationId xmlns:a16="http://schemas.microsoft.com/office/drawing/2014/main" id="{8FC70C84-FFA5-B84D-444F-59A34C133C8A}"/>
              </a:ext>
            </a:extLst>
          </p:cNvPr>
          <p:cNvSpPr/>
          <p:nvPr/>
        </p:nvSpPr>
        <p:spPr>
          <a:xfrm>
            <a:off x="4091303" y="5857503"/>
            <a:ext cx="252662" cy="236623"/>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19EBC"/>
              </a:solidFill>
              <a:effectLst/>
              <a:uLnTx/>
              <a:uFillTx/>
              <a:latin typeface="Arial Nova"/>
              <a:ea typeface="+mn-ea"/>
              <a:cs typeface="+mn-cs"/>
            </a:endParaRPr>
          </a:p>
        </p:txBody>
      </p:sp>
      <p:sp>
        <p:nvSpPr>
          <p:cNvPr id="49" name="Teardrop 48">
            <a:extLst>
              <a:ext uri="{FF2B5EF4-FFF2-40B4-BE49-F238E27FC236}">
                <a16:creationId xmlns:a16="http://schemas.microsoft.com/office/drawing/2014/main" id="{D5A69615-C9F0-5415-24E0-62ACCE87E8FC}"/>
              </a:ext>
            </a:extLst>
          </p:cNvPr>
          <p:cNvSpPr/>
          <p:nvPr/>
        </p:nvSpPr>
        <p:spPr>
          <a:xfrm>
            <a:off x="1381198" y="2591662"/>
            <a:ext cx="252662" cy="236623"/>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19EBC"/>
              </a:solidFill>
              <a:effectLst/>
              <a:uLnTx/>
              <a:uFillTx/>
              <a:latin typeface="Arial Nova"/>
              <a:ea typeface="+mn-ea"/>
              <a:cs typeface="+mn-cs"/>
            </a:endParaRPr>
          </a:p>
        </p:txBody>
      </p:sp>
      <p:sp>
        <p:nvSpPr>
          <p:cNvPr id="50" name="Teardrop 49">
            <a:extLst>
              <a:ext uri="{FF2B5EF4-FFF2-40B4-BE49-F238E27FC236}">
                <a16:creationId xmlns:a16="http://schemas.microsoft.com/office/drawing/2014/main" id="{A335CFD0-BC93-D701-6C33-FDD26E9C0D8C}"/>
              </a:ext>
            </a:extLst>
          </p:cNvPr>
          <p:cNvSpPr/>
          <p:nvPr/>
        </p:nvSpPr>
        <p:spPr>
          <a:xfrm>
            <a:off x="478832" y="3628071"/>
            <a:ext cx="252662" cy="236623"/>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19EBC"/>
              </a:solidFill>
              <a:effectLst/>
              <a:uLnTx/>
              <a:uFillTx/>
              <a:latin typeface="Arial Nova"/>
              <a:ea typeface="+mn-ea"/>
              <a:cs typeface="+mn-cs"/>
            </a:endParaRPr>
          </a:p>
        </p:txBody>
      </p:sp>
    </p:spTree>
    <p:extLst>
      <p:ext uri="{BB962C8B-B14F-4D97-AF65-F5344CB8AC3E}">
        <p14:creationId xmlns:p14="http://schemas.microsoft.com/office/powerpoint/2010/main" val="4241233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DE93EB90-499E-E116-4B04-4B98B0B85325}"/>
              </a:ext>
            </a:extLst>
          </p:cNvPr>
          <p:cNvSpPr/>
          <p:nvPr/>
        </p:nvSpPr>
        <p:spPr>
          <a:xfrm>
            <a:off x="270900" y="2976647"/>
            <a:ext cx="11730598" cy="169095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a:ea typeface="+mn-ea"/>
              <a:cs typeface="+mn-cs"/>
            </a:endParaRPr>
          </a:p>
        </p:txBody>
      </p:sp>
      <p:sp>
        <p:nvSpPr>
          <p:cNvPr id="65" name="Rectangle 64">
            <a:extLst>
              <a:ext uri="{FF2B5EF4-FFF2-40B4-BE49-F238E27FC236}">
                <a16:creationId xmlns:a16="http://schemas.microsoft.com/office/drawing/2014/main" id="{89ACFB1C-0F30-70F8-E20F-11A634F6F9F0}"/>
              </a:ext>
            </a:extLst>
          </p:cNvPr>
          <p:cNvSpPr/>
          <p:nvPr/>
        </p:nvSpPr>
        <p:spPr>
          <a:xfrm>
            <a:off x="270900" y="4806068"/>
            <a:ext cx="11730598" cy="169095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a:ea typeface="+mn-ea"/>
              <a:cs typeface="+mn-cs"/>
            </a:endParaRPr>
          </a:p>
        </p:txBody>
      </p:sp>
      <p:sp>
        <p:nvSpPr>
          <p:cNvPr id="63" name="Rectangle 62">
            <a:extLst>
              <a:ext uri="{FF2B5EF4-FFF2-40B4-BE49-F238E27FC236}">
                <a16:creationId xmlns:a16="http://schemas.microsoft.com/office/drawing/2014/main" id="{CB3AFEF0-797D-9771-B12F-D1FEF8340BFE}"/>
              </a:ext>
            </a:extLst>
          </p:cNvPr>
          <p:cNvSpPr/>
          <p:nvPr/>
        </p:nvSpPr>
        <p:spPr>
          <a:xfrm>
            <a:off x="270900" y="1123066"/>
            <a:ext cx="11730598" cy="169095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a:ea typeface="+mn-ea"/>
              <a:cs typeface="+mn-cs"/>
            </a:endParaRPr>
          </a:p>
        </p:txBody>
      </p:sp>
      <p:sp>
        <p:nvSpPr>
          <p:cNvPr id="18" name="Title 17">
            <a:extLst>
              <a:ext uri="{FF2B5EF4-FFF2-40B4-BE49-F238E27FC236}">
                <a16:creationId xmlns:a16="http://schemas.microsoft.com/office/drawing/2014/main" id="{69E172F5-61F2-B332-E33F-A93E3BE5AF47}"/>
              </a:ext>
            </a:extLst>
          </p:cNvPr>
          <p:cNvSpPr>
            <a:spLocks noGrp="1"/>
          </p:cNvSpPr>
          <p:nvPr>
            <p:ph type="title"/>
          </p:nvPr>
        </p:nvSpPr>
        <p:spPr>
          <a:xfrm>
            <a:off x="180703" y="147410"/>
            <a:ext cx="9626971" cy="706029"/>
          </a:xfrm>
        </p:spPr>
        <p:txBody>
          <a:bodyPr>
            <a:normAutofit fontScale="90000"/>
          </a:bodyPr>
          <a:lstStyle/>
          <a:p>
            <a:r>
              <a:rPr lang="en-US"/>
              <a:t>Underlying data infrastructure: overview</a:t>
            </a:r>
          </a:p>
        </p:txBody>
      </p:sp>
      <p:pic>
        <p:nvPicPr>
          <p:cNvPr id="3" name="Graphic 2" descr="Schoolhouse outline">
            <a:extLst>
              <a:ext uri="{FF2B5EF4-FFF2-40B4-BE49-F238E27FC236}">
                <a16:creationId xmlns:a16="http://schemas.microsoft.com/office/drawing/2014/main" id="{E2DDD292-5446-FEBA-80EC-B9F76990B4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77300" y="1298219"/>
            <a:ext cx="914400" cy="914400"/>
          </a:xfrm>
          <a:prstGeom prst="rect">
            <a:avLst/>
          </a:prstGeom>
        </p:spPr>
      </p:pic>
      <p:pic>
        <p:nvPicPr>
          <p:cNvPr id="14" name="Graphic 13" descr="City outline">
            <a:extLst>
              <a:ext uri="{FF2B5EF4-FFF2-40B4-BE49-F238E27FC236}">
                <a16:creationId xmlns:a16="http://schemas.microsoft.com/office/drawing/2014/main" id="{8EF79BFD-5E93-0956-FD39-7A099D0AB9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35270" y="1298219"/>
            <a:ext cx="914400" cy="914400"/>
          </a:xfrm>
          <a:prstGeom prst="rect">
            <a:avLst/>
          </a:prstGeom>
        </p:spPr>
      </p:pic>
      <p:pic>
        <p:nvPicPr>
          <p:cNvPr id="16" name="Graphic 15" descr="Greek Temple outline">
            <a:extLst>
              <a:ext uri="{FF2B5EF4-FFF2-40B4-BE49-F238E27FC236}">
                <a16:creationId xmlns:a16="http://schemas.microsoft.com/office/drawing/2014/main" id="{064C1FF2-5B67-DA64-6C18-402C56B4DA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27200" y="1506589"/>
            <a:ext cx="706030" cy="706030"/>
          </a:xfrm>
          <a:prstGeom prst="rect">
            <a:avLst/>
          </a:prstGeom>
        </p:spPr>
      </p:pic>
      <p:pic>
        <p:nvPicPr>
          <p:cNvPr id="19" name="Graphic 18" descr="User outline">
            <a:extLst>
              <a:ext uri="{FF2B5EF4-FFF2-40B4-BE49-F238E27FC236}">
                <a16:creationId xmlns:a16="http://schemas.microsoft.com/office/drawing/2014/main" id="{8059B837-1CD4-2851-2F28-4C8B876FC3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72800" y="1298219"/>
            <a:ext cx="914400" cy="914400"/>
          </a:xfrm>
          <a:prstGeom prst="rect">
            <a:avLst/>
          </a:prstGeom>
        </p:spPr>
      </p:pic>
      <p:pic>
        <p:nvPicPr>
          <p:cNvPr id="21" name="Graphic 20" descr="Users outline">
            <a:extLst>
              <a:ext uri="{FF2B5EF4-FFF2-40B4-BE49-F238E27FC236}">
                <a16:creationId xmlns:a16="http://schemas.microsoft.com/office/drawing/2014/main" id="{080F7D92-E430-CE78-981F-5D3DE23E727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381300" y="1223219"/>
            <a:ext cx="914400" cy="914400"/>
          </a:xfrm>
          <a:prstGeom prst="rect">
            <a:avLst/>
          </a:prstGeom>
        </p:spPr>
      </p:pic>
      <p:pic>
        <p:nvPicPr>
          <p:cNvPr id="35" name="Graphic 34" descr="Server outline">
            <a:extLst>
              <a:ext uri="{FF2B5EF4-FFF2-40B4-BE49-F238E27FC236}">
                <a16:creationId xmlns:a16="http://schemas.microsoft.com/office/drawing/2014/main" id="{C90E6107-5B87-AF57-DAAB-F5555F40F6F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673714" y="5369414"/>
            <a:ext cx="914400" cy="914400"/>
          </a:xfrm>
          <a:prstGeom prst="rect">
            <a:avLst/>
          </a:prstGeom>
        </p:spPr>
      </p:pic>
      <p:pic>
        <p:nvPicPr>
          <p:cNvPr id="36" name="Graphic 35" descr="Server outline">
            <a:extLst>
              <a:ext uri="{FF2B5EF4-FFF2-40B4-BE49-F238E27FC236}">
                <a16:creationId xmlns:a16="http://schemas.microsoft.com/office/drawing/2014/main" id="{68297F14-8956-B433-ABA8-437992721D0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64029" y="4770633"/>
            <a:ext cx="914400" cy="914400"/>
          </a:xfrm>
          <a:prstGeom prst="rect">
            <a:avLst/>
          </a:prstGeom>
        </p:spPr>
      </p:pic>
      <p:cxnSp>
        <p:nvCxnSpPr>
          <p:cNvPr id="43" name="Straight Connector 42">
            <a:extLst>
              <a:ext uri="{FF2B5EF4-FFF2-40B4-BE49-F238E27FC236}">
                <a16:creationId xmlns:a16="http://schemas.microsoft.com/office/drawing/2014/main" id="{D261DE72-3CEC-DD61-53B9-38E810AF6597}"/>
              </a:ext>
            </a:extLst>
          </p:cNvPr>
          <p:cNvCxnSpPr>
            <a:cxnSpLocks/>
          </p:cNvCxnSpPr>
          <p:nvPr/>
        </p:nvCxnSpPr>
        <p:spPr>
          <a:xfrm flipH="1">
            <a:off x="3991493" y="4607321"/>
            <a:ext cx="532539" cy="68857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184BA51-756B-0CFC-9C37-530B92684F9E}"/>
              </a:ext>
            </a:extLst>
          </p:cNvPr>
          <p:cNvCxnSpPr>
            <a:cxnSpLocks/>
          </p:cNvCxnSpPr>
          <p:nvPr/>
        </p:nvCxnSpPr>
        <p:spPr>
          <a:xfrm>
            <a:off x="6969660" y="4667606"/>
            <a:ext cx="684693" cy="62829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941B8FE-A0E9-C2BB-3FA9-955FCB161210}"/>
              </a:ext>
            </a:extLst>
          </p:cNvPr>
          <p:cNvCxnSpPr>
            <a:cxnSpLocks/>
          </p:cNvCxnSpPr>
          <p:nvPr/>
        </p:nvCxnSpPr>
        <p:spPr>
          <a:xfrm flipH="1">
            <a:off x="1116518" y="4141680"/>
            <a:ext cx="3139089" cy="96865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6677CEA-22A9-6B5C-0BC6-53BEE89803D7}"/>
              </a:ext>
            </a:extLst>
          </p:cNvPr>
          <p:cNvCxnSpPr>
            <a:cxnSpLocks/>
          </p:cNvCxnSpPr>
          <p:nvPr/>
        </p:nvCxnSpPr>
        <p:spPr>
          <a:xfrm flipH="1" flipV="1">
            <a:off x="7377829" y="4291866"/>
            <a:ext cx="2556148" cy="123798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06DB95C-94DD-4C28-1FA8-D0BDEA051121}"/>
              </a:ext>
            </a:extLst>
          </p:cNvPr>
          <p:cNvCxnSpPr>
            <a:cxnSpLocks/>
          </p:cNvCxnSpPr>
          <p:nvPr/>
        </p:nvCxnSpPr>
        <p:spPr>
          <a:xfrm flipH="1" flipV="1">
            <a:off x="2668873" y="2137619"/>
            <a:ext cx="2477264" cy="94603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FF1D449-FDEF-DA5F-DFD8-BBA7046BBA1B}"/>
              </a:ext>
            </a:extLst>
          </p:cNvPr>
          <p:cNvCxnSpPr>
            <a:cxnSpLocks/>
          </p:cNvCxnSpPr>
          <p:nvPr/>
        </p:nvCxnSpPr>
        <p:spPr>
          <a:xfrm>
            <a:off x="4177574" y="1917266"/>
            <a:ext cx="1104666" cy="101090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AE72983-0C55-0FA7-22C7-DEB622695CC2}"/>
              </a:ext>
            </a:extLst>
          </p:cNvPr>
          <p:cNvCxnSpPr>
            <a:cxnSpLocks/>
          </p:cNvCxnSpPr>
          <p:nvPr/>
        </p:nvCxnSpPr>
        <p:spPr>
          <a:xfrm>
            <a:off x="5605276" y="2184373"/>
            <a:ext cx="0" cy="69689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AAD0944-DD20-BEE9-4225-8E5014A988DD}"/>
              </a:ext>
            </a:extLst>
          </p:cNvPr>
          <p:cNvCxnSpPr>
            <a:cxnSpLocks/>
          </p:cNvCxnSpPr>
          <p:nvPr/>
        </p:nvCxnSpPr>
        <p:spPr>
          <a:xfrm flipH="1">
            <a:off x="6176018" y="2253558"/>
            <a:ext cx="807101" cy="90136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18022FB-DF2D-462E-30CB-3E23B60CF0EF}"/>
              </a:ext>
            </a:extLst>
          </p:cNvPr>
          <p:cNvCxnSpPr>
            <a:cxnSpLocks/>
          </p:cNvCxnSpPr>
          <p:nvPr/>
        </p:nvCxnSpPr>
        <p:spPr>
          <a:xfrm flipH="1">
            <a:off x="6586725" y="2235173"/>
            <a:ext cx="2215631" cy="100681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EC5DEF74-D280-478B-C378-88598D3C303D}"/>
              </a:ext>
            </a:extLst>
          </p:cNvPr>
          <p:cNvSpPr txBox="1"/>
          <p:nvPr/>
        </p:nvSpPr>
        <p:spPr>
          <a:xfrm>
            <a:off x="9767568" y="4795354"/>
            <a:ext cx="215722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Nova" panose="020B0504020202020204" pitchFamily="34" charset="0"/>
                <a:ea typeface="+mn-ea"/>
                <a:cs typeface="+mn-cs"/>
              </a:rPr>
              <a:t>Physical infrastructure layer</a:t>
            </a:r>
          </a:p>
        </p:txBody>
      </p:sp>
      <p:sp>
        <p:nvSpPr>
          <p:cNvPr id="69" name="TextBox 68">
            <a:extLst>
              <a:ext uri="{FF2B5EF4-FFF2-40B4-BE49-F238E27FC236}">
                <a16:creationId xmlns:a16="http://schemas.microsoft.com/office/drawing/2014/main" id="{8301BB07-E177-89BF-3894-FD164CC265D7}"/>
              </a:ext>
            </a:extLst>
          </p:cNvPr>
          <p:cNvSpPr txBox="1"/>
          <p:nvPr/>
        </p:nvSpPr>
        <p:spPr>
          <a:xfrm>
            <a:off x="9807674" y="2945526"/>
            <a:ext cx="215722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Nova" panose="020B0504020202020204" pitchFamily="34" charset="0"/>
                <a:ea typeface="+mn-ea"/>
                <a:cs typeface="+mn-cs"/>
              </a:rPr>
              <a:t>Cloud layer</a:t>
            </a:r>
          </a:p>
        </p:txBody>
      </p:sp>
      <p:sp>
        <p:nvSpPr>
          <p:cNvPr id="71" name="TextBox 70">
            <a:extLst>
              <a:ext uri="{FF2B5EF4-FFF2-40B4-BE49-F238E27FC236}">
                <a16:creationId xmlns:a16="http://schemas.microsoft.com/office/drawing/2014/main" id="{4632776A-2795-B0EB-7F4F-E27D0DDAFEAE}"/>
              </a:ext>
            </a:extLst>
          </p:cNvPr>
          <p:cNvSpPr txBox="1"/>
          <p:nvPr/>
        </p:nvSpPr>
        <p:spPr>
          <a:xfrm>
            <a:off x="9767568" y="1173802"/>
            <a:ext cx="215722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Nova" panose="020B0504020202020204" pitchFamily="34" charset="0"/>
                <a:ea typeface="+mn-ea"/>
                <a:cs typeface="+mn-cs"/>
              </a:rPr>
              <a:t>Users</a:t>
            </a:r>
          </a:p>
        </p:txBody>
      </p:sp>
      <p:sp>
        <p:nvSpPr>
          <p:cNvPr id="72" name="TextBox 71">
            <a:extLst>
              <a:ext uri="{FF2B5EF4-FFF2-40B4-BE49-F238E27FC236}">
                <a16:creationId xmlns:a16="http://schemas.microsoft.com/office/drawing/2014/main" id="{E5101C03-77DC-350A-1C9F-22E0B273B65A}"/>
              </a:ext>
            </a:extLst>
          </p:cNvPr>
          <p:cNvSpPr txBox="1"/>
          <p:nvPr/>
        </p:nvSpPr>
        <p:spPr>
          <a:xfrm>
            <a:off x="9850669" y="1426158"/>
            <a:ext cx="2088832"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rPr>
              <a:t>Individuals, governments, businesses</a:t>
            </a:r>
          </a:p>
        </p:txBody>
      </p:sp>
      <p:sp>
        <p:nvSpPr>
          <p:cNvPr id="73" name="TextBox 72">
            <a:extLst>
              <a:ext uri="{FF2B5EF4-FFF2-40B4-BE49-F238E27FC236}">
                <a16:creationId xmlns:a16="http://schemas.microsoft.com/office/drawing/2014/main" id="{96B15FD5-EEE0-1722-8E95-B77A39D3A6B6}"/>
              </a:ext>
            </a:extLst>
          </p:cNvPr>
          <p:cNvSpPr txBox="1"/>
          <p:nvPr/>
        </p:nvSpPr>
        <p:spPr>
          <a:xfrm>
            <a:off x="10435490" y="5692056"/>
            <a:ext cx="20888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rPr>
              <a:t>Edge node</a:t>
            </a:r>
          </a:p>
        </p:txBody>
      </p:sp>
      <p:sp>
        <p:nvSpPr>
          <p:cNvPr id="75" name="TextBox 74">
            <a:extLst>
              <a:ext uri="{FF2B5EF4-FFF2-40B4-BE49-F238E27FC236}">
                <a16:creationId xmlns:a16="http://schemas.microsoft.com/office/drawing/2014/main" id="{96A04C49-D871-D1D4-A417-C82E2B82B5A5}"/>
              </a:ext>
            </a:extLst>
          </p:cNvPr>
          <p:cNvSpPr txBox="1"/>
          <p:nvPr/>
        </p:nvSpPr>
        <p:spPr>
          <a:xfrm>
            <a:off x="8772806" y="6188641"/>
            <a:ext cx="20888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rPr>
              <a:t>Local colocation DC</a:t>
            </a:r>
          </a:p>
        </p:txBody>
      </p:sp>
      <p:sp>
        <p:nvSpPr>
          <p:cNvPr id="76" name="TextBox 75">
            <a:extLst>
              <a:ext uri="{FF2B5EF4-FFF2-40B4-BE49-F238E27FC236}">
                <a16:creationId xmlns:a16="http://schemas.microsoft.com/office/drawing/2014/main" id="{0829CDDA-664D-FA56-F1E8-A670A2325455}"/>
              </a:ext>
            </a:extLst>
          </p:cNvPr>
          <p:cNvSpPr txBox="1"/>
          <p:nvPr/>
        </p:nvSpPr>
        <p:spPr>
          <a:xfrm>
            <a:off x="5201309" y="6163660"/>
            <a:ext cx="20888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Arial Nova" panose="020B0504020202020204" pitchFamily="34" charset="0"/>
                <a:ea typeface="+mn-ea"/>
                <a:cs typeface="+mn-cs"/>
              </a:rPr>
              <a:t>Hyperscaler</a:t>
            </a:r>
            <a:endPar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endParaRPr>
          </a:p>
        </p:txBody>
      </p:sp>
      <p:sp>
        <p:nvSpPr>
          <p:cNvPr id="77" name="TextBox 76">
            <a:extLst>
              <a:ext uri="{FF2B5EF4-FFF2-40B4-BE49-F238E27FC236}">
                <a16:creationId xmlns:a16="http://schemas.microsoft.com/office/drawing/2014/main" id="{0AA16FBD-31B4-A319-20D3-9705295A9891}"/>
              </a:ext>
            </a:extLst>
          </p:cNvPr>
          <p:cNvSpPr txBox="1"/>
          <p:nvPr/>
        </p:nvSpPr>
        <p:spPr>
          <a:xfrm>
            <a:off x="1135311" y="5105498"/>
            <a:ext cx="20888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rPr>
              <a:t>Edge node</a:t>
            </a:r>
          </a:p>
        </p:txBody>
      </p:sp>
      <p:sp>
        <p:nvSpPr>
          <p:cNvPr id="78" name="TextBox 77">
            <a:extLst>
              <a:ext uri="{FF2B5EF4-FFF2-40B4-BE49-F238E27FC236}">
                <a16:creationId xmlns:a16="http://schemas.microsoft.com/office/drawing/2014/main" id="{FECFCF62-13A4-9296-FF6E-516BBA4F6A36}"/>
              </a:ext>
            </a:extLst>
          </p:cNvPr>
          <p:cNvSpPr txBox="1"/>
          <p:nvPr/>
        </p:nvSpPr>
        <p:spPr>
          <a:xfrm>
            <a:off x="9817222" y="3241987"/>
            <a:ext cx="2088832"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rPr>
              <a:t>Applications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rPr>
              <a:t>Platforms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rPr>
              <a:t>Infrastructure</a:t>
            </a:r>
          </a:p>
        </p:txBody>
      </p:sp>
      <p:sp>
        <p:nvSpPr>
          <p:cNvPr id="82" name="TextBox 81">
            <a:extLst>
              <a:ext uri="{FF2B5EF4-FFF2-40B4-BE49-F238E27FC236}">
                <a16:creationId xmlns:a16="http://schemas.microsoft.com/office/drawing/2014/main" id="{F137A36B-39C8-AD0E-05A8-B54C8802B37F}"/>
              </a:ext>
            </a:extLst>
          </p:cNvPr>
          <p:cNvSpPr txBox="1"/>
          <p:nvPr/>
        </p:nvSpPr>
        <p:spPr>
          <a:xfrm>
            <a:off x="7705395" y="2505126"/>
            <a:ext cx="2088832"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rPr>
              <a:t>Connection via internet</a:t>
            </a:r>
          </a:p>
        </p:txBody>
      </p:sp>
      <p:sp>
        <p:nvSpPr>
          <p:cNvPr id="40" name="Arrow: Pentagon 39">
            <a:extLst>
              <a:ext uri="{FF2B5EF4-FFF2-40B4-BE49-F238E27FC236}">
                <a16:creationId xmlns:a16="http://schemas.microsoft.com/office/drawing/2014/main" id="{C6D4FB48-C9E0-3C4B-C700-A3456F1C1628}"/>
              </a:ext>
            </a:extLst>
          </p:cNvPr>
          <p:cNvSpPr/>
          <p:nvPr/>
        </p:nvSpPr>
        <p:spPr>
          <a:xfrm rot="16200000">
            <a:off x="7004904" y="4773871"/>
            <a:ext cx="1408930" cy="1895838"/>
          </a:xfrm>
          <a:prstGeom prst="homePlate">
            <a:avLst/>
          </a:prstGeom>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a:ea typeface="+mn-ea"/>
              <a:cs typeface="+mn-cs"/>
            </a:endParaRPr>
          </a:p>
        </p:txBody>
      </p:sp>
      <p:pic>
        <p:nvPicPr>
          <p:cNvPr id="33" name="Graphic 32" descr="Server outline">
            <a:extLst>
              <a:ext uri="{FF2B5EF4-FFF2-40B4-BE49-F238E27FC236}">
                <a16:creationId xmlns:a16="http://schemas.microsoft.com/office/drawing/2014/main" id="{2CE52F93-5482-14A1-F0A0-BDAEA841311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69660" y="5665325"/>
            <a:ext cx="914400" cy="914400"/>
          </a:xfrm>
          <a:prstGeom prst="rect">
            <a:avLst/>
          </a:prstGeom>
        </p:spPr>
      </p:pic>
      <p:pic>
        <p:nvPicPr>
          <p:cNvPr id="34" name="Graphic 33" descr="Server outline">
            <a:extLst>
              <a:ext uri="{FF2B5EF4-FFF2-40B4-BE49-F238E27FC236}">
                <a16:creationId xmlns:a16="http://schemas.microsoft.com/office/drawing/2014/main" id="{CDE77264-E49F-7897-5CFF-A7B492D1AFF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678039" y="5511855"/>
            <a:ext cx="914400" cy="914400"/>
          </a:xfrm>
          <a:prstGeom prst="rect">
            <a:avLst/>
          </a:prstGeom>
        </p:spPr>
      </p:pic>
      <p:sp>
        <p:nvSpPr>
          <p:cNvPr id="39" name="Arrow: Pentagon 38">
            <a:extLst>
              <a:ext uri="{FF2B5EF4-FFF2-40B4-BE49-F238E27FC236}">
                <a16:creationId xmlns:a16="http://schemas.microsoft.com/office/drawing/2014/main" id="{13EB0889-43AF-590C-A498-3AE22D9B2385}"/>
              </a:ext>
            </a:extLst>
          </p:cNvPr>
          <p:cNvSpPr/>
          <p:nvPr/>
        </p:nvSpPr>
        <p:spPr>
          <a:xfrm rot="16200000">
            <a:off x="2487574" y="3775097"/>
            <a:ext cx="1555798" cy="3811945"/>
          </a:xfrm>
          <a:prstGeom prst="homePlate">
            <a:avLst/>
          </a:prstGeom>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a:ea typeface="+mn-ea"/>
              <a:cs typeface="+mn-cs"/>
            </a:endParaRPr>
          </a:p>
        </p:txBody>
      </p:sp>
      <p:pic>
        <p:nvPicPr>
          <p:cNvPr id="29" name="Graphic 28" descr="Server outline">
            <a:extLst>
              <a:ext uri="{FF2B5EF4-FFF2-40B4-BE49-F238E27FC236}">
                <a16:creationId xmlns:a16="http://schemas.microsoft.com/office/drawing/2014/main" id="{E225D5AF-3660-BF84-0770-D2C714CF543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708038" y="5544569"/>
            <a:ext cx="914400" cy="914400"/>
          </a:xfrm>
          <a:prstGeom prst="rect">
            <a:avLst/>
          </a:prstGeom>
        </p:spPr>
      </p:pic>
      <p:pic>
        <p:nvPicPr>
          <p:cNvPr id="30" name="Graphic 29" descr="Server outline">
            <a:extLst>
              <a:ext uri="{FF2B5EF4-FFF2-40B4-BE49-F238E27FC236}">
                <a16:creationId xmlns:a16="http://schemas.microsoft.com/office/drawing/2014/main" id="{2E945EA1-C947-62D2-4F9D-E4C51043FFC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43980" y="5300562"/>
            <a:ext cx="914400" cy="914400"/>
          </a:xfrm>
          <a:prstGeom prst="rect">
            <a:avLst/>
          </a:prstGeom>
        </p:spPr>
      </p:pic>
      <p:pic>
        <p:nvPicPr>
          <p:cNvPr id="31" name="Graphic 30" descr="Server outline">
            <a:extLst>
              <a:ext uri="{FF2B5EF4-FFF2-40B4-BE49-F238E27FC236}">
                <a16:creationId xmlns:a16="http://schemas.microsoft.com/office/drawing/2014/main" id="{DB30C8B2-23E0-67F5-9B77-C70DA6A2037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332954" y="5511855"/>
            <a:ext cx="914400" cy="914400"/>
          </a:xfrm>
          <a:prstGeom prst="rect">
            <a:avLst/>
          </a:prstGeom>
        </p:spPr>
      </p:pic>
      <p:pic>
        <p:nvPicPr>
          <p:cNvPr id="32" name="Graphic 31" descr="Server outline">
            <a:extLst>
              <a:ext uri="{FF2B5EF4-FFF2-40B4-BE49-F238E27FC236}">
                <a16:creationId xmlns:a16="http://schemas.microsoft.com/office/drawing/2014/main" id="{B40C2BEF-F113-B0D1-D629-A4656007E5B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171162" y="5544569"/>
            <a:ext cx="914400" cy="914400"/>
          </a:xfrm>
          <a:prstGeom prst="rect">
            <a:avLst/>
          </a:prstGeom>
        </p:spPr>
      </p:pic>
      <p:pic>
        <p:nvPicPr>
          <p:cNvPr id="94" name="Graphic 93" descr="Cloud with solid fill">
            <a:extLst>
              <a:ext uri="{FF2B5EF4-FFF2-40B4-BE49-F238E27FC236}">
                <a16:creationId xmlns:a16="http://schemas.microsoft.com/office/drawing/2014/main" id="{764E995C-B46D-C8F7-8B06-DEEA9191461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013117" y="1943197"/>
            <a:ext cx="3645351" cy="3645351"/>
          </a:xfrm>
          <a:prstGeom prst="rect">
            <a:avLst/>
          </a:prstGeom>
        </p:spPr>
      </p:pic>
      <p:sp>
        <p:nvSpPr>
          <p:cNvPr id="80" name="TextBox 79">
            <a:extLst>
              <a:ext uri="{FF2B5EF4-FFF2-40B4-BE49-F238E27FC236}">
                <a16:creationId xmlns:a16="http://schemas.microsoft.com/office/drawing/2014/main" id="{62FE0919-C684-122C-D1CB-07D1624D6A8E}"/>
              </a:ext>
            </a:extLst>
          </p:cNvPr>
          <p:cNvSpPr txBox="1"/>
          <p:nvPr/>
        </p:nvSpPr>
        <p:spPr>
          <a:xfrm>
            <a:off x="4720816" y="3460130"/>
            <a:ext cx="208883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Nova" panose="020B0504020202020204" pitchFamily="34" charset="0"/>
                <a:ea typeface="+mn-ea"/>
                <a:cs typeface="+mn-cs"/>
              </a:rPr>
              <a:t>The cloud: functionality at your fingertips</a:t>
            </a:r>
          </a:p>
        </p:txBody>
      </p:sp>
      <p:sp>
        <p:nvSpPr>
          <p:cNvPr id="95" name="TextBox 94">
            <a:extLst>
              <a:ext uri="{FF2B5EF4-FFF2-40B4-BE49-F238E27FC236}">
                <a16:creationId xmlns:a16="http://schemas.microsoft.com/office/drawing/2014/main" id="{C2BEFC00-0D90-280B-1A4E-AD0AB3BAF137}"/>
              </a:ext>
            </a:extLst>
          </p:cNvPr>
          <p:cNvSpPr txBox="1"/>
          <p:nvPr/>
        </p:nvSpPr>
        <p:spPr>
          <a:xfrm>
            <a:off x="5072800" y="3049112"/>
            <a:ext cx="6723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8ECAE6"/>
                </a:solidFill>
                <a:effectLst/>
                <a:uLnTx/>
                <a:uFillTx/>
                <a:latin typeface="Arial Nova" panose="020B0504020202020204" pitchFamily="34" charset="0"/>
                <a:ea typeface="+mn-ea"/>
                <a:cs typeface="+mn-cs"/>
              </a:rPr>
              <a:t>AI</a:t>
            </a:r>
          </a:p>
        </p:txBody>
      </p:sp>
      <p:sp>
        <p:nvSpPr>
          <p:cNvPr id="96" name="TextBox 95">
            <a:extLst>
              <a:ext uri="{FF2B5EF4-FFF2-40B4-BE49-F238E27FC236}">
                <a16:creationId xmlns:a16="http://schemas.microsoft.com/office/drawing/2014/main" id="{684AFFB3-B93C-A260-6F48-01224AF9CD80}"/>
              </a:ext>
            </a:extLst>
          </p:cNvPr>
          <p:cNvSpPr txBox="1"/>
          <p:nvPr/>
        </p:nvSpPr>
        <p:spPr>
          <a:xfrm>
            <a:off x="6658546" y="3963287"/>
            <a:ext cx="6723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8ECAE6"/>
                </a:solidFill>
                <a:effectLst/>
                <a:uLnTx/>
                <a:uFillTx/>
                <a:latin typeface="Arial Nova" panose="020B0504020202020204" pitchFamily="34" charset="0"/>
                <a:ea typeface="+mn-ea"/>
                <a:cs typeface="+mn-cs"/>
              </a:rPr>
              <a:t>ML</a:t>
            </a:r>
          </a:p>
        </p:txBody>
      </p:sp>
      <p:sp>
        <p:nvSpPr>
          <p:cNvPr id="97" name="TextBox 96">
            <a:extLst>
              <a:ext uri="{FF2B5EF4-FFF2-40B4-BE49-F238E27FC236}">
                <a16:creationId xmlns:a16="http://schemas.microsoft.com/office/drawing/2014/main" id="{9E05761F-1AE0-E63A-13D3-37031C8DA38A}"/>
              </a:ext>
            </a:extLst>
          </p:cNvPr>
          <p:cNvSpPr txBox="1"/>
          <p:nvPr/>
        </p:nvSpPr>
        <p:spPr>
          <a:xfrm>
            <a:off x="4365067" y="3747729"/>
            <a:ext cx="6723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8ECAE6"/>
                </a:solidFill>
                <a:effectLst/>
                <a:uLnTx/>
                <a:uFillTx/>
                <a:latin typeface="Arial Nova" panose="020B0504020202020204" pitchFamily="34" charset="0"/>
                <a:ea typeface="+mn-ea"/>
                <a:cs typeface="+mn-cs"/>
              </a:rPr>
              <a:t>IoT</a:t>
            </a:r>
          </a:p>
        </p:txBody>
      </p:sp>
      <p:sp>
        <p:nvSpPr>
          <p:cNvPr id="98" name="TextBox 97">
            <a:extLst>
              <a:ext uri="{FF2B5EF4-FFF2-40B4-BE49-F238E27FC236}">
                <a16:creationId xmlns:a16="http://schemas.microsoft.com/office/drawing/2014/main" id="{599ABA91-8F0B-09A3-BB5D-5DBC205DA4EB}"/>
              </a:ext>
            </a:extLst>
          </p:cNvPr>
          <p:cNvSpPr txBox="1"/>
          <p:nvPr/>
        </p:nvSpPr>
        <p:spPr>
          <a:xfrm>
            <a:off x="5541734" y="3213092"/>
            <a:ext cx="127746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8ECAE6"/>
                </a:solidFill>
                <a:effectLst/>
                <a:uLnTx/>
                <a:uFillTx/>
                <a:latin typeface="Arial Nova" panose="020B0504020202020204" pitchFamily="34" charset="0"/>
                <a:ea typeface="+mn-ea"/>
                <a:cs typeface="+mn-cs"/>
              </a:rPr>
              <a:t>Analytics</a:t>
            </a:r>
          </a:p>
        </p:txBody>
      </p:sp>
      <p:sp>
        <p:nvSpPr>
          <p:cNvPr id="99" name="TextBox 98">
            <a:extLst>
              <a:ext uri="{FF2B5EF4-FFF2-40B4-BE49-F238E27FC236}">
                <a16:creationId xmlns:a16="http://schemas.microsoft.com/office/drawing/2014/main" id="{407EF1D1-F39D-0496-028A-9F4F98717327}"/>
              </a:ext>
            </a:extLst>
          </p:cNvPr>
          <p:cNvSpPr txBox="1"/>
          <p:nvPr/>
        </p:nvSpPr>
        <p:spPr>
          <a:xfrm>
            <a:off x="5343523" y="4220216"/>
            <a:ext cx="127746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8ECAE6"/>
                </a:solidFill>
                <a:effectLst/>
                <a:uLnTx/>
                <a:uFillTx/>
                <a:latin typeface="Arial Nova" panose="020B0504020202020204" pitchFamily="34" charset="0"/>
                <a:ea typeface="+mn-ea"/>
                <a:cs typeface="+mn-cs"/>
              </a:rPr>
              <a:t>Storage</a:t>
            </a:r>
          </a:p>
        </p:txBody>
      </p:sp>
      <p:sp>
        <p:nvSpPr>
          <p:cNvPr id="100" name="TextBox 99">
            <a:extLst>
              <a:ext uri="{FF2B5EF4-FFF2-40B4-BE49-F238E27FC236}">
                <a16:creationId xmlns:a16="http://schemas.microsoft.com/office/drawing/2014/main" id="{694A182F-B49E-3A31-EAA2-810C421FEBA3}"/>
              </a:ext>
            </a:extLst>
          </p:cNvPr>
          <p:cNvSpPr txBox="1"/>
          <p:nvPr/>
        </p:nvSpPr>
        <p:spPr>
          <a:xfrm>
            <a:off x="4349043" y="4220216"/>
            <a:ext cx="127746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8ECAE6"/>
                </a:solidFill>
                <a:effectLst/>
                <a:uLnTx/>
                <a:uFillTx/>
                <a:latin typeface="Arial Nova" panose="020B0504020202020204" pitchFamily="34" charset="0"/>
                <a:ea typeface="+mn-ea"/>
                <a:cs typeface="+mn-cs"/>
              </a:rPr>
              <a:t>Speed</a:t>
            </a:r>
          </a:p>
        </p:txBody>
      </p:sp>
    </p:spTree>
    <p:extLst>
      <p:ext uri="{BB962C8B-B14F-4D97-AF65-F5344CB8AC3E}">
        <p14:creationId xmlns:p14="http://schemas.microsoft.com/office/powerpoint/2010/main" val="2842297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95523-B039-25D0-DC2F-230CC6C78B51}"/>
              </a:ext>
            </a:extLst>
          </p:cNvPr>
          <p:cNvSpPr>
            <a:spLocks noGrp="1"/>
          </p:cNvSpPr>
          <p:nvPr>
            <p:ph type="title"/>
          </p:nvPr>
        </p:nvSpPr>
        <p:spPr/>
        <p:txBody>
          <a:bodyPr/>
          <a:lstStyle/>
          <a:p>
            <a:r>
              <a:rPr lang="en-US"/>
              <a:t>Reality vs. Myth</a:t>
            </a:r>
          </a:p>
        </p:txBody>
      </p:sp>
      <p:sp>
        <p:nvSpPr>
          <p:cNvPr id="4" name="TextBox 3">
            <a:extLst>
              <a:ext uri="{FF2B5EF4-FFF2-40B4-BE49-F238E27FC236}">
                <a16:creationId xmlns:a16="http://schemas.microsoft.com/office/drawing/2014/main" id="{905E48C3-7749-23ED-BFA0-28F6DF906111}"/>
              </a:ext>
            </a:extLst>
          </p:cNvPr>
          <p:cNvSpPr txBox="1"/>
          <p:nvPr/>
        </p:nvSpPr>
        <p:spPr>
          <a:xfrm>
            <a:off x="3493847" y="1240972"/>
            <a:ext cx="2519265" cy="400110"/>
          </a:xfrm>
          <a:prstGeom prst="rect">
            <a:avLst/>
          </a:prstGeom>
          <a:noFill/>
        </p:spPr>
        <p:txBody>
          <a:bodyPr wrap="square" rtlCol="0">
            <a:spAutoFit/>
          </a:bodyPr>
          <a:lstStyle/>
          <a:p>
            <a:r>
              <a:rPr lang="en-US" sz="2000">
                <a:solidFill>
                  <a:schemeClr val="accent2"/>
                </a:solidFill>
                <a:latin typeface="+mj-lt"/>
              </a:rPr>
              <a:t>Reality </a:t>
            </a:r>
          </a:p>
        </p:txBody>
      </p:sp>
      <p:sp>
        <p:nvSpPr>
          <p:cNvPr id="16" name="TextBox 15">
            <a:extLst>
              <a:ext uri="{FF2B5EF4-FFF2-40B4-BE49-F238E27FC236}">
                <a16:creationId xmlns:a16="http://schemas.microsoft.com/office/drawing/2014/main" id="{FBE15068-275A-B4C5-8210-EB06B8BBE1D1}"/>
              </a:ext>
            </a:extLst>
          </p:cNvPr>
          <p:cNvSpPr txBox="1"/>
          <p:nvPr/>
        </p:nvSpPr>
        <p:spPr>
          <a:xfrm>
            <a:off x="7870840" y="1240972"/>
            <a:ext cx="2519265" cy="400110"/>
          </a:xfrm>
          <a:prstGeom prst="rect">
            <a:avLst/>
          </a:prstGeom>
          <a:noFill/>
        </p:spPr>
        <p:txBody>
          <a:bodyPr wrap="square" rtlCol="0">
            <a:spAutoFit/>
          </a:bodyPr>
          <a:lstStyle/>
          <a:p>
            <a:r>
              <a:rPr lang="en-US" sz="2000">
                <a:solidFill>
                  <a:schemeClr val="accent6"/>
                </a:solidFill>
                <a:latin typeface="+mj-lt"/>
              </a:rPr>
              <a:t>Myth</a:t>
            </a:r>
          </a:p>
        </p:txBody>
      </p:sp>
      <p:cxnSp>
        <p:nvCxnSpPr>
          <p:cNvPr id="18" name="Straight Connector 17">
            <a:extLst>
              <a:ext uri="{FF2B5EF4-FFF2-40B4-BE49-F238E27FC236}">
                <a16:creationId xmlns:a16="http://schemas.microsoft.com/office/drawing/2014/main" id="{8BAFB915-A253-8BB5-C2D5-0EC51C8D1CE7}"/>
              </a:ext>
            </a:extLst>
          </p:cNvPr>
          <p:cNvCxnSpPr/>
          <p:nvPr/>
        </p:nvCxnSpPr>
        <p:spPr>
          <a:xfrm>
            <a:off x="7492482" y="1441027"/>
            <a:ext cx="0" cy="42454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0D8CA9F-3D65-B547-FAEF-D09810859DB4}"/>
              </a:ext>
            </a:extLst>
          </p:cNvPr>
          <p:cNvCxnSpPr/>
          <p:nvPr/>
        </p:nvCxnSpPr>
        <p:spPr>
          <a:xfrm>
            <a:off x="3296816" y="1441027"/>
            <a:ext cx="0" cy="42454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94E1A8A-9897-391E-E4A3-B33D95817E39}"/>
              </a:ext>
            </a:extLst>
          </p:cNvPr>
          <p:cNvSpPr txBox="1"/>
          <p:nvPr/>
        </p:nvSpPr>
        <p:spPr>
          <a:xfrm>
            <a:off x="315763" y="1690787"/>
            <a:ext cx="2633254" cy="369332"/>
          </a:xfrm>
          <a:prstGeom prst="rect">
            <a:avLst/>
          </a:prstGeom>
          <a:noFill/>
        </p:spPr>
        <p:txBody>
          <a:bodyPr wrap="square" rtlCol="0">
            <a:spAutoFit/>
          </a:bodyPr>
          <a:lstStyle/>
          <a:p>
            <a:r>
              <a:rPr lang="en-US" b="1">
                <a:solidFill>
                  <a:schemeClr val="accent3"/>
                </a:solidFill>
              </a:rPr>
              <a:t>What is cloud?</a:t>
            </a:r>
          </a:p>
        </p:txBody>
      </p:sp>
      <p:sp>
        <p:nvSpPr>
          <p:cNvPr id="21" name="TextBox 20">
            <a:extLst>
              <a:ext uri="{FF2B5EF4-FFF2-40B4-BE49-F238E27FC236}">
                <a16:creationId xmlns:a16="http://schemas.microsoft.com/office/drawing/2014/main" id="{302E9390-E27F-D98E-7C4F-67C55BD126EB}"/>
              </a:ext>
            </a:extLst>
          </p:cNvPr>
          <p:cNvSpPr txBox="1"/>
          <p:nvPr/>
        </p:nvSpPr>
        <p:spPr>
          <a:xfrm>
            <a:off x="3379857" y="1641082"/>
            <a:ext cx="4032840" cy="461665"/>
          </a:xfrm>
          <a:prstGeom prst="rect">
            <a:avLst/>
          </a:prstGeom>
          <a:noFill/>
        </p:spPr>
        <p:txBody>
          <a:bodyPr wrap="square" rtlCol="0">
            <a:spAutoFit/>
          </a:bodyPr>
          <a:lstStyle/>
          <a:p>
            <a:pPr marL="285750" indent="-285750">
              <a:buFont typeface="Wingdings" panose="05000000000000000000" pitchFamily="2" charset="2"/>
              <a:buChar char="ü"/>
            </a:pPr>
            <a:r>
              <a:rPr lang="en-US" sz="1200">
                <a:solidFill>
                  <a:schemeClr val="accent3"/>
                </a:solidFill>
              </a:rPr>
              <a:t>Storage and compute resources provisioned on demand over a network</a:t>
            </a:r>
          </a:p>
        </p:txBody>
      </p:sp>
      <p:sp>
        <p:nvSpPr>
          <p:cNvPr id="22" name="TextBox 21">
            <a:extLst>
              <a:ext uri="{FF2B5EF4-FFF2-40B4-BE49-F238E27FC236}">
                <a16:creationId xmlns:a16="http://schemas.microsoft.com/office/drawing/2014/main" id="{4DB34F51-D77A-FC7A-8748-0DB0A7B7FFAB}"/>
              </a:ext>
            </a:extLst>
          </p:cNvPr>
          <p:cNvSpPr txBox="1"/>
          <p:nvPr/>
        </p:nvSpPr>
        <p:spPr>
          <a:xfrm>
            <a:off x="3379856" y="2041192"/>
            <a:ext cx="4032840" cy="461665"/>
          </a:xfrm>
          <a:prstGeom prst="rect">
            <a:avLst/>
          </a:prstGeom>
          <a:noFill/>
        </p:spPr>
        <p:txBody>
          <a:bodyPr wrap="square" rtlCol="0">
            <a:spAutoFit/>
          </a:bodyPr>
          <a:lstStyle/>
          <a:p>
            <a:pPr marL="285750" indent="-285750">
              <a:buFont typeface="Wingdings" panose="05000000000000000000" pitchFamily="2" charset="2"/>
              <a:buChar char="ü"/>
            </a:pPr>
            <a:r>
              <a:rPr lang="en-US" sz="1200">
                <a:solidFill>
                  <a:schemeClr val="accent3"/>
                </a:solidFill>
              </a:rPr>
              <a:t>Associated data infrastructure is </a:t>
            </a:r>
            <a:r>
              <a:rPr lang="en-US" sz="1200" i="1">
                <a:solidFill>
                  <a:schemeClr val="accent3"/>
                </a:solidFill>
              </a:rPr>
              <a:t>not</a:t>
            </a:r>
            <a:r>
              <a:rPr lang="en-US" sz="1200">
                <a:solidFill>
                  <a:schemeClr val="accent3"/>
                </a:solidFill>
              </a:rPr>
              <a:t> operated by the end user</a:t>
            </a:r>
          </a:p>
        </p:txBody>
      </p:sp>
      <p:sp>
        <p:nvSpPr>
          <p:cNvPr id="23" name="TextBox 22">
            <a:extLst>
              <a:ext uri="{FF2B5EF4-FFF2-40B4-BE49-F238E27FC236}">
                <a16:creationId xmlns:a16="http://schemas.microsoft.com/office/drawing/2014/main" id="{C4E79F9A-1283-ACFD-5269-47E36FEF247E}"/>
              </a:ext>
            </a:extLst>
          </p:cNvPr>
          <p:cNvSpPr txBox="1"/>
          <p:nvPr/>
        </p:nvSpPr>
        <p:spPr>
          <a:xfrm>
            <a:off x="315763" y="2981172"/>
            <a:ext cx="2203501" cy="646331"/>
          </a:xfrm>
          <a:prstGeom prst="rect">
            <a:avLst/>
          </a:prstGeom>
          <a:noFill/>
        </p:spPr>
        <p:txBody>
          <a:bodyPr wrap="square" rtlCol="0">
            <a:spAutoFit/>
          </a:bodyPr>
          <a:lstStyle/>
          <a:p>
            <a:r>
              <a:rPr lang="en-US" b="1">
                <a:solidFill>
                  <a:schemeClr val="accent3"/>
                </a:solidFill>
              </a:rPr>
              <a:t>Public vs. private cloud</a:t>
            </a:r>
          </a:p>
        </p:txBody>
      </p:sp>
      <p:sp>
        <p:nvSpPr>
          <p:cNvPr id="24" name="TextBox 23">
            <a:extLst>
              <a:ext uri="{FF2B5EF4-FFF2-40B4-BE49-F238E27FC236}">
                <a16:creationId xmlns:a16="http://schemas.microsoft.com/office/drawing/2014/main" id="{DB84DF92-4D80-49A7-FFB7-F3002C488D0C}"/>
              </a:ext>
            </a:extLst>
          </p:cNvPr>
          <p:cNvSpPr txBox="1"/>
          <p:nvPr/>
        </p:nvSpPr>
        <p:spPr>
          <a:xfrm>
            <a:off x="7609727" y="1637543"/>
            <a:ext cx="4032840" cy="276999"/>
          </a:xfrm>
          <a:prstGeom prst="rect">
            <a:avLst/>
          </a:prstGeom>
          <a:noFill/>
        </p:spPr>
        <p:txBody>
          <a:bodyPr wrap="square" rtlCol="0">
            <a:spAutoFit/>
          </a:bodyPr>
          <a:lstStyle/>
          <a:p>
            <a:pPr marL="285750" indent="-285750">
              <a:buFont typeface="Arial Nova" panose="020B0504020202020204" pitchFamily="34" charset="0"/>
              <a:buChar char="X"/>
            </a:pPr>
            <a:r>
              <a:rPr lang="en-US" sz="1200">
                <a:solidFill>
                  <a:schemeClr val="accent6"/>
                </a:solidFill>
              </a:rPr>
              <a:t>Cloud is just for data storage</a:t>
            </a:r>
          </a:p>
        </p:txBody>
      </p:sp>
      <p:sp>
        <p:nvSpPr>
          <p:cNvPr id="25" name="TextBox 24">
            <a:extLst>
              <a:ext uri="{FF2B5EF4-FFF2-40B4-BE49-F238E27FC236}">
                <a16:creationId xmlns:a16="http://schemas.microsoft.com/office/drawing/2014/main" id="{7626CF8D-D03B-8D6A-58C1-9F57CB81924B}"/>
              </a:ext>
            </a:extLst>
          </p:cNvPr>
          <p:cNvSpPr txBox="1"/>
          <p:nvPr/>
        </p:nvSpPr>
        <p:spPr>
          <a:xfrm>
            <a:off x="7609727" y="1921619"/>
            <a:ext cx="4032840" cy="276999"/>
          </a:xfrm>
          <a:prstGeom prst="rect">
            <a:avLst/>
          </a:prstGeom>
          <a:noFill/>
        </p:spPr>
        <p:txBody>
          <a:bodyPr wrap="square" rtlCol="0">
            <a:spAutoFit/>
          </a:bodyPr>
          <a:lstStyle/>
          <a:p>
            <a:pPr marL="285750" indent="-285750">
              <a:buFont typeface="Arial Nova" panose="020B0504020202020204" pitchFamily="34" charset="0"/>
              <a:buChar char="X"/>
            </a:pPr>
            <a:r>
              <a:rPr lang="en-US" sz="1200">
                <a:solidFill>
                  <a:schemeClr val="accent6"/>
                </a:solidFill>
              </a:rPr>
              <a:t>Only </a:t>
            </a:r>
            <a:r>
              <a:rPr lang="en-US" sz="1200" err="1">
                <a:solidFill>
                  <a:schemeClr val="accent6"/>
                </a:solidFill>
              </a:rPr>
              <a:t>hyperscalers</a:t>
            </a:r>
            <a:r>
              <a:rPr lang="en-US" sz="1200">
                <a:solidFill>
                  <a:schemeClr val="accent6"/>
                </a:solidFill>
              </a:rPr>
              <a:t> provide cloud services</a:t>
            </a:r>
          </a:p>
        </p:txBody>
      </p:sp>
      <p:sp>
        <p:nvSpPr>
          <p:cNvPr id="26" name="TextBox 25">
            <a:extLst>
              <a:ext uri="{FF2B5EF4-FFF2-40B4-BE49-F238E27FC236}">
                <a16:creationId xmlns:a16="http://schemas.microsoft.com/office/drawing/2014/main" id="{8F29DE94-2945-7860-C7CC-BDBC61290B46}"/>
              </a:ext>
            </a:extLst>
          </p:cNvPr>
          <p:cNvSpPr txBox="1"/>
          <p:nvPr/>
        </p:nvSpPr>
        <p:spPr>
          <a:xfrm>
            <a:off x="3342398" y="2934850"/>
            <a:ext cx="4032840" cy="1015663"/>
          </a:xfrm>
          <a:prstGeom prst="rect">
            <a:avLst/>
          </a:prstGeom>
          <a:noFill/>
        </p:spPr>
        <p:txBody>
          <a:bodyPr wrap="square" rtlCol="0">
            <a:spAutoFit/>
          </a:bodyPr>
          <a:lstStyle/>
          <a:p>
            <a:pPr marL="285750" indent="-285750">
              <a:buFont typeface="Wingdings" panose="05000000000000000000" pitchFamily="2" charset="2"/>
              <a:buChar char="ü"/>
            </a:pPr>
            <a:r>
              <a:rPr lang="en-US" sz="1200">
                <a:solidFill>
                  <a:schemeClr val="accent3"/>
                </a:solidFill>
              </a:rPr>
              <a:t>Private cloud: infrastructure provisioned for exclusive use by a single organization. The infrastructure may be owned, operated and managed by the organization, a third party, or a mix of both. It can be on- or off-premises. </a:t>
            </a:r>
          </a:p>
        </p:txBody>
      </p:sp>
      <p:sp>
        <p:nvSpPr>
          <p:cNvPr id="27" name="TextBox 26">
            <a:extLst>
              <a:ext uri="{FF2B5EF4-FFF2-40B4-BE49-F238E27FC236}">
                <a16:creationId xmlns:a16="http://schemas.microsoft.com/office/drawing/2014/main" id="{0162F046-10D1-2842-DA1B-5C942C110DE9}"/>
              </a:ext>
            </a:extLst>
          </p:cNvPr>
          <p:cNvSpPr txBox="1"/>
          <p:nvPr/>
        </p:nvSpPr>
        <p:spPr>
          <a:xfrm>
            <a:off x="7609727" y="2941927"/>
            <a:ext cx="4032840" cy="461665"/>
          </a:xfrm>
          <a:prstGeom prst="rect">
            <a:avLst/>
          </a:prstGeom>
          <a:noFill/>
        </p:spPr>
        <p:txBody>
          <a:bodyPr wrap="square" rtlCol="0">
            <a:spAutoFit/>
          </a:bodyPr>
          <a:lstStyle/>
          <a:p>
            <a:pPr marL="285750" indent="-285750">
              <a:buFont typeface="Arial Nova" panose="020B0504020202020204" pitchFamily="34" charset="0"/>
              <a:buChar char="X"/>
            </a:pPr>
            <a:r>
              <a:rPr lang="en-US" sz="1200">
                <a:solidFill>
                  <a:schemeClr val="accent6"/>
                </a:solidFill>
              </a:rPr>
              <a:t>You need to own and operate the infrastructure to have a private cloud</a:t>
            </a:r>
          </a:p>
        </p:txBody>
      </p:sp>
      <p:sp>
        <p:nvSpPr>
          <p:cNvPr id="29" name="TextBox 28">
            <a:extLst>
              <a:ext uri="{FF2B5EF4-FFF2-40B4-BE49-F238E27FC236}">
                <a16:creationId xmlns:a16="http://schemas.microsoft.com/office/drawing/2014/main" id="{65E7994E-1146-D73C-DB39-7F313CFBE250}"/>
              </a:ext>
            </a:extLst>
          </p:cNvPr>
          <p:cNvSpPr txBox="1"/>
          <p:nvPr/>
        </p:nvSpPr>
        <p:spPr>
          <a:xfrm>
            <a:off x="3342397" y="3937782"/>
            <a:ext cx="4032840" cy="646331"/>
          </a:xfrm>
          <a:prstGeom prst="rect">
            <a:avLst/>
          </a:prstGeom>
          <a:noFill/>
        </p:spPr>
        <p:txBody>
          <a:bodyPr wrap="square" rtlCol="0">
            <a:spAutoFit/>
          </a:bodyPr>
          <a:lstStyle/>
          <a:p>
            <a:pPr marL="285750" indent="-285750">
              <a:buFont typeface="Wingdings" panose="05000000000000000000" pitchFamily="2" charset="2"/>
              <a:buChar char="ü"/>
            </a:pPr>
            <a:r>
              <a:rPr lang="en-US" sz="1200">
                <a:solidFill>
                  <a:schemeClr val="accent3"/>
                </a:solidFill>
              </a:rPr>
              <a:t>Public cloud: infrastructure is provisioned for open use by the general public. It exists on the premises of the cloud provider. </a:t>
            </a:r>
          </a:p>
        </p:txBody>
      </p:sp>
      <p:sp>
        <p:nvSpPr>
          <p:cNvPr id="30" name="TextBox 29">
            <a:extLst>
              <a:ext uri="{FF2B5EF4-FFF2-40B4-BE49-F238E27FC236}">
                <a16:creationId xmlns:a16="http://schemas.microsoft.com/office/drawing/2014/main" id="{AF3A5CAC-E196-CF0E-493C-3371B5F081B4}"/>
              </a:ext>
            </a:extLst>
          </p:cNvPr>
          <p:cNvSpPr txBox="1"/>
          <p:nvPr/>
        </p:nvSpPr>
        <p:spPr>
          <a:xfrm>
            <a:off x="7609727" y="3357425"/>
            <a:ext cx="4032840" cy="461665"/>
          </a:xfrm>
          <a:prstGeom prst="rect">
            <a:avLst/>
          </a:prstGeom>
          <a:noFill/>
        </p:spPr>
        <p:txBody>
          <a:bodyPr wrap="square" rtlCol="0">
            <a:spAutoFit/>
          </a:bodyPr>
          <a:lstStyle/>
          <a:p>
            <a:pPr marL="285750" indent="-285750">
              <a:buFont typeface="Arial Nova" panose="020B0504020202020204" pitchFamily="34" charset="0"/>
              <a:buChar char="X"/>
            </a:pPr>
            <a:r>
              <a:rPr lang="en-US" sz="1200">
                <a:solidFill>
                  <a:schemeClr val="accent6"/>
                </a:solidFill>
              </a:rPr>
              <a:t>Public cloud is (necessarily) less secure than private cloud</a:t>
            </a:r>
          </a:p>
        </p:txBody>
      </p:sp>
      <p:sp>
        <p:nvSpPr>
          <p:cNvPr id="31" name="TextBox 30">
            <a:extLst>
              <a:ext uri="{FF2B5EF4-FFF2-40B4-BE49-F238E27FC236}">
                <a16:creationId xmlns:a16="http://schemas.microsoft.com/office/drawing/2014/main" id="{998D10D9-7242-B91A-21CF-6FC18B22DE02}"/>
              </a:ext>
            </a:extLst>
          </p:cNvPr>
          <p:cNvSpPr txBox="1"/>
          <p:nvPr/>
        </p:nvSpPr>
        <p:spPr>
          <a:xfrm>
            <a:off x="7609726" y="3760102"/>
            <a:ext cx="4150079" cy="461665"/>
          </a:xfrm>
          <a:prstGeom prst="rect">
            <a:avLst/>
          </a:prstGeom>
          <a:noFill/>
        </p:spPr>
        <p:txBody>
          <a:bodyPr wrap="square" rtlCol="0">
            <a:spAutoFit/>
          </a:bodyPr>
          <a:lstStyle/>
          <a:p>
            <a:pPr marL="285750" indent="-285750">
              <a:buFont typeface="Arial Nova" panose="020B0504020202020204" pitchFamily="34" charset="0"/>
              <a:buChar char="X"/>
            </a:pPr>
            <a:r>
              <a:rPr lang="en-US" sz="1200">
                <a:solidFill>
                  <a:schemeClr val="accent6"/>
                </a:solidFill>
              </a:rPr>
              <a:t>Public cloud providers cannot offer private cloud services</a:t>
            </a:r>
          </a:p>
        </p:txBody>
      </p:sp>
      <p:sp>
        <p:nvSpPr>
          <p:cNvPr id="32" name="TextBox 31">
            <a:extLst>
              <a:ext uri="{FF2B5EF4-FFF2-40B4-BE49-F238E27FC236}">
                <a16:creationId xmlns:a16="http://schemas.microsoft.com/office/drawing/2014/main" id="{9B01EAA9-277E-CAF9-D9F4-2973C1A799DA}"/>
              </a:ext>
            </a:extLst>
          </p:cNvPr>
          <p:cNvSpPr txBox="1"/>
          <p:nvPr/>
        </p:nvSpPr>
        <p:spPr>
          <a:xfrm>
            <a:off x="315763" y="4962585"/>
            <a:ext cx="2203501" cy="646331"/>
          </a:xfrm>
          <a:prstGeom prst="rect">
            <a:avLst/>
          </a:prstGeom>
          <a:noFill/>
        </p:spPr>
        <p:txBody>
          <a:bodyPr wrap="square" rtlCol="0">
            <a:spAutoFit/>
          </a:bodyPr>
          <a:lstStyle/>
          <a:p>
            <a:r>
              <a:rPr lang="en-US" b="1">
                <a:solidFill>
                  <a:schemeClr val="accent3"/>
                </a:solidFill>
              </a:rPr>
              <a:t>What is data infrastructure?</a:t>
            </a:r>
          </a:p>
        </p:txBody>
      </p:sp>
      <p:sp>
        <p:nvSpPr>
          <p:cNvPr id="33" name="TextBox 32">
            <a:extLst>
              <a:ext uri="{FF2B5EF4-FFF2-40B4-BE49-F238E27FC236}">
                <a16:creationId xmlns:a16="http://schemas.microsoft.com/office/drawing/2014/main" id="{070C6F0B-7E7F-477E-C8F0-326451EF5F72}"/>
              </a:ext>
            </a:extLst>
          </p:cNvPr>
          <p:cNvSpPr txBox="1"/>
          <p:nvPr/>
        </p:nvSpPr>
        <p:spPr>
          <a:xfrm>
            <a:off x="7642709" y="4935274"/>
            <a:ext cx="4150079" cy="276999"/>
          </a:xfrm>
          <a:prstGeom prst="rect">
            <a:avLst/>
          </a:prstGeom>
          <a:noFill/>
        </p:spPr>
        <p:txBody>
          <a:bodyPr wrap="square" rtlCol="0">
            <a:spAutoFit/>
          </a:bodyPr>
          <a:lstStyle/>
          <a:p>
            <a:pPr marL="285750" indent="-285750">
              <a:buFont typeface="Arial Nova" panose="020B0504020202020204" pitchFamily="34" charset="0"/>
              <a:buChar char="X"/>
            </a:pPr>
            <a:r>
              <a:rPr lang="en-US" sz="1200">
                <a:solidFill>
                  <a:schemeClr val="accent6"/>
                </a:solidFill>
              </a:rPr>
              <a:t>All data centers can be made green or cloud-enabled</a:t>
            </a:r>
          </a:p>
        </p:txBody>
      </p:sp>
      <p:sp>
        <p:nvSpPr>
          <p:cNvPr id="34" name="TextBox 33">
            <a:extLst>
              <a:ext uri="{FF2B5EF4-FFF2-40B4-BE49-F238E27FC236}">
                <a16:creationId xmlns:a16="http://schemas.microsoft.com/office/drawing/2014/main" id="{B3FE60CE-856D-8818-4068-80EA97EA99EB}"/>
              </a:ext>
            </a:extLst>
          </p:cNvPr>
          <p:cNvSpPr txBox="1"/>
          <p:nvPr/>
        </p:nvSpPr>
        <p:spPr>
          <a:xfrm>
            <a:off x="3376602" y="4962585"/>
            <a:ext cx="4032840" cy="461665"/>
          </a:xfrm>
          <a:prstGeom prst="rect">
            <a:avLst/>
          </a:prstGeom>
          <a:noFill/>
        </p:spPr>
        <p:txBody>
          <a:bodyPr wrap="square" rtlCol="0">
            <a:spAutoFit/>
          </a:bodyPr>
          <a:lstStyle/>
          <a:p>
            <a:pPr marL="285750" indent="-285750">
              <a:buFont typeface="Wingdings" panose="05000000000000000000" pitchFamily="2" charset="2"/>
              <a:buChar char="ü"/>
            </a:pPr>
            <a:r>
              <a:rPr lang="en-US" sz="1200">
                <a:solidFill>
                  <a:schemeClr val="accent3"/>
                </a:solidFill>
              </a:rPr>
              <a:t>Physical location that contains computing machines and related hardware</a:t>
            </a:r>
          </a:p>
        </p:txBody>
      </p:sp>
      <p:sp>
        <p:nvSpPr>
          <p:cNvPr id="35" name="TextBox 34">
            <a:extLst>
              <a:ext uri="{FF2B5EF4-FFF2-40B4-BE49-F238E27FC236}">
                <a16:creationId xmlns:a16="http://schemas.microsoft.com/office/drawing/2014/main" id="{7EAC6C5A-2154-7B48-F12C-49270F41D8DD}"/>
              </a:ext>
            </a:extLst>
          </p:cNvPr>
          <p:cNvSpPr txBox="1"/>
          <p:nvPr/>
        </p:nvSpPr>
        <p:spPr>
          <a:xfrm>
            <a:off x="7642709" y="5216918"/>
            <a:ext cx="4150079" cy="461665"/>
          </a:xfrm>
          <a:prstGeom prst="rect">
            <a:avLst/>
          </a:prstGeom>
          <a:noFill/>
        </p:spPr>
        <p:txBody>
          <a:bodyPr wrap="square" rtlCol="0">
            <a:spAutoFit/>
          </a:bodyPr>
          <a:lstStyle/>
          <a:p>
            <a:pPr marL="285750" indent="-285750">
              <a:buFont typeface="Arial Nova" panose="020B0504020202020204" pitchFamily="34" charset="0"/>
              <a:buChar char="X"/>
            </a:pPr>
            <a:r>
              <a:rPr lang="en-US" sz="1200">
                <a:solidFill>
                  <a:schemeClr val="accent6"/>
                </a:solidFill>
              </a:rPr>
              <a:t>You need data centers in your country in order to access cloud services securely</a:t>
            </a:r>
          </a:p>
        </p:txBody>
      </p:sp>
      <p:sp>
        <p:nvSpPr>
          <p:cNvPr id="41" name="TextBox 40">
            <a:extLst>
              <a:ext uri="{FF2B5EF4-FFF2-40B4-BE49-F238E27FC236}">
                <a16:creationId xmlns:a16="http://schemas.microsoft.com/office/drawing/2014/main" id="{2E424A37-926B-6C3A-D54E-D0C3D38995FD}"/>
              </a:ext>
            </a:extLst>
          </p:cNvPr>
          <p:cNvSpPr txBox="1"/>
          <p:nvPr/>
        </p:nvSpPr>
        <p:spPr>
          <a:xfrm>
            <a:off x="3376602" y="5392516"/>
            <a:ext cx="4146829" cy="46166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23047"/>
                </a:solidFill>
                <a:effectLst/>
                <a:uLnTx/>
                <a:uFillTx/>
                <a:latin typeface="Arial Nova"/>
                <a:ea typeface="+mn-ea"/>
                <a:cs typeface="+mn-cs"/>
              </a:rPr>
              <a:t>Infrastructure underlying the cloud, ranging from small server rooms to massive </a:t>
            </a:r>
            <a:r>
              <a:rPr kumimoji="0" lang="en-US" sz="1200" b="0" i="0" u="none" strike="noStrike" kern="1200" cap="none" spc="0" normalizeH="0" baseline="0" noProof="0" err="1">
                <a:ln>
                  <a:noFill/>
                </a:ln>
                <a:solidFill>
                  <a:srgbClr val="023047"/>
                </a:solidFill>
                <a:effectLst/>
                <a:uLnTx/>
                <a:uFillTx/>
                <a:latin typeface="Arial Nova"/>
                <a:ea typeface="+mn-ea"/>
                <a:cs typeface="+mn-cs"/>
              </a:rPr>
              <a:t>hyperscaler</a:t>
            </a:r>
            <a:r>
              <a:rPr kumimoji="0" lang="en-US" sz="1200" b="0" i="0" u="none" strike="noStrike" kern="1200" cap="none" spc="0" normalizeH="0" baseline="0" noProof="0">
                <a:ln>
                  <a:noFill/>
                </a:ln>
                <a:solidFill>
                  <a:srgbClr val="023047"/>
                </a:solidFill>
                <a:effectLst/>
                <a:uLnTx/>
                <a:uFillTx/>
                <a:latin typeface="Arial Nova"/>
                <a:ea typeface="+mn-ea"/>
                <a:cs typeface="+mn-cs"/>
              </a:rPr>
              <a:t> data centers</a:t>
            </a:r>
          </a:p>
        </p:txBody>
      </p:sp>
    </p:spTree>
    <p:extLst>
      <p:ext uri="{BB962C8B-B14F-4D97-AF65-F5344CB8AC3E}">
        <p14:creationId xmlns:p14="http://schemas.microsoft.com/office/powerpoint/2010/main" val="1499191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42C488-B255-E106-FC87-90FCE9949794}"/>
              </a:ext>
            </a:extLst>
          </p:cNvPr>
          <p:cNvSpPr>
            <a:spLocks noGrp="1"/>
          </p:cNvSpPr>
          <p:nvPr>
            <p:ph type="title"/>
          </p:nvPr>
        </p:nvSpPr>
        <p:spPr>
          <a:xfrm>
            <a:off x="180703" y="147410"/>
            <a:ext cx="11630297" cy="706029"/>
          </a:xfrm>
          <a:noFill/>
        </p:spPr>
        <p:txBody>
          <a:bodyPr wrap="square" rtlCol="0">
            <a:noAutofit/>
          </a:bodyPr>
          <a:lstStyle/>
          <a:p>
            <a:r>
              <a:rPr lang="fr-FR" dirty="0"/>
              <a:t>Architecture d’un système d’information</a:t>
            </a:r>
            <a:endParaRPr lang="en-US" dirty="0"/>
          </a:p>
        </p:txBody>
      </p:sp>
      <p:pic>
        <p:nvPicPr>
          <p:cNvPr id="7" name="Picture 6" descr="A screenshot of a computer&#10;&#10;Description automatically generated">
            <a:extLst>
              <a:ext uri="{FF2B5EF4-FFF2-40B4-BE49-F238E27FC236}">
                <a16:creationId xmlns:a16="http://schemas.microsoft.com/office/drawing/2014/main" id="{5C9DE926-A1F5-5AA0-428C-3EF1C2759E71}"/>
              </a:ext>
            </a:extLst>
          </p:cNvPr>
          <p:cNvPicPr>
            <a:picLocks noChangeAspect="1"/>
          </p:cNvPicPr>
          <p:nvPr/>
        </p:nvPicPr>
        <p:blipFill rotWithShape="1">
          <a:blip r:embed="rId3">
            <a:extLst>
              <a:ext uri="{28A0092B-C50C-407E-A947-70E740481C1C}">
                <a14:useLocalDpi xmlns:a14="http://schemas.microsoft.com/office/drawing/2010/main" val="0"/>
              </a:ext>
            </a:extLst>
          </a:blip>
          <a:srcRect l="21773" t="17011" r="39229"/>
          <a:stretch/>
        </p:blipFill>
        <p:spPr>
          <a:xfrm>
            <a:off x="2852057" y="1621971"/>
            <a:ext cx="4343400" cy="5471380"/>
          </a:xfrm>
          <a:prstGeom prst="rect">
            <a:avLst/>
          </a:prstGeom>
        </p:spPr>
      </p:pic>
    </p:spTree>
    <p:extLst>
      <p:ext uri="{BB962C8B-B14F-4D97-AF65-F5344CB8AC3E}">
        <p14:creationId xmlns:p14="http://schemas.microsoft.com/office/powerpoint/2010/main" val="3561531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42C488-B255-E106-FC87-90FCE9949794}"/>
              </a:ext>
            </a:extLst>
          </p:cNvPr>
          <p:cNvSpPr>
            <a:spLocks noGrp="1"/>
          </p:cNvSpPr>
          <p:nvPr>
            <p:ph type="title"/>
          </p:nvPr>
        </p:nvSpPr>
        <p:spPr>
          <a:xfrm>
            <a:off x="180703" y="147410"/>
            <a:ext cx="11630297" cy="706029"/>
          </a:xfrm>
          <a:noFill/>
        </p:spPr>
        <p:txBody>
          <a:bodyPr wrap="square" rtlCol="0">
            <a:noAutofit/>
          </a:bodyPr>
          <a:lstStyle/>
          <a:p>
            <a:r>
              <a:rPr lang="fr-FR" dirty="0"/>
              <a:t>Sécurité d’un système d’information</a:t>
            </a:r>
            <a:endParaRPr lang="en-US" dirty="0"/>
          </a:p>
        </p:txBody>
      </p:sp>
      <p:pic>
        <p:nvPicPr>
          <p:cNvPr id="7" name="Picture 6" descr="A screenshot of a computer&#10;&#10;Description automatically generated">
            <a:extLst>
              <a:ext uri="{FF2B5EF4-FFF2-40B4-BE49-F238E27FC236}">
                <a16:creationId xmlns:a16="http://schemas.microsoft.com/office/drawing/2014/main" id="{5C9DE926-A1F5-5AA0-428C-3EF1C2759E71}"/>
              </a:ext>
            </a:extLst>
          </p:cNvPr>
          <p:cNvPicPr>
            <a:picLocks noChangeAspect="1"/>
          </p:cNvPicPr>
          <p:nvPr/>
        </p:nvPicPr>
        <p:blipFill rotWithShape="1">
          <a:blip r:embed="rId3">
            <a:extLst>
              <a:ext uri="{28A0092B-C50C-407E-A947-70E740481C1C}">
                <a14:useLocalDpi xmlns:a14="http://schemas.microsoft.com/office/drawing/2010/main" val="0"/>
              </a:ext>
            </a:extLst>
          </a:blip>
          <a:srcRect l="22458"/>
          <a:stretch/>
        </p:blipFill>
        <p:spPr>
          <a:xfrm>
            <a:off x="2928257" y="500424"/>
            <a:ext cx="8636376" cy="6592927"/>
          </a:xfrm>
          <a:prstGeom prst="rect">
            <a:avLst/>
          </a:prstGeom>
        </p:spPr>
      </p:pic>
    </p:spTree>
    <p:extLst>
      <p:ext uri="{BB962C8B-B14F-4D97-AF65-F5344CB8AC3E}">
        <p14:creationId xmlns:p14="http://schemas.microsoft.com/office/powerpoint/2010/main" val="2089059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42C488-B255-E106-FC87-90FCE9949794}"/>
              </a:ext>
            </a:extLst>
          </p:cNvPr>
          <p:cNvSpPr>
            <a:spLocks noGrp="1"/>
          </p:cNvSpPr>
          <p:nvPr>
            <p:ph type="title"/>
          </p:nvPr>
        </p:nvSpPr>
        <p:spPr>
          <a:xfrm>
            <a:off x="180703" y="147410"/>
            <a:ext cx="12011297" cy="706029"/>
          </a:xfrm>
          <a:noFill/>
        </p:spPr>
        <p:txBody>
          <a:bodyPr wrap="square" rtlCol="0">
            <a:noAutofit/>
          </a:bodyPr>
          <a:lstStyle/>
          <a:p>
            <a:r>
              <a:rPr lang="fr-FR" sz="3200" dirty="0"/>
              <a:t>Sécurité dans le cloud : une responsabilité partagée</a:t>
            </a:r>
          </a:p>
        </p:txBody>
      </p:sp>
      <p:pic>
        <p:nvPicPr>
          <p:cNvPr id="7" name="Picture 6">
            <a:extLst>
              <a:ext uri="{FF2B5EF4-FFF2-40B4-BE49-F238E27FC236}">
                <a16:creationId xmlns:a16="http://schemas.microsoft.com/office/drawing/2014/main" id="{5C9DE926-A1F5-5AA0-428C-3EF1C2759E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7068" y="925191"/>
            <a:ext cx="11137565" cy="6309458"/>
          </a:xfrm>
          <a:prstGeom prst="rect">
            <a:avLst/>
          </a:prstGeom>
        </p:spPr>
      </p:pic>
    </p:spTree>
    <p:extLst>
      <p:ext uri="{BB962C8B-B14F-4D97-AF65-F5344CB8AC3E}">
        <p14:creationId xmlns:p14="http://schemas.microsoft.com/office/powerpoint/2010/main" val="3974983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5A3C-13B2-C1A7-CA9A-E3FB6FE267CF}"/>
              </a:ext>
            </a:extLst>
          </p:cNvPr>
          <p:cNvSpPr>
            <a:spLocks noGrp="1"/>
          </p:cNvSpPr>
          <p:nvPr>
            <p:ph type="title"/>
          </p:nvPr>
        </p:nvSpPr>
        <p:spPr>
          <a:xfrm>
            <a:off x="180703" y="147410"/>
            <a:ext cx="11858897" cy="706029"/>
          </a:xfrm>
        </p:spPr>
        <p:txBody>
          <a:bodyPr>
            <a:normAutofit fontScale="90000"/>
          </a:bodyPr>
          <a:lstStyle/>
          <a:p>
            <a:r>
              <a:rPr lang="fr-FR" dirty="0"/>
              <a:t>Hébergement sécurisé de données : points clés</a:t>
            </a:r>
            <a:endParaRPr lang="en-US" dirty="0"/>
          </a:p>
        </p:txBody>
      </p:sp>
      <p:sp>
        <p:nvSpPr>
          <p:cNvPr id="3" name="Content Placeholder 2">
            <a:extLst>
              <a:ext uri="{FF2B5EF4-FFF2-40B4-BE49-F238E27FC236}">
                <a16:creationId xmlns:a16="http://schemas.microsoft.com/office/drawing/2014/main" id="{EC7C6E25-438F-59FA-C9A7-AB31BEFA58E8}"/>
              </a:ext>
            </a:extLst>
          </p:cNvPr>
          <p:cNvSpPr>
            <a:spLocks noGrp="1"/>
          </p:cNvSpPr>
          <p:nvPr>
            <p:ph idx="1"/>
          </p:nvPr>
        </p:nvSpPr>
        <p:spPr>
          <a:xfrm>
            <a:off x="1075508" y="1485447"/>
            <a:ext cx="10069286" cy="5388429"/>
          </a:xfrm>
        </p:spPr>
        <p:txBody>
          <a:bodyPr>
            <a:normAutofit lnSpcReduction="10000"/>
          </a:bodyPr>
          <a:lstStyle/>
          <a:p>
            <a:pPr>
              <a:spcBef>
                <a:spcPts val="1800"/>
              </a:spcBef>
            </a:pPr>
            <a:r>
              <a:rPr lang="fr-FR" dirty="0"/>
              <a:t>Le contrôle physique exercé sur les locaux ne garantit pas la sécurité d’un data center</a:t>
            </a:r>
          </a:p>
          <a:p>
            <a:pPr>
              <a:spcBef>
                <a:spcPts val="1800"/>
              </a:spcBef>
            </a:pPr>
            <a:r>
              <a:rPr lang="fr-FR" dirty="0"/>
              <a:t>La sécurité physique est difficile à assurer pour les data centers à petite échelle</a:t>
            </a:r>
          </a:p>
          <a:p>
            <a:pPr>
              <a:spcBef>
                <a:spcPts val="1800"/>
              </a:spcBef>
            </a:pPr>
            <a:r>
              <a:rPr lang="fr-FR" dirty="0"/>
              <a:t>La sécurité est toujours une responsabilité partagée entre tous les acteurs  </a:t>
            </a:r>
          </a:p>
          <a:p>
            <a:pPr>
              <a:spcBef>
                <a:spcPts val="1800"/>
              </a:spcBef>
            </a:pPr>
            <a:r>
              <a:rPr lang="fr-FR" dirty="0"/>
              <a:t>Le propriétaire de l'application crypte les données : </a:t>
            </a:r>
            <a:br>
              <a:rPr lang="fr-FR" dirty="0"/>
            </a:br>
            <a:r>
              <a:rPr lang="fr-FR" dirty="0"/>
              <a:t>le fournisseur de cloud ne voit pas les données !</a:t>
            </a:r>
          </a:p>
          <a:p>
            <a:pPr>
              <a:spcBef>
                <a:spcPts val="1800"/>
              </a:spcBef>
            </a:pPr>
            <a:r>
              <a:rPr lang="fr-FR" dirty="0"/>
              <a:t>La répartition géographique des data centers (y compris transfrontalière) est un ingrédient clé de la cyber-résilience</a:t>
            </a:r>
          </a:p>
          <a:p>
            <a:pPr>
              <a:spcBef>
                <a:spcPts val="1800"/>
              </a:spcBef>
            </a:pPr>
            <a:r>
              <a:rPr lang="fr-FR" dirty="0"/>
              <a:t>Quel que soit le modèle choisi, il faut veiller au respect des normes de sécurité (y compris audite)</a:t>
            </a:r>
            <a:endParaRPr lang="en-US" dirty="0"/>
          </a:p>
        </p:txBody>
      </p:sp>
    </p:spTree>
    <p:extLst>
      <p:ext uri="{BB962C8B-B14F-4D97-AF65-F5344CB8AC3E}">
        <p14:creationId xmlns:p14="http://schemas.microsoft.com/office/powerpoint/2010/main" val="1427564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8F36B3-E920-3680-F340-5F41E3A70405}"/>
              </a:ext>
            </a:extLst>
          </p:cNvPr>
          <p:cNvSpPr txBox="1"/>
          <p:nvPr/>
        </p:nvSpPr>
        <p:spPr>
          <a:xfrm>
            <a:off x="3333748" y="1428422"/>
            <a:ext cx="5524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8ECAE6"/>
                </a:solidFill>
                <a:effectLst/>
                <a:uLnTx/>
                <a:uFillTx/>
                <a:latin typeface="Arial Nova" panose="020B0504020202020204" pitchFamily="34" charset="0"/>
                <a:ea typeface="+mn-ea"/>
                <a:cs typeface="+mn-cs"/>
              </a:rPr>
              <a:t>Qu’est-ce</a:t>
            </a:r>
            <a:r>
              <a:rPr kumimoji="0" lang="en-US" sz="3200" b="0" i="0" u="none" strike="noStrike" kern="1200" cap="none" spc="0" normalizeH="0" baseline="0" noProof="0" dirty="0">
                <a:ln>
                  <a:noFill/>
                </a:ln>
                <a:solidFill>
                  <a:srgbClr val="8ECAE6"/>
                </a:solidFill>
                <a:effectLst/>
                <a:uLnTx/>
                <a:uFillTx/>
                <a:latin typeface="Arial Nova" panose="020B0504020202020204" pitchFamily="34" charset="0"/>
                <a:ea typeface="+mn-ea"/>
                <a:cs typeface="+mn-cs"/>
              </a:rPr>
              <a:t> </a:t>
            </a:r>
            <a:r>
              <a:rPr kumimoji="0" lang="en-US" sz="3200" b="0" i="0" u="none" strike="noStrike" kern="1200" cap="none" spc="0" normalizeH="0" baseline="0" noProof="0" dirty="0" err="1">
                <a:ln>
                  <a:noFill/>
                </a:ln>
                <a:solidFill>
                  <a:srgbClr val="8ECAE6"/>
                </a:solidFill>
                <a:effectLst/>
                <a:uLnTx/>
                <a:uFillTx/>
                <a:latin typeface="Arial Nova" panose="020B0504020202020204" pitchFamily="34" charset="0"/>
                <a:ea typeface="+mn-ea"/>
                <a:cs typeface="+mn-cs"/>
              </a:rPr>
              <a:t>qu’un</a:t>
            </a:r>
            <a:r>
              <a:rPr kumimoji="0" lang="en-US" sz="3200" b="0" i="0" u="none" strike="noStrike" kern="1200" cap="none" spc="0" normalizeH="0" baseline="0" noProof="0" dirty="0">
                <a:ln>
                  <a:noFill/>
                </a:ln>
                <a:solidFill>
                  <a:srgbClr val="8ECAE6"/>
                </a:solidFill>
                <a:effectLst/>
                <a:uLnTx/>
                <a:uFillTx/>
                <a:latin typeface="Arial Nova" panose="020B0504020202020204" pitchFamily="34" charset="0"/>
                <a:ea typeface="+mn-ea"/>
                <a:cs typeface="+mn-cs"/>
              </a:rPr>
              <a:t> data center?</a:t>
            </a:r>
          </a:p>
        </p:txBody>
      </p:sp>
      <p:sp>
        <p:nvSpPr>
          <p:cNvPr id="3" name="TextBox 2">
            <a:extLst>
              <a:ext uri="{FF2B5EF4-FFF2-40B4-BE49-F238E27FC236}">
                <a16:creationId xmlns:a16="http://schemas.microsoft.com/office/drawing/2014/main" id="{DCC5ADC5-6692-D8DB-EC06-C9953A6DDBE6}"/>
              </a:ext>
            </a:extLst>
          </p:cNvPr>
          <p:cNvSpPr txBox="1"/>
          <p:nvPr/>
        </p:nvSpPr>
        <p:spPr>
          <a:xfrm>
            <a:off x="657131" y="2165132"/>
            <a:ext cx="11095598" cy="1200329"/>
          </a:xfrm>
          <a:prstGeom prst="rect">
            <a:avLst/>
          </a:prstGeom>
          <a:noFill/>
        </p:spPr>
        <p:txBody>
          <a:bodyPr wrap="square" rtlCol="0">
            <a:spAutoFit/>
          </a:bodyPr>
          <a:lstStyle/>
          <a:p>
            <a:pPr lvl="0" algn="ctr">
              <a:defRPr/>
            </a:pPr>
            <a:r>
              <a:rPr lang="fr-FR" sz="3600" dirty="0">
                <a:solidFill>
                  <a:srgbClr val="219EBC"/>
                </a:solidFill>
                <a:latin typeface="Arial Black" panose="020B0A04020102020204" pitchFamily="34" charset="0"/>
              </a:rPr>
              <a:t>Site physique qui contient du matériel informatique</a:t>
            </a:r>
            <a:endParaRPr kumimoji="0" lang="en-US" sz="3600" b="0" i="0" u="none" strike="noStrike" kern="1200" cap="none" spc="0" normalizeH="0" baseline="0" noProof="0" dirty="0">
              <a:ln>
                <a:noFill/>
              </a:ln>
              <a:solidFill>
                <a:srgbClr val="219EBC"/>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89208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302CD30-AD7B-37AD-64EA-C8002C4FA412}"/>
              </a:ext>
            </a:extLst>
          </p:cNvPr>
          <p:cNvSpPr>
            <a:spLocks noGrp="1"/>
          </p:cNvSpPr>
          <p:nvPr>
            <p:ph type="title"/>
          </p:nvPr>
        </p:nvSpPr>
        <p:spPr>
          <a:xfrm>
            <a:off x="180703" y="147410"/>
            <a:ext cx="10955383" cy="706029"/>
          </a:xfrm>
        </p:spPr>
        <p:txBody>
          <a:bodyPr>
            <a:noAutofit/>
          </a:bodyPr>
          <a:lstStyle/>
          <a:p>
            <a:r>
              <a:rPr lang="fr-FR" dirty="0"/>
              <a:t>Tendance actuelle : le « Cloud hybride »</a:t>
            </a:r>
          </a:p>
        </p:txBody>
      </p:sp>
      <p:sp>
        <p:nvSpPr>
          <p:cNvPr id="8" name="AutoShape 2" descr="How to Get Your PhilSys Digital ID or National ID Printed Copy">
            <a:extLst>
              <a:ext uri="{FF2B5EF4-FFF2-40B4-BE49-F238E27FC236}">
                <a16:creationId xmlns:a16="http://schemas.microsoft.com/office/drawing/2014/main" id="{48B193EE-1A02-04D5-1E51-57CDDCAA10C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How to Get Your PhilSys Digital ID or National ID Printed Copy">
            <a:extLst>
              <a:ext uri="{FF2B5EF4-FFF2-40B4-BE49-F238E27FC236}">
                <a16:creationId xmlns:a16="http://schemas.microsoft.com/office/drawing/2014/main" id="{FFCE7773-D8A4-2C6C-6DE7-EAB893EE110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The What, How &amp; Why of Hybrid Cloud Computing">
            <a:extLst>
              <a:ext uri="{FF2B5EF4-FFF2-40B4-BE49-F238E27FC236}">
                <a16:creationId xmlns:a16="http://schemas.microsoft.com/office/drawing/2014/main" id="{4482A845-14D7-BD1C-3C6B-301463979E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45"/>
          <a:stretch/>
        </p:blipFill>
        <p:spPr bwMode="auto">
          <a:xfrm>
            <a:off x="952500" y="886096"/>
            <a:ext cx="10287000" cy="6004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597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302CD30-AD7B-37AD-64EA-C8002C4FA412}"/>
              </a:ext>
            </a:extLst>
          </p:cNvPr>
          <p:cNvSpPr>
            <a:spLocks noGrp="1"/>
          </p:cNvSpPr>
          <p:nvPr>
            <p:ph type="title"/>
          </p:nvPr>
        </p:nvSpPr>
        <p:spPr>
          <a:xfrm>
            <a:off x="180703" y="147410"/>
            <a:ext cx="8044543" cy="706029"/>
          </a:xfrm>
        </p:spPr>
        <p:txBody>
          <a:bodyPr>
            <a:normAutofit fontScale="90000"/>
          </a:bodyPr>
          <a:lstStyle/>
          <a:p>
            <a:r>
              <a:rPr lang="en-US" dirty="0"/>
              <a:t>Étude de </a:t>
            </a:r>
            <a:r>
              <a:rPr lang="en-US" dirty="0" err="1"/>
              <a:t>cas</a:t>
            </a:r>
            <a:r>
              <a:rPr lang="en-US" dirty="0"/>
              <a:t>: Philippines (</a:t>
            </a:r>
            <a:r>
              <a:rPr lang="en-US" dirty="0" err="1"/>
              <a:t>PhilSys</a:t>
            </a:r>
            <a:r>
              <a:rPr lang="en-US" dirty="0"/>
              <a:t>)</a:t>
            </a:r>
          </a:p>
        </p:txBody>
      </p:sp>
      <p:sp>
        <p:nvSpPr>
          <p:cNvPr id="8" name="AutoShape 2" descr="How to Get Your PhilSys Digital ID or National ID Printed Copy">
            <a:extLst>
              <a:ext uri="{FF2B5EF4-FFF2-40B4-BE49-F238E27FC236}">
                <a16:creationId xmlns:a16="http://schemas.microsoft.com/office/drawing/2014/main" id="{48B193EE-1A02-04D5-1E51-57CDDCAA10C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How to Get Your PhilSys Digital ID or National ID Printed Copy">
            <a:extLst>
              <a:ext uri="{FF2B5EF4-FFF2-40B4-BE49-F238E27FC236}">
                <a16:creationId xmlns:a16="http://schemas.microsoft.com/office/drawing/2014/main" id="{FFCE7773-D8A4-2C6C-6DE7-EAB893EE110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4BC6E178-85A3-F1A1-E6FD-58DAA45AC5EE}"/>
              </a:ext>
            </a:extLst>
          </p:cNvPr>
          <p:cNvPicPr>
            <a:picLocks noChangeAspect="1"/>
          </p:cNvPicPr>
          <p:nvPr/>
        </p:nvPicPr>
        <p:blipFill rotWithShape="1">
          <a:blip r:embed="rId3"/>
          <a:srcRect l="21689" r="18500"/>
          <a:stretch/>
        </p:blipFill>
        <p:spPr>
          <a:xfrm>
            <a:off x="-21772" y="1062718"/>
            <a:ext cx="5812972" cy="5795282"/>
          </a:xfrm>
          <a:prstGeom prst="rect">
            <a:avLst/>
          </a:prstGeom>
        </p:spPr>
      </p:pic>
      <p:sp>
        <p:nvSpPr>
          <p:cNvPr id="12" name="Rectangle 11">
            <a:extLst>
              <a:ext uri="{FF2B5EF4-FFF2-40B4-BE49-F238E27FC236}">
                <a16:creationId xmlns:a16="http://schemas.microsoft.com/office/drawing/2014/main" id="{EBE5938F-E214-2E99-0F1D-FB0AD4CAB9A2}"/>
              </a:ext>
            </a:extLst>
          </p:cNvPr>
          <p:cNvSpPr/>
          <p:nvPr/>
        </p:nvSpPr>
        <p:spPr>
          <a:xfrm>
            <a:off x="-566057" y="1062395"/>
            <a:ext cx="6357257" cy="6279182"/>
          </a:xfrm>
          <a:prstGeom prst="rect">
            <a:avLst/>
          </a:prstGeom>
          <a:gradFill flip="none" rotWithShape="1">
            <a:gsLst>
              <a:gs pos="0">
                <a:schemeClr val="bg1">
                  <a:lumMod val="95000"/>
                </a:schemeClr>
              </a:gs>
              <a:gs pos="0">
                <a:schemeClr val="bg1">
                  <a:alpha val="0"/>
                </a:schemeClr>
              </a:gs>
              <a:gs pos="100000">
                <a:schemeClr val="bg1">
                  <a:shade val="100000"/>
                  <a:satMod val="1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diagram of a computer system&#10;&#10;Description automatically generated with medium confidence">
            <a:extLst>
              <a:ext uri="{FF2B5EF4-FFF2-40B4-BE49-F238E27FC236}">
                <a16:creationId xmlns:a16="http://schemas.microsoft.com/office/drawing/2014/main" id="{B067B3F4-BE84-A669-6861-3908667710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486" y="242349"/>
            <a:ext cx="5127172" cy="3037836"/>
          </a:xfrm>
          <a:prstGeom prst="rect">
            <a:avLst/>
          </a:prstGeom>
        </p:spPr>
      </p:pic>
    </p:spTree>
    <p:extLst>
      <p:ext uri="{BB962C8B-B14F-4D97-AF65-F5344CB8AC3E}">
        <p14:creationId xmlns:p14="http://schemas.microsoft.com/office/powerpoint/2010/main" val="1063618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C13EB6-8AC5-1E30-126C-83E6AA8F8CA7}"/>
              </a:ext>
            </a:extLst>
          </p:cNvPr>
          <p:cNvSpPr/>
          <p:nvPr/>
        </p:nvSpPr>
        <p:spPr>
          <a:xfrm>
            <a:off x="10101943" y="6336955"/>
            <a:ext cx="2862943" cy="7931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F302CD30-AD7B-37AD-64EA-C8002C4FA412}"/>
              </a:ext>
            </a:extLst>
          </p:cNvPr>
          <p:cNvSpPr>
            <a:spLocks noGrp="1"/>
          </p:cNvSpPr>
          <p:nvPr>
            <p:ph type="title"/>
          </p:nvPr>
        </p:nvSpPr>
        <p:spPr>
          <a:xfrm>
            <a:off x="180703" y="147410"/>
            <a:ext cx="8044543" cy="706029"/>
          </a:xfrm>
        </p:spPr>
        <p:txBody>
          <a:bodyPr>
            <a:normAutofit fontScale="90000"/>
          </a:bodyPr>
          <a:lstStyle/>
          <a:p>
            <a:r>
              <a:rPr lang="en-US" dirty="0"/>
              <a:t>Étude de </a:t>
            </a:r>
            <a:r>
              <a:rPr lang="en-US" dirty="0" err="1"/>
              <a:t>cas</a:t>
            </a:r>
            <a:r>
              <a:rPr lang="en-US" dirty="0"/>
              <a:t>: Philippines (</a:t>
            </a:r>
            <a:r>
              <a:rPr lang="en-US" dirty="0" err="1"/>
              <a:t>PhilSys</a:t>
            </a:r>
            <a:r>
              <a:rPr lang="en-US" dirty="0"/>
              <a:t>)</a:t>
            </a:r>
          </a:p>
        </p:txBody>
      </p:sp>
      <p:sp>
        <p:nvSpPr>
          <p:cNvPr id="8" name="AutoShape 2" descr="How to Get Your PhilSys Digital ID or National ID Printed Copy">
            <a:extLst>
              <a:ext uri="{FF2B5EF4-FFF2-40B4-BE49-F238E27FC236}">
                <a16:creationId xmlns:a16="http://schemas.microsoft.com/office/drawing/2014/main" id="{48B193EE-1A02-04D5-1E51-57CDDCAA10C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How to Get Your PhilSys Digital ID or National ID Printed Copy">
            <a:extLst>
              <a:ext uri="{FF2B5EF4-FFF2-40B4-BE49-F238E27FC236}">
                <a16:creationId xmlns:a16="http://schemas.microsoft.com/office/drawing/2014/main" id="{FFCE7773-D8A4-2C6C-6DE7-EAB893EE110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4BC6E178-85A3-F1A1-E6FD-58DAA45AC5EE}"/>
              </a:ext>
            </a:extLst>
          </p:cNvPr>
          <p:cNvPicPr>
            <a:picLocks noChangeAspect="1"/>
          </p:cNvPicPr>
          <p:nvPr/>
        </p:nvPicPr>
        <p:blipFill rotWithShape="1">
          <a:blip r:embed="rId3"/>
          <a:srcRect l="21689" r="18500"/>
          <a:stretch/>
        </p:blipFill>
        <p:spPr>
          <a:xfrm>
            <a:off x="-21772" y="1062718"/>
            <a:ext cx="5812972" cy="5795282"/>
          </a:xfrm>
          <a:prstGeom prst="rect">
            <a:avLst/>
          </a:prstGeom>
        </p:spPr>
      </p:pic>
      <p:sp>
        <p:nvSpPr>
          <p:cNvPr id="12" name="Rectangle 11">
            <a:extLst>
              <a:ext uri="{FF2B5EF4-FFF2-40B4-BE49-F238E27FC236}">
                <a16:creationId xmlns:a16="http://schemas.microsoft.com/office/drawing/2014/main" id="{EBE5938F-E214-2E99-0F1D-FB0AD4CAB9A2}"/>
              </a:ext>
            </a:extLst>
          </p:cNvPr>
          <p:cNvSpPr/>
          <p:nvPr/>
        </p:nvSpPr>
        <p:spPr>
          <a:xfrm>
            <a:off x="-566057" y="1062395"/>
            <a:ext cx="6357257" cy="6279182"/>
          </a:xfrm>
          <a:prstGeom prst="rect">
            <a:avLst/>
          </a:prstGeom>
          <a:gradFill flip="none" rotWithShape="1">
            <a:gsLst>
              <a:gs pos="0">
                <a:schemeClr val="bg1">
                  <a:lumMod val="95000"/>
                </a:schemeClr>
              </a:gs>
              <a:gs pos="0">
                <a:schemeClr val="bg1">
                  <a:alpha val="0"/>
                </a:schemeClr>
              </a:gs>
              <a:gs pos="100000">
                <a:schemeClr val="bg1">
                  <a:shade val="100000"/>
                  <a:satMod val="1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A5F5FF1-A6EA-3432-AE59-48BB3D451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39484"/>
            <a:ext cx="6302685" cy="6770915"/>
          </a:xfrm>
          <a:prstGeom prst="rect">
            <a:avLst/>
          </a:prstGeom>
        </p:spPr>
      </p:pic>
      <p:pic>
        <p:nvPicPr>
          <p:cNvPr id="2050" name="Picture 2" descr="Amazon Web Services - Prodam">
            <a:extLst>
              <a:ext uri="{FF2B5EF4-FFF2-40B4-BE49-F238E27FC236}">
                <a16:creationId xmlns:a16="http://schemas.microsoft.com/office/drawing/2014/main" id="{2CD262A8-7E54-450D-F624-58FAF77C49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5246" y="4574545"/>
            <a:ext cx="451146" cy="234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267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D50699-6624-55DC-C9EC-25CEBF40352E}"/>
              </a:ext>
            </a:extLst>
          </p:cNvPr>
          <p:cNvSpPr txBox="1"/>
          <p:nvPr/>
        </p:nvSpPr>
        <p:spPr>
          <a:xfrm>
            <a:off x="3503364" y="2368627"/>
            <a:ext cx="2930487" cy="369332"/>
          </a:xfrm>
          <a:prstGeom prst="rect">
            <a:avLst/>
          </a:prstGeom>
          <a:noFill/>
        </p:spPr>
        <p:txBody>
          <a:bodyPr wrap="square" rtlCol="0">
            <a:spAutoFit/>
          </a:bodyPr>
          <a:lstStyle/>
          <a:p>
            <a:r>
              <a:rPr lang="en-US"/>
              <a:t>Chris to add</a:t>
            </a:r>
          </a:p>
        </p:txBody>
      </p:sp>
      <p:pic>
        <p:nvPicPr>
          <p:cNvPr id="5" name="Picture 4">
            <a:extLst>
              <a:ext uri="{FF2B5EF4-FFF2-40B4-BE49-F238E27FC236}">
                <a16:creationId xmlns:a16="http://schemas.microsoft.com/office/drawing/2014/main" id="{9904A2D6-33C8-4DD4-291E-E28436169B97}"/>
              </a:ext>
            </a:extLst>
          </p:cNvPr>
          <p:cNvPicPr>
            <a:picLocks noChangeAspect="1"/>
          </p:cNvPicPr>
          <p:nvPr/>
        </p:nvPicPr>
        <p:blipFill>
          <a:blip r:embed="rId3"/>
          <a:stretch>
            <a:fillRect/>
          </a:stretch>
        </p:blipFill>
        <p:spPr>
          <a:xfrm>
            <a:off x="-1414753" y="860612"/>
            <a:ext cx="13319882" cy="6036522"/>
          </a:xfrm>
          <a:prstGeom prst="rect">
            <a:avLst/>
          </a:prstGeom>
        </p:spPr>
      </p:pic>
      <p:sp>
        <p:nvSpPr>
          <p:cNvPr id="8" name="Rectangle 7">
            <a:extLst>
              <a:ext uri="{FF2B5EF4-FFF2-40B4-BE49-F238E27FC236}">
                <a16:creationId xmlns:a16="http://schemas.microsoft.com/office/drawing/2014/main" id="{05A621C3-9C6C-10AB-4B17-8411EC1F1B08}"/>
              </a:ext>
            </a:extLst>
          </p:cNvPr>
          <p:cNvSpPr/>
          <p:nvPr/>
        </p:nvSpPr>
        <p:spPr>
          <a:xfrm>
            <a:off x="5934635" y="860612"/>
            <a:ext cx="6522703" cy="30121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een and black logo&#10;&#10;Description automatically generated">
            <a:extLst>
              <a:ext uri="{FF2B5EF4-FFF2-40B4-BE49-F238E27FC236}">
                <a16:creationId xmlns:a16="http://schemas.microsoft.com/office/drawing/2014/main" id="{C6ABA94A-47F3-5D9C-8EA8-009CCCDBCC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3362" y="1518113"/>
            <a:ext cx="1697138" cy="1697138"/>
          </a:xfrm>
          <a:prstGeom prst="rect">
            <a:avLst/>
          </a:prstGeom>
        </p:spPr>
      </p:pic>
      <p:sp>
        <p:nvSpPr>
          <p:cNvPr id="9" name="Title 8">
            <a:extLst>
              <a:ext uri="{FF2B5EF4-FFF2-40B4-BE49-F238E27FC236}">
                <a16:creationId xmlns:a16="http://schemas.microsoft.com/office/drawing/2014/main" id="{A0820F49-0D94-3272-3DDB-C875667CD148}"/>
              </a:ext>
            </a:extLst>
          </p:cNvPr>
          <p:cNvSpPr>
            <a:spLocks noGrp="1"/>
          </p:cNvSpPr>
          <p:nvPr>
            <p:ph type="title"/>
          </p:nvPr>
        </p:nvSpPr>
        <p:spPr/>
        <p:txBody>
          <a:bodyPr/>
          <a:lstStyle/>
          <a:p>
            <a:r>
              <a:rPr lang="en-US" dirty="0"/>
              <a:t>Étude de </a:t>
            </a:r>
            <a:r>
              <a:rPr lang="en-US" dirty="0" err="1"/>
              <a:t>cas</a:t>
            </a:r>
            <a:r>
              <a:rPr lang="en-US" dirty="0"/>
              <a:t>: </a:t>
            </a:r>
            <a:r>
              <a:rPr lang="en-US" dirty="0" err="1"/>
              <a:t>Jordanie</a:t>
            </a:r>
            <a:r>
              <a:rPr lang="en-US" dirty="0"/>
              <a:t> (Sanad)</a:t>
            </a:r>
          </a:p>
        </p:txBody>
      </p:sp>
    </p:spTree>
    <p:extLst>
      <p:ext uri="{BB962C8B-B14F-4D97-AF65-F5344CB8AC3E}">
        <p14:creationId xmlns:p14="http://schemas.microsoft.com/office/powerpoint/2010/main" val="95655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9A585F-DC15-EA25-5B53-009EA988E82A}"/>
              </a:ext>
            </a:extLst>
          </p:cNvPr>
          <p:cNvPicPr>
            <a:picLocks noChangeAspect="1"/>
          </p:cNvPicPr>
          <p:nvPr/>
        </p:nvPicPr>
        <p:blipFill>
          <a:blip r:embed="rId3"/>
          <a:stretch>
            <a:fillRect/>
          </a:stretch>
        </p:blipFill>
        <p:spPr>
          <a:xfrm>
            <a:off x="-1414753" y="860612"/>
            <a:ext cx="13319882" cy="6036522"/>
          </a:xfrm>
          <a:prstGeom prst="rect">
            <a:avLst/>
          </a:prstGeom>
        </p:spPr>
      </p:pic>
      <p:sp>
        <p:nvSpPr>
          <p:cNvPr id="10" name="Rectangle 9">
            <a:extLst>
              <a:ext uri="{FF2B5EF4-FFF2-40B4-BE49-F238E27FC236}">
                <a16:creationId xmlns:a16="http://schemas.microsoft.com/office/drawing/2014/main" id="{B7B100FF-F30C-D1DD-353A-67804B3259E8}"/>
              </a:ext>
            </a:extLst>
          </p:cNvPr>
          <p:cNvSpPr/>
          <p:nvPr/>
        </p:nvSpPr>
        <p:spPr>
          <a:xfrm>
            <a:off x="5934635" y="860612"/>
            <a:ext cx="6522703" cy="72251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EFF9BC34-EEA5-C6E8-FC7F-7DE265B98FC9}"/>
              </a:ext>
            </a:extLst>
          </p:cNvPr>
          <p:cNvSpPr>
            <a:spLocks noGrp="1"/>
          </p:cNvSpPr>
          <p:nvPr>
            <p:ph type="title"/>
          </p:nvPr>
        </p:nvSpPr>
        <p:spPr/>
        <p:txBody>
          <a:bodyPr>
            <a:normAutofit/>
          </a:bodyPr>
          <a:lstStyle/>
          <a:p>
            <a:r>
              <a:rPr lang="en-US" dirty="0"/>
              <a:t>Étude de </a:t>
            </a:r>
            <a:r>
              <a:rPr lang="en-US" dirty="0" err="1"/>
              <a:t>cas</a:t>
            </a:r>
            <a:r>
              <a:rPr lang="en-US" dirty="0"/>
              <a:t>: </a:t>
            </a:r>
            <a:r>
              <a:rPr lang="en-US" dirty="0" err="1"/>
              <a:t>Jordanie</a:t>
            </a:r>
            <a:r>
              <a:rPr lang="en-US" dirty="0"/>
              <a:t> (Sanad)</a:t>
            </a:r>
          </a:p>
        </p:txBody>
      </p:sp>
      <p:sp>
        <p:nvSpPr>
          <p:cNvPr id="2" name="Rectangle 1">
            <a:extLst>
              <a:ext uri="{FF2B5EF4-FFF2-40B4-BE49-F238E27FC236}">
                <a16:creationId xmlns:a16="http://schemas.microsoft.com/office/drawing/2014/main" id="{0BE45F6B-85B1-E738-F955-6FD5B83F8667}"/>
              </a:ext>
            </a:extLst>
          </p:cNvPr>
          <p:cNvSpPr/>
          <p:nvPr/>
        </p:nvSpPr>
        <p:spPr>
          <a:xfrm>
            <a:off x="4844143" y="2231571"/>
            <a:ext cx="8120743" cy="48985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omputer&#10;&#10;Description automatically generated">
            <a:extLst>
              <a:ext uri="{FF2B5EF4-FFF2-40B4-BE49-F238E27FC236}">
                <a16:creationId xmlns:a16="http://schemas.microsoft.com/office/drawing/2014/main" id="{B97C2D9E-35EE-1E3E-F262-4D0D4FBC43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2521" y="147410"/>
            <a:ext cx="5709732" cy="6993619"/>
          </a:xfrm>
          <a:prstGeom prst="rect">
            <a:avLst/>
          </a:prstGeom>
        </p:spPr>
      </p:pic>
    </p:spTree>
    <p:extLst>
      <p:ext uri="{BB962C8B-B14F-4D97-AF65-F5344CB8AC3E}">
        <p14:creationId xmlns:p14="http://schemas.microsoft.com/office/powerpoint/2010/main" val="2247914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FF9BC34-EEA5-C6E8-FC7F-7DE265B98FC9}"/>
              </a:ext>
            </a:extLst>
          </p:cNvPr>
          <p:cNvSpPr>
            <a:spLocks noGrp="1"/>
          </p:cNvSpPr>
          <p:nvPr>
            <p:ph type="title"/>
          </p:nvPr>
        </p:nvSpPr>
        <p:spPr>
          <a:xfrm>
            <a:off x="180703" y="147410"/>
            <a:ext cx="9311640" cy="706029"/>
          </a:xfrm>
        </p:spPr>
        <p:txBody>
          <a:bodyPr>
            <a:normAutofit/>
          </a:bodyPr>
          <a:lstStyle/>
          <a:p>
            <a:r>
              <a:rPr lang="en-US" sz="3000" dirty="0"/>
              <a:t>Étude de </a:t>
            </a:r>
            <a:r>
              <a:rPr lang="en-US" sz="3000" dirty="0" err="1"/>
              <a:t>cas</a:t>
            </a:r>
            <a:r>
              <a:rPr lang="en-US" sz="3000" dirty="0"/>
              <a:t>: </a:t>
            </a:r>
            <a:r>
              <a:rPr lang="en-US" sz="3000" dirty="0" err="1"/>
              <a:t>Singapour</a:t>
            </a:r>
            <a:r>
              <a:rPr lang="en-US" sz="3000" dirty="0"/>
              <a:t> (</a:t>
            </a:r>
            <a:r>
              <a:rPr lang="en-US" sz="3000" dirty="0" err="1"/>
              <a:t>SingPass</a:t>
            </a:r>
            <a:r>
              <a:rPr lang="en-US" sz="3000" dirty="0"/>
              <a:t>)</a:t>
            </a:r>
          </a:p>
        </p:txBody>
      </p:sp>
      <p:pic>
        <p:nvPicPr>
          <p:cNvPr id="12290" name="Picture 2">
            <a:extLst>
              <a:ext uri="{FF2B5EF4-FFF2-40B4-BE49-F238E27FC236}">
                <a16:creationId xmlns:a16="http://schemas.microsoft.com/office/drawing/2014/main" id="{B1E102E8-E153-F5AF-7A15-B41D6C9589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15" y="3082586"/>
            <a:ext cx="6531428" cy="36280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oubling down on cloud to deliver better government services">
            <a:extLst>
              <a:ext uri="{FF2B5EF4-FFF2-40B4-BE49-F238E27FC236}">
                <a16:creationId xmlns:a16="http://schemas.microsoft.com/office/drawing/2014/main" id="{C12ED352-CCCD-4F23-3EA1-4E305E685B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76" t="28684" r="2477"/>
          <a:stretch/>
        </p:blipFill>
        <p:spPr bwMode="auto">
          <a:xfrm>
            <a:off x="7726843" y="0"/>
            <a:ext cx="446515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E328E5B3-8ACD-4423-82F0-F430526CEDD6}"/>
              </a:ext>
            </a:extLst>
          </p:cNvPr>
          <p:cNvSpPr>
            <a:spLocks noGrp="1"/>
          </p:cNvSpPr>
          <p:nvPr>
            <p:ph idx="1"/>
          </p:nvPr>
        </p:nvSpPr>
        <p:spPr>
          <a:xfrm>
            <a:off x="180703" y="1077684"/>
            <a:ext cx="10069286" cy="5388429"/>
          </a:xfrm>
        </p:spPr>
        <p:txBody>
          <a:bodyPr>
            <a:normAutofit/>
          </a:bodyPr>
          <a:lstStyle/>
          <a:p>
            <a:pPr>
              <a:spcBef>
                <a:spcPts val="600"/>
              </a:spcBef>
            </a:pPr>
            <a:r>
              <a:rPr lang="fr-FR" sz="2000" dirty="0" err="1"/>
              <a:t>SingPass</a:t>
            </a:r>
            <a:r>
              <a:rPr lang="fr-FR" sz="2000" dirty="0"/>
              <a:t> : cloud hybride </a:t>
            </a:r>
          </a:p>
          <a:p>
            <a:pPr lvl="1">
              <a:spcBef>
                <a:spcPts val="600"/>
              </a:spcBef>
            </a:pPr>
            <a:r>
              <a:rPr lang="fr-FR" sz="1600" dirty="0"/>
              <a:t>Base de données d'identité sous-jacente : sur site</a:t>
            </a:r>
          </a:p>
          <a:p>
            <a:pPr lvl="1">
              <a:spcBef>
                <a:spcPts val="600"/>
              </a:spcBef>
            </a:pPr>
            <a:r>
              <a:rPr lang="fr-FR" sz="1600" dirty="0"/>
              <a:t>Application, backend : AWS</a:t>
            </a:r>
            <a:endParaRPr lang="en-US" sz="1600" dirty="0"/>
          </a:p>
          <a:p>
            <a:pPr>
              <a:spcBef>
                <a:spcPts val="600"/>
              </a:spcBef>
            </a:pPr>
            <a:r>
              <a:rPr lang="fr-FR" sz="2000" dirty="0"/>
              <a:t>70 % des administrations publiques dans le cloud commercial</a:t>
            </a:r>
          </a:p>
          <a:p>
            <a:pPr>
              <a:spcBef>
                <a:spcPts val="600"/>
              </a:spcBef>
            </a:pPr>
            <a:r>
              <a:rPr lang="fr-FR" sz="2000" dirty="0"/>
              <a:t>Cloud gouvernementale déployée sur l'infrastructure privé</a:t>
            </a:r>
          </a:p>
          <a:p>
            <a:pPr>
              <a:spcBef>
                <a:spcPts val="600"/>
              </a:spcBef>
            </a:pPr>
            <a:endParaRPr lang="fr-FR" sz="2000" dirty="0"/>
          </a:p>
        </p:txBody>
      </p:sp>
    </p:spTree>
    <p:extLst>
      <p:ext uri="{BB962C8B-B14F-4D97-AF65-F5344CB8AC3E}">
        <p14:creationId xmlns:p14="http://schemas.microsoft.com/office/powerpoint/2010/main" val="975979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5A3C-13B2-C1A7-CA9A-E3FB6FE267CF}"/>
              </a:ext>
            </a:extLst>
          </p:cNvPr>
          <p:cNvSpPr>
            <a:spLocks noGrp="1"/>
          </p:cNvSpPr>
          <p:nvPr>
            <p:ph type="title"/>
          </p:nvPr>
        </p:nvSpPr>
        <p:spPr>
          <a:xfrm>
            <a:off x="180703" y="147410"/>
            <a:ext cx="11858897" cy="706029"/>
          </a:xfrm>
        </p:spPr>
        <p:txBody>
          <a:bodyPr>
            <a:normAutofit/>
          </a:bodyPr>
          <a:lstStyle/>
          <a:p>
            <a:r>
              <a:rPr lang="fr-FR" dirty="0"/>
              <a:t>Résumé et </a:t>
            </a:r>
            <a:r>
              <a:rPr lang="fr-FR" dirty="0" err="1"/>
              <a:t>recommendations</a:t>
            </a:r>
            <a:endParaRPr lang="en-US" dirty="0"/>
          </a:p>
        </p:txBody>
      </p:sp>
      <p:sp>
        <p:nvSpPr>
          <p:cNvPr id="3" name="Content Placeholder 2">
            <a:extLst>
              <a:ext uri="{FF2B5EF4-FFF2-40B4-BE49-F238E27FC236}">
                <a16:creationId xmlns:a16="http://schemas.microsoft.com/office/drawing/2014/main" id="{EC7C6E25-438F-59FA-C9A7-AB31BEFA58E8}"/>
              </a:ext>
            </a:extLst>
          </p:cNvPr>
          <p:cNvSpPr>
            <a:spLocks noGrp="1"/>
          </p:cNvSpPr>
          <p:nvPr>
            <p:ph idx="1"/>
          </p:nvPr>
        </p:nvSpPr>
        <p:spPr>
          <a:xfrm>
            <a:off x="631371" y="2351313"/>
            <a:ext cx="10863943" cy="5388429"/>
          </a:xfrm>
        </p:spPr>
        <p:txBody>
          <a:bodyPr>
            <a:normAutofit/>
          </a:bodyPr>
          <a:lstStyle/>
          <a:p>
            <a:pPr>
              <a:spcBef>
                <a:spcPts val="1800"/>
              </a:spcBef>
            </a:pPr>
            <a:r>
              <a:rPr lang="fr-FR" dirty="0"/>
              <a:t>Éviter les salles de serveurs : performance, coût, sécurité</a:t>
            </a:r>
          </a:p>
          <a:p>
            <a:pPr>
              <a:spcBef>
                <a:spcPts val="1800"/>
              </a:spcBef>
            </a:pPr>
            <a:r>
              <a:rPr lang="fr-FR" dirty="0"/>
              <a:t>Prendre en compte l'évolutivité et la capacité interne des institutions publiques</a:t>
            </a:r>
          </a:p>
          <a:p>
            <a:pPr>
              <a:spcBef>
                <a:spcPts val="1800"/>
              </a:spcBef>
            </a:pPr>
            <a:r>
              <a:rPr lang="fr-FR" dirty="0"/>
              <a:t>Tendance internationale marqué vers les modèles hybride</a:t>
            </a:r>
          </a:p>
          <a:p>
            <a:pPr>
              <a:spcBef>
                <a:spcPts val="1800"/>
              </a:spcBef>
            </a:pPr>
            <a:r>
              <a:rPr lang="fr-FR" dirty="0"/>
              <a:t>De nombreux modèles permettant au secteur privé de jouer un rôle sans compromettre la souveraineté</a:t>
            </a:r>
          </a:p>
          <a:p>
            <a:pPr>
              <a:spcBef>
                <a:spcPts val="1800"/>
              </a:spcBef>
            </a:pPr>
            <a:endParaRPr lang="fr-FR" dirty="0"/>
          </a:p>
        </p:txBody>
      </p:sp>
    </p:spTree>
    <p:extLst>
      <p:ext uri="{BB962C8B-B14F-4D97-AF65-F5344CB8AC3E}">
        <p14:creationId xmlns:p14="http://schemas.microsoft.com/office/powerpoint/2010/main" val="2097511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5A3C-13B2-C1A7-CA9A-E3FB6FE267CF}"/>
              </a:ext>
            </a:extLst>
          </p:cNvPr>
          <p:cNvSpPr>
            <a:spLocks noGrp="1"/>
          </p:cNvSpPr>
          <p:nvPr>
            <p:ph type="title"/>
          </p:nvPr>
        </p:nvSpPr>
        <p:spPr>
          <a:xfrm>
            <a:off x="180703" y="147410"/>
            <a:ext cx="11858897" cy="706029"/>
          </a:xfrm>
        </p:spPr>
        <p:txBody>
          <a:bodyPr>
            <a:normAutofit fontScale="90000"/>
          </a:bodyPr>
          <a:lstStyle/>
          <a:p>
            <a:r>
              <a:rPr lang="fr-FR" dirty="0"/>
              <a:t>Résumé des ressources existantes et en cours</a:t>
            </a:r>
            <a:endParaRPr lang="en-US" dirty="0"/>
          </a:p>
        </p:txBody>
      </p:sp>
      <p:sp>
        <p:nvSpPr>
          <p:cNvPr id="3" name="Content Placeholder 2">
            <a:extLst>
              <a:ext uri="{FF2B5EF4-FFF2-40B4-BE49-F238E27FC236}">
                <a16:creationId xmlns:a16="http://schemas.microsoft.com/office/drawing/2014/main" id="{EC7C6E25-438F-59FA-C9A7-AB31BEFA58E8}"/>
              </a:ext>
            </a:extLst>
          </p:cNvPr>
          <p:cNvSpPr>
            <a:spLocks noGrp="1"/>
          </p:cNvSpPr>
          <p:nvPr>
            <p:ph idx="1"/>
          </p:nvPr>
        </p:nvSpPr>
        <p:spPr>
          <a:xfrm>
            <a:off x="801015" y="1616075"/>
            <a:ext cx="6544492" cy="5388429"/>
          </a:xfrm>
        </p:spPr>
        <p:txBody>
          <a:bodyPr>
            <a:normAutofit/>
          </a:bodyPr>
          <a:lstStyle/>
          <a:p>
            <a:pPr>
              <a:spcBef>
                <a:spcPts val="1800"/>
              </a:spcBef>
            </a:pPr>
            <a:r>
              <a:rPr lang="fr-FR" sz="2600" dirty="0"/>
              <a:t>Rapport phare sur le Cloud </a:t>
            </a:r>
          </a:p>
          <a:p>
            <a:pPr>
              <a:spcBef>
                <a:spcPts val="1800"/>
              </a:spcBef>
            </a:pPr>
            <a:r>
              <a:rPr lang="fr-FR" sz="2600" dirty="0"/>
              <a:t>Rapport sur les centres de données écologiques</a:t>
            </a:r>
          </a:p>
          <a:p>
            <a:pPr>
              <a:spcBef>
                <a:spcPts val="1800"/>
              </a:spcBef>
            </a:pPr>
            <a:r>
              <a:rPr lang="fr-FR" sz="2600" dirty="0"/>
              <a:t>Note explicative sur la sécurité du Cloud</a:t>
            </a:r>
          </a:p>
          <a:p>
            <a:pPr>
              <a:spcBef>
                <a:spcPts val="1800"/>
              </a:spcBef>
            </a:pPr>
            <a:r>
              <a:rPr lang="fr-FR" sz="2600" dirty="0"/>
              <a:t>Modèle d'offre et de demande pour les data centers</a:t>
            </a:r>
          </a:p>
          <a:p>
            <a:pPr>
              <a:spcBef>
                <a:spcPts val="1800"/>
              </a:spcBef>
            </a:pPr>
            <a:r>
              <a:rPr lang="fr-FR" sz="2600" dirty="0"/>
              <a:t>Cartographie de la chaîne de valeur du Cloud pour l'Afrique</a:t>
            </a:r>
          </a:p>
          <a:p>
            <a:pPr>
              <a:spcBef>
                <a:spcPts val="1800"/>
              </a:spcBef>
            </a:pPr>
            <a:r>
              <a:rPr lang="fr-FR" sz="2600" dirty="0"/>
              <a:t>Tendances de l'adoption de Cloud par les gouvernements</a:t>
            </a:r>
            <a:endParaRPr lang="en-US" sz="2600" dirty="0"/>
          </a:p>
        </p:txBody>
      </p:sp>
      <p:pic>
        <p:nvPicPr>
          <p:cNvPr id="5" name="Picture 4">
            <a:extLst>
              <a:ext uri="{FF2B5EF4-FFF2-40B4-BE49-F238E27FC236}">
                <a16:creationId xmlns:a16="http://schemas.microsoft.com/office/drawing/2014/main" id="{CCDC5100-2763-A7E3-D785-57BC26B43C82}"/>
              </a:ext>
            </a:extLst>
          </p:cNvPr>
          <p:cNvPicPr>
            <a:picLocks noChangeAspect="1"/>
          </p:cNvPicPr>
          <p:nvPr/>
        </p:nvPicPr>
        <p:blipFill>
          <a:blip r:embed="rId2"/>
          <a:stretch>
            <a:fillRect/>
          </a:stretch>
        </p:blipFill>
        <p:spPr>
          <a:xfrm>
            <a:off x="7768694" y="1066799"/>
            <a:ext cx="3622291" cy="5153295"/>
          </a:xfrm>
          <a:prstGeom prst="rect">
            <a:avLst/>
          </a:prstGeom>
          <a:effectLst>
            <a:outerShdw blurRad="50800" dist="38100" dir="3000000" sx="101000" sy="101000" algn="t" rotWithShape="0">
              <a:prstClr val="black">
                <a:alpha val="40000"/>
              </a:prstClr>
            </a:outerShdw>
          </a:effectLst>
        </p:spPr>
      </p:pic>
    </p:spTree>
    <p:extLst>
      <p:ext uri="{BB962C8B-B14F-4D97-AF65-F5344CB8AC3E}">
        <p14:creationId xmlns:p14="http://schemas.microsoft.com/office/powerpoint/2010/main" val="2979190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5A3C-13B2-C1A7-CA9A-E3FB6FE267CF}"/>
              </a:ext>
            </a:extLst>
          </p:cNvPr>
          <p:cNvSpPr>
            <a:spLocks noGrp="1"/>
          </p:cNvSpPr>
          <p:nvPr>
            <p:ph type="title"/>
          </p:nvPr>
        </p:nvSpPr>
        <p:spPr>
          <a:xfrm>
            <a:off x="180703" y="147410"/>
            <a:ext cx="11858897" cy="706029"/>
          </a:xfrm>
        </p:spPr>
        <p:txBody>
          <a:bodyPr>
            <a:normAutofit/>
          </a:bodyPr>
          <a:lstStyle/>
          <a:p>
            <a:r>
              <a:rPr lang="fr-FR" dirty="0"/>
              <a:t>Merci beaucoup !</a:t>
            </a:r>
            <a:endParaRPr lang="en-US" dirty="0"/>
          </a:p>
        </p:txBody>
      </p:sp>
      <p:sp>
        <p:nvSpPr>
          <p:cNvPr id="5" name="Content Placeholder 4">
            <a:extLst>
              <a:ext uri="{FF2B5EF4-FFF2-40B4-BE49-F238E27FC236}">
                <a16:creationId xmlns:a16="http://schemas.microsoft.com/office/drawing/2014/main" id="{F3559932-C987-2701-C003-7A2E0C1E7AB0}"/>
              </a:ext>
            </a:extLst>
          </p:cNvPr>
          <p:cNvSpPr>
            <a:spLocks noGrp="1"/>
          </p:cNvSpPr>
          <p:nvPr>
            <p:ph idx="1"/>
          </p:nvPr>
        </p:nvSpPr>
        <p:spPr>
          <a:xfrm>
            <a:off x="2111829" y="2917371"/>
            <a:ext cx="9420496" cy="3411580"/>
          </a:xfrm>
        </p:spPr>
        <p:txBody>
          <a:bodyPr/>
          <a:lstStyle/>
          <a:p>
            <a:pPr marL="0" indent="0">
              <a:buNone/>
            </a:pPr>
            <a:r>
              <a:rPr lang="en-US" b="1" dirty="0"/>
              <a:t>Christopher Tullis</a:t>
            </a:r>
          </a:p>
          <a:p>
            <a:pPr marL="0" indent="0">
              <a:buNone/>
            </a:pPr>
            <a:r>
              <a:rPr lang="fr-FR" i="1" dirty="0"/>
              <a:t>Spécialiste principal en transformation numérique</a:t>
            </a:r>
          </a:p>
          <a:p>
            <a:pPr marL="0" indent="0">
              <a:buNone/>
            </a:pPr>
            <a:r>
              <a:rPr lang="en-US" dirty="0">
                <a:hlinkClick r:id="rId2"/>
              </a:rPr>
              <a:t>ctullis@worldbank.org</a:t>
            </a:r>
            <a:endParaRPr lang="en-US" dirty="0"/>
          </a:p>
          <a:p>
            <a:endParaRPr lang="en-US" dirty="0"/>
          </a:p>
        </p:txBody>
      </p:sp>
      <p:pic>
        <p:nvPicPr>
          <p:cNvPr id="7" name="Picture 6">
            <a:extLst>
              <a:ext uri="{FF2B5EF4-FFF2-40B4-BE49-F238E27FC236}">
                <a16:creationId xmlns:a16="http://schemas.microsoft.com/office/drawing/2014/main" id="{555C0DDB-4EC3-62F8-B74A-00330927895D}"/>
              </a:ext>
            </a:extLst>
          </p:cNvPr>
          <p:cNvPicPr>
            <a:picLocks noChangeAspect="1"/>
          </p:cNvPicPr>
          <p:nvPr/>
        </p:nvPicPr>
        <p:blipFill>
          <a:blip r:embed="rId3"/>
          <a:stretch>
            <a:fillRect/>
          </a:stretch>
        </p:blipFill>
        <p:spPr>
          <a:xfrm>
            <a:off x="-76200" y="4741925"/>
            <a:ext cx="12192000" cy="2116075"/>
          </a:xfrm>
          <a:prstGeom prst="rect">
            <a:avLst/>
          </a:prstGeom>
        </p:spPr>
      </p:pic>
    </p:spTree>
    <p:extLst>
      <p:ext uri="{BB962C8B-B14F-4D97-AF65-F5344CB8AC3E}">
        <p14:creationId xmlns:p14="http://schemas.microsoft.com/office/powerpoint/2010/main" val="264001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F34D8-F181-1CC4-43C8-A065E7D251BF}"/>
              </a:ext>
            </a:extLst>
          </p:cNvPr>
          <p:cNvSpPr>
            <a:spLocks noGrp="1"/>
          </p:cNvSpPr>
          <p:nvPr>
            <p:ph type="title"/>
          </p:nvPr>
        </p:nvSpPr>
        <p:spPr/>
        <p:txBody>
          <a:bodyPr>
            <a:normAutofit/>
          </a:bodyPr>
          <a:lstStyle/>
          <a:p>
            <a:r>
              <a:rPr lang="en-US" dirty="0"/>
              <a:t>Types de data centers</a:t>
            </a:r>
          </a:p>
        </p:txBody>
      </p:sp>
      <p:pic>
        <p:nvPicPr>
          <p:cNvPr id="3074" name="Picture 2" descr="Budget Server Room - 42U">
            <a:extLst>
              <a:ext uri="{FF2B5EF4-FFF2-40B4-BE49-F238E27FC236}">
                <a16:creationId xmlns:a16="http://schemas.microsoft.com/office/drawing/2014/main" id="{AC1FA2A0-9E5A-079D-5D78-A611747ED5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286"/>
          <a:stretch/>
        </p:blipFill>
        <p:spPr bwMode="auto">
          <a:xfrm>
            <a:off x="0" y="1147994"/>
            <a:ext cx="6379029"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BE49733-AF09-359C-921A-F9ADCA1E213E}"/>
              </a:ext>
            </a:extLst>
          </p:cNvPr>
          <p:cNvSpPr txBox="1"/>
          <p:nvPr/>
        </p:nvSpPr>
        <p:spPr>
          <a:xfrm>
            <a:off x="6531789" y="1629934"/>
            <a:ext cx="2361839" cy="1015663"/>
          </a:xfrm>
          <a:prstGeom prst="rect">
            <a:avLst/>
          </a:prstGeom>
          <a:noFill/>
        </p:spPr>
        <p:txBody>
          <a:bodyPr wrap="square" rtlCol="0">
            <a:spAutoFit/>
          </a:bodyPr>
          <a:lstStyle/>
          <a:p>
            <a:r>
              <a:rPr lang="en-US" sz="2000" b="1" dirty="0"/>
              <a:t>Petite echelle</a:t>
            </a:r>
          </a:p>
          <a:p>
            <a:endParaRPr lang="en-US" sz="2000" b="1" dirty="0"/>
          </a:p>
          <a:p>
            <a:r>
              <a:rPr lang="en-US" sz="2000" i="1" dirty="0"/>
              <a:t>Salle de </a:t>
            </a:r>
            <a:r>
              <a:rPr lang="en-US" sz="2000" i="1" dirty="0" err="1"/>
              <a:t>serveurs</a:t>
            </a:r>
            <a:endParaRPr lang="en-US" sz="2000" i="1" dirty="0"/>
          </a:p>
        </p:txBody>
      </p:sp>
    </p:spTree>
    <p:extLst>
      <p:ext uri="{BB962C8B-B14F-4D97-AF65-F5344CB8AC3E}">
        <p14:creationId xmlns:p14="http://schemas.microsoft.com/office/powerpoint/2010/main" val="2511399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F34D8-F181-1CC4-43C8-A065E7D251BF}"/>
              </a:ext>
            </a:extLst>
          </p:cNvPr>
          <p:cNvSpPr>
            <a:spLocks noGrp="1"/>
          </p:cNvSpPr>
          <p:nvPr>
            <p:ph type="title"/>
          </p:nvPr>
        </p:nvSpPr>
        <p:spPr/>
        <p:txBody>
          <a:bodyPr>
            <a:normAutofit/>
          </a:bodyPr>
          <a:lstStyle/>
          <a:p>
            <a:r>
              <a:rPr lang="en-US" dirty="0"/>
              <a:t>Types de data centers</a:t>
            </a:r>
          </a:p>
        </p:txBody>
      </p:sp>
      <p:pic>
        <p:nvPicPr>
          <p:cNvPr id="7170" name="Picture 2" descr="Enterprise Data Centre (EDC)">
            <a:extLst>
              <a:ext uri="{FF2B5EF4-FFF2-40B4-BE49-F238E27FC236}">
                <a16:creationId xmlns:a16="http://schemas.microsoft.com/office/drawing/2014/main" id="{292E6251-2E3D-58AA-6FF4-7BED381807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00" r="26926"/>
          <a:stretch/>
        </p:blipFill>
        <p:spPr bwMode="auto">
          <a:xfrm>
            <a:off x="2209800" y="1393371"/>
            <a:ext cx="7259330" cy="54646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B1F0529-DF1E-C5EA-F614-4AD021170B75}"/>
              </a:ext>
            </a:extLst>
          </p:cNvPr>
          <p:cNvSpPr txBox="1"/>
          <p:nvPr/>
        </p:nvSpPr>
        <p:spPr>
          <a:xfrm>
            <a:off x="9732189" y="2000048"/>
            <a:ext cx="2361839" cy="1323439"/>
          </a:xfrm>
          <a:prstGeom prst="rect">
            <a:avLst/>
          </a:prstGeom>
          <a:noFill/>
        </p:spPr>
        <p:txBody>
          <a:bodyPr wrap="square" rtlCol="0">
            <a:spAutoFit/>
          </a:bodyPr>
          <a:lstStyle/>
          <a:p>
            <a:r>
              <a:rPr lang="en-US" sz="2000" b="1" dirty="0"/>
              <a:t>Moyenne echelle</a:t>
            </a:r>
          </a:p>
          <a:p>
            <a:endParaRPr lang="en-US" sz="2000" b="1" dirty="0"/>
          </a:p>
          <a:p>
            <a:r>
              <a:rPr lang="en-US" sz="2000" i="1" dirty="0"/>
              <a:t>Data center </a:t>
            </a:r>
            <a:r>
              <a:rPr lang="en-US" sz="2000" i="1" dirty="0" err="1"/>
              <a:t>d’entreprise</a:t>
            </a:r>
            <a:endParaRPr lang="en-US" sz="2000" i="1" dirty="0"/>
          </a:p>
        </p:txBody>
      </p:sp>
    </p:spTree>
    <p:extLst>
      <p:ext uri="{BB962C8B-B14F-4D97-AF65-F5344CB8AC3E}">
        <p14:creationId xmlns:p14="http://schemas.microsoft.com/office/powerpoint/2010/main" val="2810471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F34D8-F181-1CC4-43C8-A065E7D251BF}"/>
              </a:ext>
            </a:extLst>
          </p:cNvPr>
          <p:cNvSpPr>
            <a:spLocks noGrp="1"/>
          </p:cNvSpPr>
          <p:nvPr>
            <p:ph type="title"/>
          </p:nvPr>
        </p:nvSpPr>
        <p:spPr/>
        <p:txBody>
          <a:bodyPr>
            <a:normAutofit/>
          </a:bodyPr>
          <a:lstStyle/>
          <a:p>
            <a:r>
              <a:rPr lang="en-US" dirty="0"/>
              <a:t>Types de data center</a:t>
            </a:r>
          </a:p>
        </p:txBody>
      </p:sp>
      <p:pic>
        <p:nvPicPr>
          <p:cNvPr id="6146" name="Picture 2">
            <a:extLst>
              <a:ext uri="{FF2B5EF4-FFF2-40B4-BE49-F238E27FC236}">
                <a16:creationId xmlns:a16="http://schemas.microsoft.com/office/drawing/2014/main" id="{598C9EB4-E060-03C7-2BD1-0282F42BD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0" y="1143000"/>
            <a:ext cx="85725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F6A809D-A9F3-A3CB-AD4A-07F68BFE8A2A}"/>
              </a:ext>
            </a:extLst>
          </p:cNvPr>
          <p:cNvSpPr txBox="1"/>
          <p:nvPr/>
        </p:nvSpPr>
        <p:spPr>
          <a:xfrm>
            <a:off x="1257661" y="1902077"/>
            <a:ext cx="2361839" cy="1323439"/>
          </a:xfrm>
          <a:prstGeom prst="rect">
            <a:avLst/>
          </a:prstGeom>
          <a:noFill/>
        </p:spPr>
        <p:txBody>
          <a:bodyPr wrap="square" rtlCol="0">
            <a:spAutoFit/>
          </a:bodyPr>
          <a:lstStyle/>
          <a:p>
            <a:r>
              <a:rPr lang="en-US" sz="2000" b="1" dirty="0"/>
              <a:t>Grande </a:t>
            </a:r>
            <a:r>
              <a:rPr lang="en-US" sz="2000" b="1" dirty="0" err="1"/>
              <a:t>échelle</a:t>
            </a:r>
            <a:endParaRPr lang="en-US" sz="2000" b="1" dirty="0"/>
          </a:p>
          <a:p>
            <a:endParaRPr lang="en-US" sz="2000" b="1" dirty="0"/>
          </a:p>
          <a:p>
            <a:r>
              <a:rPr lang="en-US" sz="2000" i="1" dirty="0"/>
              <a:t>Cloud et</a:t>
            </a:r>
          </a:p>
          <a:p>
            <a:r>
              <a:rPr lang="en-US" sz="2000" i="1" dirty="0"/>
              <a:t>Colocation</a:t>
            </a:r>
          </a:p>
        </p:txBody>
      </p:sp>
    </p:spTree>
    <p:extLst>
      <p:ext uri="{BB962C8B-B14F-4D97-AF65-F5344CB8AC3E}">
        <p14:creationId xmlns:p14="http://schemas.microsoft.com/office/powerpoint/2010/main" val="186831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F34D8-F181-1CC4-43C8-A065E7D251BF}"/>
              </a:ext>
            </a:extLst>
          </p:cNvPr>
          <p:cNvSpPr>
            <a:spLocks noGrp="1"/>
          </p:cNvSpPr>
          <p:nvPr>
            <p:ph type="title"/>
          </p:nvPr>
        </p:nvSpPr>
        <p:spPr>
          <a:xfrm>
            <a:off x="180703" y="147410"/>
            <a:ext cx="9474926" cy="706029"/>
          </a:xfrm>
        </p:spPr>
        <p:txBody>
          <a:bodyPr>
            <a:normAutofit/>
          </a:bodyPr>
          <a:lstStyle/>
          <a:p>
            <a:r>
              <a:rPr lang="en-US" dirty="0"/>
              <a:t>Data center </a:t>
            </a:r>
            <a:r>
              <a:rPr lang="en-US" dirty="0" err="1"/>
              <a:t>modulaire</a:t>
            </a:r>
            <a:endParaRPr lang="en-US" dirty="0"/>
          </a:p>
        </p:txBody>
      </p:sp>
      <p:sp>
        <p:nvSpPr>
          <p:cNvPr id="3" name="TextBox 2">
            <a:extLst>
              <a:ext uri="{FF2B5EF4-FFF2-40B4-BE49-F238E27FC236}">
                <a16:creationId xmlns:a16="http://schemas.microsoft.com/office/drawing/2014/main" id="{4F6A809D-A9F3-A3CB-AD4A-07F68BFE8A2A}"/>
              </a:ext>
            </a:extLst>
          </p:cNvPr>
          <p:cNvSpPr txBox="1"/>
          <p:nvPr/>
        </p:nvSpPr>
        <p:spPr>
          <a:xfrm>
            <a:off x="1257661" y="1902077"/>
            <a:ext cx="2361839" cy="1323439"/>
          </a:xfrm>
          <a:prstGeom prst="rect">
            <a:avLst/>
          </a:prstGeom>
          <a:noFill/>
        </p:spPr>
        <p:txBody>
          <a:bodyPr wrap="square" rtlCol="0">
            <a:spAutoFit/>
          </a:bodyPr>
          <a:lstStyle/>
          <a:p>
            <a:r>
              <a:rPr lang="en-US" sz="2000" b="1" dirty="0"/>
              <a:t>Grande </a:t>
            </a:r>
            <a:r>
              <a:rPr lang="en-US" sz="2000" b="1" dirty="0" err="1"/>
              <a:t>échelle</a:t>
            </a:r>
            <a:endParaRPr lang="en-US" sz="2000" b="1" dirty="0"/>
          </a:p>
          <a:p>
            <a:endParaRPr lang="en-US" sz="2000" b="1" dirty="0"/>
          </a:p>
          <a:p>
            <a:r>
              <a:rPr lang="en-US" sz="2000" i="1" dirty="0"/>
              <a:t>Cloud et</a:t>
            </a:r>
          </a:p>
          <a:p>
            <a:r>
              <a:rPr lang="en-US" sz="2000" i="1" dirty="0"/>
              <a:t>Colocation</a:t>
            </a:r>
          </a:p>
        </p:txBody>
      </p:sp>
      <p:pic>
        <p:nvPicPr>
          <p:cNvPr id="9218" name="Picture 2">
            <a:extLst>
              <a:ext uri="{FF2B5EF4-FFF2-40B4-BE49-F238E27FC236}">
                <a16:creationId xmlns:a16="http://schemas.microsoft.com/office/drawing/2014/main" id="{D78C43E0-F8C6-0FAC-E3A9-B4CBF0B3E4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3439"/>
            <a:ext cx="11845834" cy="6200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683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F34D8-F181-1CC4-43C8-A065E7D251BF}"/>
              </a:ext>
            </a:extLst>
          </p:cNvPr>
          <p:cNvSpPr>
            <a:spLocks noGrp="1"/>
          </p:cNvSpPr>
          <p:nvPr>
            <p:ph type="title"/>
          </p:nvPr>
        </p:nvSpPr>
        <p:spPr>
          <a:xfrm>
            <a:off x="180703" y="147410"/>
            <a:ext cx="9474926" cy="706029"/>
          </a:xfrm>
        </p:spPr>
        <p:txBody>
          <a:bodyPr>
            <a:normAutofit/>
          </a:bodyPr>
          <a:lstStyle/>
          <a:p>
            <a:r>
              <a:rPr lang="en-US" dirty="0"/>
              <a:t>Data center </a:t>
            </a:r>
            <a:r>
              <a:rPr lang="en-US" dirty="0" err="1"/>
              <a:t>modulaire</a:t>
            </a:r>
            <a:endParaRPr lang="en-US" dirty="0"/>
          </a:p>
        </p:txBody>
      </p:sp>
      <p:sp>
        <p:nvSpPr>
          <p:cNvPr id="3" name="TextBox 2">
            <a:extLst>
              <a:ext uri="{FF2B5EF4-FFF2-40B4-BE49-F238E27FC236}">
                <a16:creationId xmlns:a16="http://schemas.microsoft.com/office/drawing/2014/main" id="{4F6A809D-A9F3-A3CB-AD4A-07F68BFE8A2A}"/>
              </a:ext>
            </a:extLst>
          </p:cNvPr>
          <p:cNvSpPr txBox="1"/>
          <p:nvPr/>
        </p:nvSpPr>
        <p:spPr>
          <a:xfrm>
            <a:off x="1257661" y="1902077"/>
            <a:ext cx="2361839" cy="1323439"/>
          </a:xfrm>
          <a:prstGeom prst="rect">
            <a:avLst/>
          </a:prstGeom>
          <a:noFill/>
        </p:spPr>
        <p:txBody>
          <a:bodyPr wrap="square" rtlCol="0">
            <a:spAutoFit/>
          </a:bodyPr>
          <a:lstStyle/>
          <a:p>
            <a:r>
              <a:rPr lang="en-US" sz="2000" b="1" dirty="0"/>
              <a:t>Grande </a:t>
            </a:r>
            <a:r>
              <a:rPr lang="en-US" sz="2000" b="1" dirty="0" err="1"/>
              <a:t>échelle</a:t>
            </a:r>
            <a:endParaRPr lang="en-US" sz="2000" b="1" dirty="0"/>
          </a:p>
          <a:p>
            <a:endParaRPr lang="en-US" sz="2000" b="1" dirty="0"/>
          </a:p>
          <a:p>
            <a:r>
              <a:rPr lang="en-US" sz="2000" i="1" dirty="0"/>
              <a:t>Cloud et</a:t>
            </a:r>
          </a:p>
          <a:p>
            <a:r>
              <a:rPr lang="en-US" sz="2000" i="1" dirty="0"/>
              <a:t>Colocation</a:t>
            </a:r>
          </a:p>
        </p:txBody>
      </p:sp>
      <p:pic>
        <p:nvPicPr>
          <p:cNvPr id="8194" name="Picture 2">
            <a:extLst>
              <a:ext uri="{FF2B5EF4-FFF2-40B4-BE49-F238E27FC236}">
                <a16:creationId xmlns:a16="http://schemas.microsoft.com/office/drawing/2014/main" id="{5975AFFD-F60D-1B86-966A-4AA850AFD0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35" b="6241"/>
          <a:stretch/>
        </p:blipFill>
        <p:spPr bwMode="auto">
          <a:xfrm>
            <a:off x="0" y="861556"/>
            <a:ext cx="12279086" cy="62979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4AE314-0616-3BC5-F16F-A8976298B7CA}"/>
              </a:ext>
            </a:extLst>
          </p:cNvPr>
          <p:cNvSpPr txBox="1"/>
          <p:nvPr/>
        </p:nvSpPr>
        <p:spPr>
          <a:xfrm>
            <a:off x="1649547" y="1444878"/>
            <a:ext cx="2361839" cy="400110"/>
          </a:xfrm>
          <a:prstGeom prst="rect">
            <a:avLst/>
          </a:prstGeom>
          <a:noFill/>
        </p:spPr>
        <p:txBody>
          <a:bodyPr wrap="square" rtlCol="0">
            <a:spAutoFit/>
          </a:bodyPr>
          <a:lstStyle/>
          <a:p>
            <a:r>
              <a:rPr lang="en-US" sz="2000" b="1" dirty="0">
                <a:solidFill>
                  <a:schemeClr val="bg1"/>
                </a:solidFill>
              </a:rPr>
              <a:t>Petite </a:t>
            </a:r>
            <a:r>
              <a:rPr lang="en-US" sz="2000" b="1" dirty="0" err="1">
                <a:solidFill>
                  <a:schemeClr val="bg1"/>
                </a:solidFill>
              </a:rPr>
              <a:t>échelle</a:t>
            </a:r>
            <a:endParaRPr lang="en-US" sz="2000" b="1" dirty="0">
              <a:solidFill>
                <a:schemeClr val="bg1"/>
              </a:solidFill>
            </a:endParaRPr>
          </a:p>
        </p:txBody>
      </p:sp>
    </p:spTree>
    <p:extLst>
      <p:ext uri="{BB962C8B-B14F-4D97-AF65-F5344CB8AC3E}">
        <p14:creationId xmlns:p14="http://schemas.microsoft.com/office/powerpoint/2010/main" val="2309624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F34D8-F181-1CC4-43C8-A065E7D251BF}"/>
              </a:ext>
            </a:extLst>
          </p:cNvPr>
          <p:cNvSpPr>
            <a:spLocks noGrp="1"/>
          </p:cNvSpPr>
          <p:nvPr>
            <p:ph type="title"/>
          </p:nvPr>
        </p:nvSpPr>
        <p:spPr>
          <a:xfrm>
            <a:off x="180702" y="147410"/>
            <a:ext cx="11336383" cy="706029"/>
          </a:xfrm>
        </p:spPr>
        <p:txBody>
          <a:bodyPr>
            <a:normAutofit/>
          </a:bodyPr>
          <a:lstStyle/>
          <a:p>
            <a:r>
              <a:rPr lang="en-US" dirty="0"/>
              <a:t>Data center </a:t>
            </a:r>
            <a:r>
              <a:rPr lang="en-US" dirty="0" err="1"/>
              <a:t>modulaire</a:t>
            </a:r>
            <a:r>
              <a:rPr lang="en-US" dirty="0"/>
              <a:t>: passage à </a:t>
            </a:r>
            <a:r>
              <a:rPr lang="en-US" dirty="0" err="1"/>
              <a:t>l’échelle</a:t>
            </a:r>
            <a:endParaRPr lang="en-US" dirty="0"/>
          </a:p>
        </p:txBody>
      </p:sp>
      <p:pic>
        <p:nvPicPr>
          <p:cNvPr id="10242" name="Picture 2" descr="Modular Data Center 60x72 2 Exterior front left image">
            <a:extLst>
              <a:ext uri="{FF2B5EF4-FFF2-40B4-BE49-F238E27FC236}">
                <a16:creationId xmlns:a16="http://schemas.microsoft.com/office/drawing/2014/main" id="{4EF4EA53-03FA-6693-BBD7-C11CB27B44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915" y="853409"/>
            <a:ext cx="10668056" cy="60045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F6A809D-A9F3-A3CB-AD4A-07F68BFE8A2A}"/>
              </a:ext>
            </a:extLst>
          </p:cNvPr>
          <p:cNvSpPr txBox="1"/>
          <p:nvPr/>
        </p:nvSpPr>
        <p:spPr>
          <a:xfrm>
            <a:off x="1649547" y="1444878"/>
            <a:ext cx="2361839" cy="400110"/>
          </a:xfrm>
          <a:prstGeom prst="rect">
            <a:avLst/>
          </a:prstGeom>
          <a:noFill/>
        </p:spPr>
        <p:txBody>
          <a:bodyPr wrap="square" rtlCol="0">
            <a:spAutoFit/>
          </a:bodyPr>
          <a:lstStyle/>
          <a:p>
            <a:r>
              <a:rPr lang="en-US" sz="2000" b="1" dirty="0">
                <a:solidFill>
                  <a:schemeClr val="bg1"/>
                </a:solidFill>
              </a:rPr>
              <a:t>Moyenne </a:t>
            </a:r>
            <a:r>
              <a:rPr lang="en-US" sz="2000" b="1" dirty="0" err="1">
                <a:solidFill>
                  <a:schemeClr val="bg1"/>
                </a:solidFill>
              </a:rPr>
              <a:t>échelle</a:t>
            </a:r>
            <a:endParaRPr lang="en-US" sz="2000" b="1" dirty="0">
              <a:solidFill>
                <a:schemeClr val="bg1"/>
              </a:solidFill>
            </a:endParaRPr>
          </a:p>
        </p:txBody>
      </p:sp>
    </p:spTree>
    <p:extLst>
      <p:ext uri="{BB962C8B-B14F-4D97-AF65-F5344CB8AC3E}">
        <p14:creationId xmlns:p14="http://schemas.microsoft.com/office/powerpoint/2010/main" val="3327660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data center modular design">
            <a:extLst>
              <a:ext uri="{FF2B5EF4-FFF2-40B4-BE49-F238E27FC236}">
                <a16:creationId xmlns:a16="http://schemas.microsoft.com/office/drawing/2014/main" id="{61DD05FB-E99B-C37D-9D55-5F8B431C67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85" y="757672"/>
            <a:ext cx="12279086" cy="63544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18F34D8-F181-1CC4-43C8-A065E7D251BF}"/>
              </a:ext>
            </a:extLst>
          </p:cNvPr>
          <p:cNvSpPr>
            <a:spLocks noGrp="1"/>
          </p:cNvSpPr>
          <p:nvPr>
            <p:ph type="title"/>
          </p:nvPr>
        </p:nvSpPr>
        <p:spPr>
          <a:xfrm>
            <a:off x="180702" y="147410"/>
            <a:ext cx="11336383" cy="706029"/>
          </a:xfrm>
        </p:spPr>
        <p:txBody>
          <a:bodyPr>
            <a:normAutofit/>
          </a:bodyPr>
          <a:lstStyle/>
          <a:p>
            <a:r>
              <a:rPr lang="en-US" dirty="0"/>
              <a:t>Data center </a:t>
            </a:r>
            <a:r>
              <a:rPr lang="en-US" dirty="0" err="1"/>
              <a:t>modulaire</a:t>
            </a:r>
            <a:r>
              <a:rPr lang="en-US" dirty="0"/>
              <a:t>: passage à </a:t>
            </a:r>
            <a:r>
              <a:rPr lang="en-US" dirty="0" err="1"/>
              <a:t>l’échelle</a:t>
            </a:r>
            <a:endParaRPr lang="en-US" dirty="0"/>
          </a:p>
        </p:txBody>
      </p:sp>
      <p:sp>
        <p:nvSpPr>
          <p:cNvPr id="3" name="TextBox 2">
            <a:extLst>
              <a:ext uri="{FF2B5EF4-FFF2-40B4-BE49-F238E27FC236}">
                <a16:creationId xmlns:a16="http://schemas.microsoft.com/office/drawing/2014/main" id="{4F6A809D-A9F3-A3CB-AD4A-07F68BFE8A2A}"/>
              </a:ext>
            </a:extLst>
          </p:cNvPr>
          <p:cNvSpPr txBox="1"/>
          <p:nvPr/>
        </p:nvSpPr>
        <p:spPr>
          <a:xfrm>
            <a:off x="1649546" y="1444877"/>
            <a:ext cx="5295539" cy="400110"/>
          </a:xfrm>
          <a:prstGeom prst="rect">
            <a:avLst/>
          </a:prstGeom>
          <a:noFill/>
        </p:spPr>
        <p:txBody>
          <a:bodyPr wrap="square" rtlCol="0">
            <a:spAutoFit/>
          </a:bodyPr>
          <a:lstStyle/>
          <a:p>
            <a:r>
              <a:rPr lang="en-US" sz="2000" b="1" dirty="0">
                <a:solidFill>
                  <a:schemeClr val="tx2">
                    <a:lumMod val="50000"/>
                  </a:schemeClr>
                </a:solidFill>
              </a:rPr>
              <a:t>Grande </a:t>
            </a:r>
            <a:r>
              <a:rPr lang="en-US" sz="2000" b="1" dirty="0" err="1">
                <a:solidFill>
                  <a:schemeClr val="tx2">
                    <a:lumMod val="50000"/>
                  </a:schemeClr>
                </a:solidFill>
              </a:rPr>
              <a:t>échelle</a:t>
            </a:r>
            <a:endParaRPr lang="en-US" sz="2000" b="1" dirty="0">
              <a:solidFill>
                <a:schemeClr val="tx2">
                  <a:lumMod val="50000"/>
                </a:schemeClr>
              </a:solidFill>
            </a:endParaRPr>
          </a:p>
        </p:txBody>
      </p:sp>
    </p:spTree>
    <p:extLst>
      <p:ext uri="{BB962C8B-B14F-4D97-AF65-F5344CB8AC3E}">
        <p14:creationId xmlns:p14="http://schemas.microsoft.com/office/powerpoint/2010/main" val="36994428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loud BL">
      <a:dk1>
        <a:sysClr val="windowText" lastClr="000000"/>
      </a:dk1>
      <a:lt1>
        <a:sysClr val="window" lastClr="FFFFFF"/>
      </a:lt1>
      <a:dk2>
        <a:srgbClr val="44546A"/>
      </a:dk2>
      <a:lt2>
        <a:srgbClr val="E7E6E6"/>
      </a:lt2>
      <a:accent1>
        <a:srgbClr val="8ECAE6"/>
      </a:accent1>
      <a:accent2>
        <a:srgbClr val="219EBC"/>
      </a:accent2>
      <a:accent3>
        <a:srgbClr val="023047"/>
      </a:accent3>
      <a:accent4>
        <a:srgbClr val="FFB703"/>
      </a:accent4>
      <a:accent5>
        <a:srgbClr val="FB8500"/>
      </a:accent5>
      <a:accent6>
        <a:srgbClr val="EA4300"/>
      </a:accent6>
      <a:hlink>
        <a:srgbClr val="0070C0"/>
      </a:hlink>
      <a:folHlink>
        <a:srgbClr val="002060"/>
      </a:folHlink>
    </a:clrScheme>
    <a:fontScheme name="Cloud BL">
      <a:majorFont>
        <a:latin typeface="Arial Black"/>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loud BL">
      <a:dk1>
        <a:sysClr val="windowText" lastClr="000000"/>
      </a:dk1>
      <a:lt1>
        <a:sysClr val="window" lastClr="FFFFFF"/>
      </a:lt1>
      <a:dk2>
        <a:srgbClr val="44546A"/>
      </a:dk2>
      <a:lt2>
        <a:srgbClr val="E7E6E6"/>
      </a:lt2>
      <a:accent1>
        <a:srgbClr val="8ECAE6"/>
      </a:accent1>
      <a:accent2>
        <a:srgbClr val="219EBC"/>
      </a:accent2>
      <a:accent3>
        <a:srgbClr val="023047"/>
      </a:accent3>
      <a:accent4>
        <a:srgbClr val="FFB703"/>
      </a:accent4>
      <a:accent5>
        <a:srgbClr val="FB8500"/>
      </a:accent5>
      <a:accent6>
        <a:srgbClr val="EA4300"/>
      </a:accent6>
      <a:hlink>
        <a:srgbClr val="0070C0"/>
      </a:hlink>
      <a:folHlink>
        <a:srgbClr val="00206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646772CCEE26428F1E62BEABBB598E" ma:contentTypeVersion="18" ma:contentTypeDescription="Create a new document." ma:contentTypeScope="" ma:versionID="4abfbb3dc1f7aff16a226d54c51fd5ff">
  <xsd:schema xmlns:xsd="http://www.w3.org/2001/XMLSchema" xmlns:xs="http://www.w3.org/2001/XMLSchema" xmlns:p="http://schemas.microsoft.com/office/2006/metadata/properties" xmlns:ns2="e662c6a5-e7e7-4148-a115-74d995e8f3aa" xmlns:ns3="d7d0fa81-5201-457c-8a2e-b0a2f8de917a" xmlns:ns4="3e02667f-0271-471b-bd6e-11a2e16def1d" targetNamespace="http://schemas.microsoft.com/office/2006/metadata/properties" ma:root="true" ma:fieldsID="d4b412d588c7f5e5146a9626dc54dde2" ns2:_="" ns3:_="" ns4:_="">
    <xsd:import namespace="e662c6a5-e7e7-4148-a115-74d995e8f3aa"/>
    <xsd:import namespace="d7d0fa81-5201-457c-8a2e-b0a2f8de917a"/>
    <xsd:import namespace="3e02667f-0271-471b-bd6e-11a2e16def1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62c6a5-e7e7-4148-a115-74d995e8f3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a6c10d7-b926-4fc0-945e-3cbf5049f6b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7d0fa81-5201-457c-8a2e-b0a2f8de917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e02667f-0271-471b-bd6e-11a2e16def1d"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6b02d6eb-4c87-469a-940b-38fbeb78046d}" ma:internalName="TaxCatchAll" ma:showField="CatchAllData" ma:web="d7d0fa81-5201-457c-8a2e-b0a2f8de91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e02667f-0271-471b-bd6e-11a2e16def1d" xsi:nil="true"/>
    <lcf76f155ced4ddcb4097134ff3c332f xmlns="e662c6a5-e7e7-4148-a115-74d995e8f3aa">
      <Terms xmlns="http://schemas.microsoft.com/office/infopath/2007/PartnerControls"/>
    </lcf76f155ced4ddcb4097134ff3c332f>
    <SharedWithUsers xmlns="d7d0fa81-5201-457c-8a2e-b0a2f8de917a">
      <UserInfo>
        <DisplayName>Christopher Tullis</DisplayName>
        <AccountId>175</AccountId>
        <AccountType/>
      </UserInfo>
      <UserInfo>
        <DisplayName>Liana Korkotyan</DisplayName>
        <AccountId>3209</AccountId>
        <AccountType/>
      </UserInfo>
      <UserInfo>
        <DisplayName>Ambrose Wong</DisplayName>
        <AccountId>3311</AccountId>
        <AccountType/>
      </UserInfo>
      <UserInfo>
        <DisplayName>Slavina Evgenieva Pancheva</DisplayName>
        <AccountId>1908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100608-160E-4F85-B3EE-F094B32C642D}">
  <ds:schemaRefs>
    <ds:schemaRef ds:uri="3e02667f-0271-471b-bd6e-11a2e16def1d"/>
    <ds:schemaRef ds:uri="d7d0fa81-5201-457c-8a2e-b0a2f8de917a"/>
    <ds:schemaRef ds:uri="e662c6a5-e7e7-4148-a115-74d995e8f3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B5578F5-C35F-42A7-8C27-3C89CF7B874D}">
  <ds:schemaRefs>
    <ds:schemaRef ds:uri="3e02667f-0271-471b-bd6e-11a2e16def1d"/>
    <ds:schemaRef ds:uri="d7d0fa81-5201-457c-8a2e-b0a2f8de917a"/>
    <ds:schemaRef ds:uri="e662c6a5-e7e7-4148-a115-74d995e8f3a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1211314-9FA5-4017-B832-FC22B5C745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302</TotalTime>
  <Words>1330</Words>
  <Application>Microsoft Office PowerPoint</Application>
  <PresentationFormat>Widescreen</PresentationFormat>
  <Paragraphs>199</Paragraphs>
  <Slides>28</Slides>
  <Notes>19</Notes>
  <HiddenSlides>1</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28</vt:i4>
      </vt:variant>
    </vt:vector>
  </HeadingPairs>
  <TitlesOfParts>
    <vt:vector size="36" baseType="lpstr">
      <vt:lpstr>Arial</vt:lpstr>
      <vt:lpstr>Arial Black</vt:lpstr>
      <vt:lpstr>Arial Nova</vt:lpstr>
      <vt:lpstr>Calibri</vt:lpstr>
      <vt:lpstr>Wingdings</vt:lpstr>
      <vt:lpstr>Office Theme</vt:lpstr>
      <vt:lpstr>Custom Design</vt:lpstr>
      <vt:lpstr>think-cell Slide</vt:lpstr>
      <vt:lpstr>Les Centres de données</vt:lpstr>
      <vt:lpstr>PowerPoint Presentation</vt:lpstr>
      <vt:lpstr>Types de data centers</vt:lpstr>
      <vt:lpstr>Types de data centers</vt:lpstr>
      <vt:lpstr>Types de data center</vt:lpstr>
      <vt:lpstr>Data center modulaire</vt:lpstr>
      <vt:lpstr>Data center modulaire</vt:lpstr>
      <vt:lpstr>Data center modulaire: passage à l’échelle</vt:lpstr>
      <vt:lpstr>Data center modulaire: passage à l’échelle</vt:lpstr>
      <vt:lpstr>Typologie de data center</vt:lpstr>
      <vt:lpstr>Le Cloud</vt:lpstr>
      <vt:lpstr>PowerPoint Presentation</vt:lpstr>
      <vt:lpstr>À quoi sert le cloud ?</vt:lpstr>
      <vt:lpstr>Underlying data infrastructure: overview</vt:lpstr>
      <vt:lpstr>Reality vs. Myth</vt:lpstr>
      <vt:lpstr>Architecture d’un système d’information</vt:lpstr>
      <vt:lpstr>Sécurité d’un système d’information</vt:lpstr>
      <vt:lpstr>Sécurité dans le cloud : une responsabilité partagée</vt:lpstr>
      <vt:lpstr>Hébergement sécurisé de données : points clés</vt:lpstr>
      <vt:lpstr>Tendance actuelle : le « Cloud hybride »</vt:lpstr>
      <vt:lpstr>Étude de cas: Philippines (PhilSys)</vt:lpstr>
      <vt:lpstr>Étude de cas: Philippines (PhilSys)</vt:lpstr>
      <vt:lpstr>Étude de cas: Jordanie (Sanad)</vt:lpstr>
      <vt:lpstr>Étude de cas: Jordanie (Sanad)</vt:lpstr>
      <vt:lpstr>Étude de cas: Singapour (SingPass)</vt:lpstr>
      <vt:lpstr>Résumé et recommendations</vt:lpstr>
      <vt:lpstr>Résumé des ressources existantes et en cours</vt:lpstr>
      <vt:lpstr>Merci beaucoup !</vt:lpstr>
    </vt:vector>
  </TitlesOfParts>
  <Company>WBG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Slavina Evgenieva Pancheva</dc:creator>
  <cp:lastModifiedBy>Christopher Tullis</cp:lastModifiedBy>
  <cp:revision>4</cp:revision>
  <dcterms:created xsi:type="dcterms:W3CDTF">2024-03-05T13:40:14Z</dcterms:created>
  <dcterms:modified xsi:type="dcterms:W3CDTF">2024-05-07T15:45:02Z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0x01010083646772CCEE26428F1E62BEABBB598E</vt:lpwstr>
  </property>
  <property fmtid="{D5CDD505-2E9C-101B-9397-08002B2CF9AE}" pid="3" name="MediaServiceImageTags">
    <vt:lpwstr/>
  </property>
</Properties>
</file>