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141411281" r:id="rId5"/>
    <p:sldId id="2141411282" r:id="rId6"/>
    <p:sldId id="2141411293" r:id="rId7"/>
    <p:sldId id="2141411284" r:id="rId8"/>
    <p:sldId id="2141411294" r:id="rId9"/>
    <p:sldId id="2141411295" r:id="rId10"/>
    <p:sldId id="2141411299" r:id="rId11"/>
    <p:sldId id="2141411302" r:id="rId12"/>
    <p:sldId id="2141411297" r:id="rId13"/>
    <p:sldId id="2141411296" r:id="rId14"/>
    <p:sldId id="2141411298" r:id="rId15"/>
    <p:sldId id="2141411301" r:id="rId16"/>
    <p:sldId id="2141411300" r:id="rId17"/>
    <p:sldId id="2141411304" r:id="rId18"/>
    <p:sldId id="2141411305" r:id="rId19"/>
    <p:sldId id="2141411287" r:id="rId20"/>
    <p:sldId id="2141411303" r:id="rId21"/>
    <p:sldId id="2141411292" r:id="rId22"/>
    <p:sldId id="2141411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C82"/>
    <a:srgbClr val="0A6B8C"/>
    <a:srgbClr val="08A89C"/>
    <a:srgbClr val="FABD12"/>
    <a:srgbClr val="F26324"/>
    <a:srgbClr val="0A5A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31CD64-A72D-484D-A818-B51D926C1892}" v="3" dt="2024-05-03T11:04:02.8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1" d="100"/>
          <a:sy n="61" d="100"/>
        </p:scale>
        <p:origin x="860"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bert Maurice Waterinckx" userId="2b5af77c-9467-4200-9146-16ee35ba91af" providerId="ADAL" clId="{8031CD64-A72D-484D-A818-B51D926C1892}"/>
    <pc:docChg chg="modSld">
      <pc:chgData name="Hubert Maurice Waterinckx" userId="2b5af77c-9467-4200-9146-16ee35ba91af" providerId="ADAL" clId="{8031CD64-A72D-484D-A818-B51D926C1892}" dt="2024-05-03T11:07:55.096" v="84" actId="20577"/>
      <pc:docMkLst>
        <pc:docMk/>
      </pc:docMkLst>
      <pc:sldChg chg="modSp mod">
        <pc:chgData name="Hubert Maurice Waterinckx" userId="2b5af77c-9467-4200-9146-16ee35ba91af" providerId="ADAL" clId="{8031CD64-A72D-484D-A818-B51D926C1892}" dt="2024-05-03T11:01:54.365" v="1" actId="1036"/>
        <pc:sldMkLst>
          <pc:docMk/>
          <pc:sldMk cId="238018898" sldId="2141411282"/>
        </pc:sldMkLst>
        <pc:spChg chg="mod">
          <ac:chgData name="Hubert Maurice Waterinckx" userId="2b5af77c-9467-4200-9146-16ee35ba91af" providerId="ADAL" clId="{8031CD64-A72D-484D-A818-B51D926C1892}" dt="2024-05-03T11:01:39.823" v="0" actId="255"/>
          <ac:spMkLst>
            <pc:docMk/>
            <pc:sldMk cId="238018898" sldId="2141411282"/>
            <ac:spMk id="4" creationId="{9F1543E7-EA94-BB53-334E-104159D66C1F}"/>
          </ac:spMkLst>
        </pc:spChg>
        <pc:spChg chg="mod">
          <ac:chgData name="Hubert Maurice Waterinckx" userId="2b5af77c-9467-4200-9146-16ee35ba91af" providerId="ADAL" clId="{8031CD64-A72D-484D-A818-B51D926C1892}" dt="2024-05-03T11:01:54.365" v="1" actId="1036"/>
          <ac:spMkLst>
            <pc:docMk/>
            <pc:sldMk cId="238018898" sldId="2141411282"/>
            <ac:spMk id="5" creationId="{EED4235A-F41F-7774-2DBF-497418915E16}"/>
          </ac:spMkLst>
        </pc:spChg>
      </pc:sldChg>
      <pc:sldChg chg="modSp mod">
        <pc:chgData name="Hubert Maurice Waterinckx" userId="2b5af77c-9467-4200-9146-16ee35ba91af" providerId="ADAL" clId="{8031CD64-A72D-484D-A818-B51D926C1892}" dt="2024-05-03T11:06:36.650" v="26" actId="1076"/>
        <pc:sldMkLst>
          <pc:docMk/>
          <pc:sldMk cId="3588353388" sldId="2141411284"/>
        </pc:sldMkLst>
        <pc:spChg chg="mod">
          <ac:chgData name="Hubert Maurice Waterinckx" userId="2b5af77c-9467-4200-9146-16ee35ba91af" providerId="ADAL" clId="{8031CD64-A72D-484D-A818-B51D926C1892}" dt="2024-05-03T11:02:13.159" v="5" actId="20577"/>
          <ac:spMkLst>
            <pc:docMk/>
            <pc:sldMk cId="3588353388" sldId="2141411284"/>
            <ac:spMk id="2" creationId="{596C2515-3E9B-02A1-FB54-582EE1386CA2}"/>
          </ac:spMkLst>
        </pc:spChg>
        <pc:picChg chg="mod">
          <ac:chgData name="Hubert Maurice Waterinckx" userId="2b5af77c-9467-4200-9146-16ee35ba91af" providerId="ADAL" clId="{8031CD64-A72D-484D-A818-B51D926C1892}" dt="2024-05-03T11:06:36.650" v="26" actId="1076"/>
          <ac:picMkLst>
            <pc:docMk/>
            <pc:sldMk cId="3588353388" sldId="2141411284"/>
            <ac:picMk id="11" creationId="{E1FDCF96-3086-9EEE-4645-A41A7162EB8B}"/>
          </ac:picMkLst>
        </pc:picChg>
      </pc:sldChg>
      <pc:sldChg chg="modSp mod modNotesTx">
        <pc:chgData name="Hubert Maurice Waterinckx" userId="2b5af77c-9467-4200-9146-16ee35ba91af" providerId="ADAL" clId="{8031CD64-A72D-484D-A818-B51D926C1892}" dt="2024-05-03T11:07:55.096" v="84" actId="20577"/>
        <pc:sldMkLst>
          <pc:docMk/>
          <pc:sldMk cId="733029065" sldId="2141411287"/>
        </pc:sldMkLst>
        <pc:spChg chg="mod">
          <ac:chgData name="Hubert Maurice Waterinckx" userId="2b5af77c-9467-4200-9146-16ee35ba91af" providerId="ADAL" clId="{8031CD64-A72D-484D-A818-B51D926C1892}" dt="2024-05-03T11:07:46.921" v="59" actId="20577"/>
          <ac:spMkLst>
            <pc:docMk/>
            <pc:sldMk cId="733029065" sldId="2141411287"/>
            <ac:spMk id="14" creationId="{B2D5B823-4920-C849-E162-010371ABBA3E}"/>
          </ac:spMkLst>
        </pc:spChg>
      </pc:sldChg>
      <pc:sldChg chg="modSp mod">
        <pc:chgData name="Hubert Maurice Waterinckx" userId="2b5af77c-9467-4200-9146-16ee35ba91af" providerId="ADAL" clId="{8031CD64-A72D-484D-A818-B51D926C1892}" dt="2024-05-03T11:04:04.196" v="21" actId="20577"/>
        <pc:sldMkLst>
          <pc:docMk/>
          <pc:sldMk cId="962206301" sldId="2141411301"/>
        </pc:sldMkLst>
        <pc:spChg chg="mod">
          <ac:chgData name="Hubert Maurice Waterinckx" userId="2b5af77c-9467-4200-9146-16ee35ba91af" providerId="ADAL" clId="{8031CD64-A72D-484D-A818-B51D926C1892}" dt="2024-05-03T11:04:04.196" v="21" actId="20577"/>
          <ac:spMkLst>
            <pc:docMk/>
            <pc:sldMk cId="962206301" sldId="2141411301"/>
            <ac:spMk id="11" creationId="{82773C55-ED19-CB42-E3D8-569EB510282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BE8CC8-5512-4E72-FF1A-1C217C529A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69A6FDD-4C33-F55D-47A1-B45C7ECC07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247380-4F0F-1046-AA94-4E8BFCD5C665}" type="datetimeFigureOut">
              <a:rPr lang="en-US" smtClean="0"/>
              <a:t>5/3/2024</a:t>
            </a:fld>
            <a:endParaRPr lang="en-US"/>
          </a:p>
        </p:txBody>
      </p:sp>
      <p:sp>
        <p:nvSpPr>
          <p:cNvPr id="4" name="Footer Placeholder 3">
            <a:extLst>
              <a:ext uri="{FF2B5EF4-FFF2-40B4-BE49-F238E27FC236}">
                <a16:creationId xmlns:a16="http://schemas.microsoft.com/office/drawing/2014/main" id="{28CB11B3-9AAB-DA3C-34EF-A6127118A6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0EC59AA-3832-0C71-D344-4B43F567DC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9F40B4-8DBF-B64F-84C5-E740A83C6562}" type="slidenum">
              <a:rPr lang="en-US" smtClean="0"/>
              <a:t>‹#›</a:t>
            </a:fld>
            <a:endParaRPr lang="en-US"/>
          </a:p>
        </p:txBody>
      </p:sp>
    </p:spTree>
    <p:extLst>
      <p:ext uri="{BB962C8B-B14F-4D97-AF65-F5344CB8AC3E}">
        <p14:creationId xmlns:p14="http://schemas.microsoft.com/office/powerpoint/2010/main" val="464831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49AF0-C36F-4490-8D49-0D2DBA02B7EB}" type="datetimeFigureOut">
              <a:rPr lang="en-US" smtClean="0"/>
              <a:t>5/3/2024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DEA4A6-D7F1-4D85-B001-7F01CCAD7C9E}" type="slidenum">
              <a:rPr lang="en-US" smtClean="0"/>
              <a:t>‹#›</a:t>
            </a:fld>
            <a:endParaRPr lang="en-US"/>
          </a:p>
        </p:txBody>
      </p:sp>
    </p:spTree>
    <p:extLst>
      <p:ext uri="{BB962C8B-B14F-4D97-AF65-F5344CB8AC3E}">
        <p14:creationId xmlns:p14="http://schemas.microsoft.com/office/powerpoint/2010/main" val="2563315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b="0" i="0">
                <a:solidFill>
                  <a:srgbClr val="222222"/>
                </a:solidFill>
                <a:effectLst/>
                <a:latin typeface="Arial" panose="020B0604020202020204" pitchFamily="34" charset="0"/>
              </a:rPr>
              <a:t>Cabo Verde en </a:t>
            </a:r>
            <a:r>
              <a:rPr lang="fr-BE" sz="1200" b="0" i="0" dirty="0">
                <a:solidFill>
                  <a:srgbClr val="222222"/>
                </a:solidFill>
                <a:effectLst/>
                <a:latin typeface="Arial" panose="020B0604020202020204" pitchFamily="34" charset="0"/>
              </a:rPr>
              <a:t>Afrique de l'Ouest a mis en œuvre une approche consolidée nationale, avec un call center centralisé, une équipe de coordination et des comités consultatifs locaux. Cette approche a permis d'améliorer considérablement la gestion des projets, de réduire les inefficacités et de renforcer la confiance des citoyens dans les initiatives de développement. </a:t>
            </a:r>
            <a:endParaRPr lang="fr-BE" dirty="0"/>
          </a:p>
        </p:txBody>
      </p:sp>
      <p:sp>
        <p:nvSpPr>
          <p:cNvPr id="4" name="Slide Number Placeholder 3"/>
          <p:cNvSpPr>
            <a:spLocks noGrp="1"/>
          </p:cNvSpPr>
          <p:nvPr>
            <p:ph type="sldNum" sz="quarter" idx="5"/>
          </p:nvPr>
        </p:nvSpPr>
        <p:spPr/>
        <p:txBody>
          <a:bodyPr/>
          <a:lstStyle/>
          <a:p>
            <a:fld id="{1CDEA4A6-D7F1-4D85-B001-7F01CCAD7C9E}" type="slidenum">
              <a:rPr lang="en-US" smtClean="0"/>
              <a:t>16</a:t>
            </a:fld>
            <a:endParaRPr lang="en-US"/>
          </a:p>
        </p:txBody>
      </p:sp>
    </p:spTree>
    <p:extLst>
      <p:ext uri="{BB962C8B-B14F-4D97-AF65-F5344CB8AC3E}">
        <p14:creationId xmlns:p14="http://schemas.microsoft.com/office/powerpoint/2010/main" val="1008476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BA22F3-F5BA-6866-DF03-85842016CA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1430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BAEC6D-0077-22C3-C5EA-13321EE496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11679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gure-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BAEC6D-0077-22C3-C5EA-13321EE496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28337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gure-B">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BAEC6D-0077-22C3-C5EA-13321EE496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1873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Fig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BAEC6D-0077-22C3-C5EA-13321EE496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622958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BAEC6D-0077-22C3-C5EA-13321EE496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24560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BAEC6D-0077-22C3-C5EA-13321EE496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623489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D8E37-EA98-449A-ACDA-63B2576528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8A2181-063F-4460-8292-26C80D513E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62912-B494-4F15-8B17-06D7C113FD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9E298A-C634-4772-8C4F-38A356015C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945283-D558-458E-8F91-20772F35B6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9934DA-C835-4A73-B2D7-2ECF264CCE76}"/>
              </a:ext>
            </a:extLst>
          </p:cNvPr>
          <p:cNvSpPr>
            <a:spLocks noGrp="1"/>
          </p:cNvSpPr>
          <p:nvPr>
            <p:ph type="dt" sz="half" idx="10"/>
          </p:nvPr>
        </p:nvSpPr>
        <p:spPr/>
        <p:txBody>
          <a:bodyPr/>
          <a:lstStyle/>
          <a:p>
            <a:fld id="{B9D664C6-5B45-4856-8039-101706B2E966}" type="datetime1">
              <a:rPr lang="en-US" smtClean="0"/>
              <a:t>5/3/2024</a:t>
            </a:fld>
            <a:endParaRPr lang="en-US"/>
          </a:p>
        </p:txBody>
      </p:sp>
      <p:sp>
        <p:nvSpPr>
          <p:cNvPr id="8" name="Footer Placeholder 7">
            <a:extLst>
              <a:ext uri="{FF2B5EF4-FFF2-40B4-BE49-F238E27FC236}">
                <a16:creationId xmlns:a16="http://schemas.microsoft.com/office/drawing/2014/main" id="{9E9BCECE-4165-4B01-B099-844EDFC053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D9727B-888F-436A-AD3E-87E6EFFF742D}"/>
              </a:ext>
            </a:extLst>
          </p:cNvPr>
          <p:cNvSpPr>
            <a:spLocks noGrp="1"/>
          </p:cNvSpPr>
          <p:nvPr>
            <p:ph type="sldNum" sz="quarter" idx="12"/>
          </p:nvPr>
        </p:nvSpPr>
        <p:spPr/>
        <p:txBody>
          <a:bodyPr/>
          <a:lstStyle/>
          <a:p>
            <a:fld id="{CCC8358A-A537-4E41-8665-81B70C1CE18B}" type="slidenum">
              <a:rPr lang="en-US" smtClean="0"/>
              <a:t>‹#›</a:t>
            </a:fld>
            <a:endParaRPr lang="en-US"/>
          </a:p>
        </p:txBody>
      </p:sp>
    </p:spTree>
    <p:extLst>
      <p:ext uri="{BB962C8B-B14F-4D97-AF65-F5344CB8AC3E}">
        <p14:creationId xmlns:p14="http://schemas.microsoft.com/office/powerpoint/2010/main" val="324250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D2F46-2D48-4554-993E-A7467011A2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1318AD-96FC-4427-A994-2C117CE1584C}"/>
              </a:ext>
            </a:extLst>
          </p:cNvPr>
          <p:cNvSpPr>
            <a:spLocks noGrp="1"/>
          </p:cNvSpPr>
          <p:nvPr>
            <p:ph type="dt" sz="half" idx="10"/>
          </p:nvPr>
        </p:nvSpPr>
        <p:spPr/>
        <p:txBody>
          <a:bodyPr/>
          <a:lstStyle/>
          <a:p>
            <a:fld id="{36896CCF-54B2-452C-837F-17C1152093EA}" type="datetime1">
              <a:rPr lang="en-US" smtClean="0"/>
              <a:t>5/3/2024</a:t>
            </a:fld>
            <a:endParaRPr lang="en-US"/>
          </a:p>
        </p:txBody>
      </p:sp>
      <p:sp>
        <p:nvSpPr>
          <p:cNvPr id="4" name="Footer Placeholder 3">
            <a:extLst>
              <a:ext uri="{FF2B5EF4-FFF2-40B4-BE49-F238E27FC236}">
                <a16:creationId xmlns:a16="http://schemas.microsoft.com/office/drawing/2014/main" id="{3D61EEAD-C4CE-4F20-B3A6-B8E7F2F62B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E182F1-FA4A-492C-90AB-558AEC15BC5E}"/>
              </a:ext>
            </a:extLst>
          </p:cNvPr>
          <p:cNvSpPr>
            <a:spLocks noGrp="1"/>
          </p:cNvSpPr>
          <p:nvPr>
            <p:ph type="sldNum" sz="quarter" idx="12"/>
          </p:nvPr>
        </p:nvSpPr>
        <p:spPr/>
        <p:txBody>
          <a:bodyPr/>
          <a:lstStyle/>
          <a:p>
            <a:fld id="{CCC8358A-A537-4E41-8665-81B70C1CE18B}" type="slidenum">
              <a:rPr lang="en-US" smtClean="0"/>
              <a:t>‹#›</a:t>
            </a:fld>
            <a:endParaRPr lang="en-US"/>
          </a:p>
        </p:txBody>
      </p:sp>
    </p:spTree>
    <p:extLst>
      <p:ext uri="{BB962C8B-B14F-4D97-AF65-F5344CB8AC3E}">
        <p14:creationId xmlns:p14="http://schemas.microsoft.com/office/powerpoint/2010/main" val="55999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0A7C4-E260-4DCD-8B87-4F80996729F4}"/>
              </a:ext>
            </a:extLst>
          </p:cNvPr>
          <p:cNvSpPr>
            <a:spLocks noGrp="1"/>
          </p:cNvSpPr>
          <p:nvPr>
            <p:ph type="dt" sz="half" idx="10"/>
          </p:nvPr>
        </p:nvSpPr>
        <p:spPr/>
        <p:txBody>
          <a:bodyPr/>
          <a:lstStyle/>
          <a:p>
            <a:fld id="{9303746F-DAD1-45F5-B1EF-DF3A1138DDF7}" type="datetime1">
              <a:rPr lang="en-US" smtClean="0"/>
              <a:t>5/3/2024</a:t>
            </a:fld>
            <a:endParaRPr lang="en-US"/>
          </a:p>
        </p:txBody>
      </p:sp>
      <p:sp>
        <p:nvSpPr>
          <p:cNvPr id="3" name="Footer Placeholder 2">
            <a:extLst>
              <a:ext uri="{FF2B5EF4-FFF2-40B4-BE49-F238E27FC236}">
                <a16:creationId xmlns:a16="http://schemas.microsoft.com/office/drawing/2014/main" id="{E6B90607-67F3-4876-A06E-4205EBE90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AA58E2-74DD-4E78-A14D-3D2273E65AE6}"/>
              </a:ext>
            </a:extLst>
          </p:cNvPr>
          <p:cNvSpPr>
            <a:spLocks noGrp="1"/>
          </p:cNvSpPr>
          <p:nvPr>
            <p:ph type="sldNum" sz="quarter" idx="12"/>
          </p:nvPr>
        </p:nvSpPr>
        <p:spPr/>
        <p:txBody>
          <a:bodyPr/>
          <a:lstStyle/>
          <a:p>
            <a:fld id="{CCC8358A-A537-4E41-8665-81B70C1CE18B}" type="slidenum">
              <a:rPr lang="en-US" smtClean="0"/>
              <a:t>‹#›</a:t>
            </a:fld>
            <a:endParaRPr lang="en-US"/>
          </a:p>
        </p:txBody>
      </p:sp>
    </p:spTree>
    <p:extLst>
      <p:ext uri="{BB962C8B-B14F-4D97-AF65-F5344CB8AC3E}">
        <p14:creationId xmlns:p14="http://schemas.microsoft.com/office/powerpoint/2010/main" val="1894787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A7EF-572C-41C0-9FDA-CE7C356F49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A1579D-9257-44A3-A2F3-20DAB2340E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24B412-9D3E-4D9F-AAA5-7FAABD192B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EC3F1-5FC1-41F1-AF1E-588C58943472}"/>
              </a:ext>
            </a:extLst>
          </p:cNvPr>
          <p:cNvSpPr>
            <a:spLocks noGrp="1"/>
          </p:cNvSpPr>
          <p:nvPr>
            <p:ph type="dt" sz="half" idx="10"/>
          </p:nvPr>
        </p:nvSpPr>
        <p:spPr/>
        <p:txBody>
          <a:bodyPr/>
          <a:lstStyle/>
          <a:p>
            <a:fld id="{61C75501-6114-4430-8D2A-0AB53438057B}" type="datetime1">
              <a:rPr lang="en-US" smtClean="0"/>
              <a:t>5/3/2024</a:t>
            </a:fld>
            <a:endParaRPr lang="en-US"/>
          </a:p>
        </p:txBody>
      </p:sp>
      <p:sp>
        <p:nvSpPr>
          <p:cNvPr id="6" name="Footer Placeholder 5">
            <a:extLst>
              <a:ext uri="{FF2B5EF4-FFF2-40B4-BE49-F238E27FC236}">
                <a16:creationId xmlns:a16="http://schemas.microsoft.com/office/drawing/2014/main" id="{76657224-CC08-4F04-8708-ADC496A185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22676-A59F-440E-BBC5-3DD14CDB14C7}"/>
              </a:ext>
            </a:extLst>
          </p:cNvPr>
          <p:cNvSpPr>
            <a:spLocks noGrp="1"/>
          </p:cNvSpPr>
          <p:nvPr>
            <p:ph type="sldNum" sz="quarter" idx="12"/>
          </p:nvPr>
        </p:nvSpPr>
        <p:spPr/>
        <p:txBody>
          <a:bodyPr/>
          <a:lstStyle/>
          <a:p>
            <a:fld id="{CCC8358A-A537-4E41-8665-81B70C1CE18B}" type="slidenum">
              <a:rPr lang="en-US" smtClean="0"/>
              <a:t>‹#›</a:t>
            </a:fld>
            <a:endParaRPr lang="en-US"/>
          </a:p>
        </p:txBody>
      </p:sp>
    </p:spTree>
    <p:extLst>
      <p:ext uri="{BB962C8B-B14F-4D97-AF65-F5344CB8AC3E}">
        <p14:creationId xmlns:p14="http://schemas.microsoft.com/office/powerpoint/2010/main" val="3036862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CA43BE-0316-A5E2-1215-C7AB5E667F06}"/>
              </a:ext>
            </a:extLst>
          </p:cNvPr>
          <p:cNvSpPr/>
          <p:nvPr userDrawn="1"/>
        </p:nvSpPr>
        <p:spPr>
          <a:xfrm>
            <a:off x="0" y="0"/>
            <a:ext cx="12192000" cy="6858000"/>
          </a:xfrm>
          <a:prstGeom prst="rect">
            <a:avLst/>
          </a:prstGeom>
          <a:solidFill>
            <a:srgbClr val="0A6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outdoor object&#10;&#10;Description automatically generated">
            <a:extLst>
              <a:ext uri="{FF2B5EF4-FFF2-40B4-BE49-F238E27FC236}">
                <a16:creationId xmlns:a16="http://schemas.microsoft.com/office/drawing/2014/main" id="{BF2DEB28-A3A4-74AA-DBE8-A7C39F94ABF4}"/>
              </a:ext>
            </a:extLst>
          </p:cNvPr>
          <p:cNvPicPr>
            <a:picLocks noChangeAspect="1"/>
          </p:cNvPicPr>
          <p:nvPr userDrawn="1"/>
        </p:nvPicPr>
        <p:blipFill>
          <a:blip r:embed="rId2">
            <a:alphaModFix amt="26000"/>
            <a:extLst>
              <a:ext uri="{28A0092B-C50C-407E-A947-70E740481C1C}">
                <a14:useLocalDpi xmlns:a14="http://schemas.microsoft.com/office/drawing/2010/main" val="0"/>
              </a:ext>
            </a:extLst>
          </a:blip>
          <a:stretch>
            <a:fillRect/>
          </a:stretch>
        </p:blipFill>
        <p:spPr>
          <a:xfrm>
            <a:off x="-1" y="0"/>
            <a:ext cx="9439835" cy="6387044"/>
          </a:xfrm>
          <a:prstGeom prst="rect">
            <a:avLst/>
          </a:prstGeom>
        </p:spPr>
      </p:pic>
      <p:sp>
        <p:nvSpPr>
          <p:cNvPr id="9" name="Rectangle 8">
            <a:extLst>
              <a:ext uri="{FF2B5EF4-FFF2-40B4-BE49-F238E27FC236}">
                <a16:creationId xmlns:a16="http://schemas.microsoft.com/office/drawing/2014/main" id="{A5C6FBC9-D109-E587-9062-C327A6923BF9}"/>
              </a:ext>
            </a:extLst>
          </p:cNvPr>
          <p:cNvSpPr/>
          <p:nvPr userDrawn="1"/>
        </p:nvSpPr>
        <p:spPr>
          <a:xfrm>
            <a:off x="0" y="0"/>
            <a:ext cx="282420" cy="1714500"/>
          </a:xfrm>
          <a:prstGeom prst="rect">
            <a:avLst/>
          </a:prstGeom>
          <a:solidFill>
            <a:srgbClr val="0A5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23330F-2F93-715A-38D2-34576B5679FD}"/>
              </a:ext>
            </a:extLst>
          </p:cNvPr>
          <p:cNvSpPr/>
          <p:nvPr userDrawn="1"/>
        </p:nvSpPr>
        <p:spPr>
          <a:xfrm>
            <a:off x="0" y="1714500"/>
            <a:ext cx="282420" cy="1714500"/>
          </a:xfrm>
          <a:prstGeom prst="rect">
            <a:avLst/>
          </a:prstGeom>
          <a:solidFill>
            <a:srgbClr val="08A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2F812C-3436-8C01-FC15-99496A6C8E6F}"/>
              </a:ext>
            </a:extLst>
          </p:cNvPr>
          <p:cNvSpPr/>
          <p:nvPr userDrawn="1"/>
        </p:nvSpPr>
        <p:spPr>
          <a:xfrm>
            <a:off x="0" y="3429000"/>
            <a:ext cx="282420" cy="1714500"/>
          </a:xfrm>
          <a:prstGeom prst="rect">
            <a:avLst/>
          </a:prstGeom>
          <a:solidFill>
            <a:srgbClr val="F2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DBCB14-CE35-6BDA-0444-607B2D861B7C}"/>
              </a:ext>
            </a:extLst>
          </p:cNvPr>
          <p:cNvSpPr/>
          <p:nvPr userDrawn="1"/>
        </p:nvSpPr>
        <p:spPr>
          <a:xfrm>
            <a:off x="0" y="5143500"/>
            <a:ext cx="282420" cy="1714500"/>
          </a:xfrm>
          <a:prstGeom prst="rect">
            <a:avLst/>
          </a:prstGeom>
          <a:solidFill>
            <a:srgbClr val="FABD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116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B16B8-9C00-44AA-A5B4-DEDFED151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09281E-AC81-4F7F-93EA-32C594E2A8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F8FDCC-1204-4DA1-AF74-96B64A8E1A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8C0637-47D5-4E58-8BC4-3B13B8BCA21E}"/>
              </a:ext>
            </a:extLst>
          </p:cNvPr>
          <p:cNvSpPr>
            <a:spLocks noGrp="1"/>
          </p:cNvSpPr>
          <p:nvPr>
            <p:ph type="dt" sz="half" idx="10"/>
          </p:nvPr>
        </p:nvSpPr>
        <p:spPr/>
        <p:txBody>
          <a:bodyPr/>
          <a:lstStyle/>
          <a:p>
            <a:fld id="{C2194051-5723-4213-B4FB-6B2EC27CA7A2}" type="datetime1">
              <a:rPr lang="en-US" smtClean="0"/>
              <a:t>5/3/2024</a:t>
            </a:fld>
            <a:endParaRPr lang="en-US"/>
          </a:p>
        </p:txBody>
      </p:sp>
      <p:sp>
        <p:nvSpPr>
          <p:cNvPr id="6" name="Footer Placeholder 5">
            <a:extLst>
              <a:ext uri="{FF2B5EF4-FFF2-40B4-BE49-F238E27FC236}">
                <a16:creationId xmlns:a16="http://schemas.microsoft.com/office/drawing/2014/main" id="{FA057417-29DF-44B4-8224-AE0C0AA5B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F29C57-FA0F-446D-BE7B-E676AF778113}"/>
              </a:ext>
            </a:extLst>
          </p:cNvPr>
          <p:cNvSpPr>
            <a:spLocks noGrp="1"/>
          </p:cNvSpPr>
          <p:nvPr>
            <p:ph type="sldNum" sz="quarter" idx="12"/>
          </p:nvPr>
        </p:nvSpPr>
        <p:spPr/>
        <p:txBody>
          <a:bodyPr/>
          <a:lstStyle/>
          <a:p>
            <a:fld id="{CCC8358A-A537-4E41-8665-81B70C1CE18B}" type="slidenum">
              <a:rPr lang="en-US" smtClean="0"/>
              <a:t>‹#›</a:t>
            </a:fld>
            <a:endParaRPr lang="en-US"/>
          </a:p>
        </p:txBody>
      </p:sp>
    </p:spTree>
    <p:extLst>
      <p:ext uri="{BB962C8B-B14F-4D97-AF65-F5344CB8AC3E}">
        <p14:creationId xmlns:p14="http://schemas.microsoft.com/office/powerpoint/2010/main" val="3174859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F2E5F-3345-436E-A66B-50D8C97F2A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0AB339-38F6-45E2-80A4-026ECB149B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F1006-0F68-4CA9-A18E-80757AD1F369}"/>
              </a:ext>
            </a:extLst>
          </p:cNvPr>
          <p:cNvSpPr>
            <a:spLocks noGrp="1"/>
          </p:cNvSpPr>
          <p:nvPr>
            <p:ph type="dt" sz="half" idx="10"/>
          </p:nvPr>
        </p:nvSpPr>
        <p:spPr/>
        <p:txBody>
          <a:bodyPr/>
          <a:lstStyle/>
          <a:p>
            <a:fld id="{1BB8DC52-FC0A-4166-A335-50E0E51D7D12}" type="datetime1">
              <a:rPr lang="en-US" smtClean="0"/>
              <a:t>5/3/2024</a:t>
            </a:fld>
            <a:endParaRPr lang="en-US"/>
          </a:p>
        </p:txBody>
      </p:sp>
      <p:sp>
        <p:nvSpPr>
          <p:cNvPr id="5" name="Footer Placeholder 4">
            <a:extLst>
              <a:ext uri="{FF2B5EF4-FFF2-40B4-BE49-F238E27FC236}">
                <a16:creationId xmlns:a16="http://schemas.microsoft.com/office/drawing/2014/main" id="{0D6AC81D-FC5D-4090-A369-490B59DA1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36BA7-162D-4932-BB8F-3C8A3BD7DD9B}"/>
              </a:ext>
            </a:extLst>
          </p:cNvPr>
          <p:cNvSpPr>
            <a:spLocks noGrp="1"/>
          </p:cNvSpPr>
          <p:nvPr>
            <p:ph type="sldNum" sz="quarter" idx="12"/>
          </p:nvPr>
        </p:nvSpPr>
        <p:spPr/>
        <p:txBody>
          <a:bodyPr/>
          <a:lstStyle/>
          <a:p>
            <a:fld id="{CCC8358A-A537-4E41-8665-81B70C1CE18B}" type="slidenum">
              <a:rPr lang="en-US" smtClean="0"/>
              <a:t>‹#›</a:t>
            </a:fld>
            <a:endParaRPr lang="en-US"/>
          </a:p>
        </p:txBody>
      </p:sp>
    </p:spTree>
    <p:extLst>
      <p:ext uri="{BB962C8B-B14F-4D97-AF65-F5344CB8AC3E}">
        <p14:creationId xmlns:p14="http://schemas.microsoft.com/office/powerpoint/2010/main" val="976015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AA8805-6788-4763-B0AC-27307BD67C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D571B0-21FF-4442-B211-5A691C2BED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403E22-79FC-447B-82BB-6134983C8F31}"/>
              </a:ext>
            </a:extLst>
          </p:cNvPr>
          <p:cNvSpPr>
            <a:spLocks noGrp="1"/>
          </p:cNvSpPr>
          <p:nvPr>
            <p:ph type="dt" sz="half" idx="10"/>
          </p:nvPr>
        </p:nvSpPr>
        <p:spPr/>
        <p:txBody>
          <a:bodyPr/>
          <a:lstStyle/>
          <a:p>
            <a:fld id="{A0FCA371-F80E-4124-A2C8-35D6C480E072}" type="datetime1">
              <a:rPr lang="en-US" smtClean="0"/>
              <a:t>5/3/2024</a:t>
            </a:fld>
            <a:endParaRPr lang="en-US"/>
          </a:p>
        </p:txBody>
      </p:sp>
      <p:sp>
        <p:nvSpPr>
          <p:cNvPr id="5" name="Footer Placeholder 4">
            <a:extLst>
              <a:ext uri="{FF2B5EF4-FFF2-40B4-BE49-F238E27FC236}">
                <a16:creationId xmlns:a16="http://schemas.microsoft.com/office/drawing/2014/main" id="{D833ADA2-6828-4704-80E6-1FB328463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219ED-C14C-436C-86EC-0851CBBB6F45}"/>
              </a:ext>
            </a:extLst>
          </p:cNvPr>
          <p:cNvSpPr>
            <a:spLocks noGrp="1"/>
          </p:cNvSpPr>
          <p:nvPr>
            <p:ph type="sldNum" sz="quarter" idx="12"/>
          </p:nvPr>
        </p:nvSpPr>
        <p:spPr/>
        <p:txBody>
          <a:bodyPr/>
          <a:lstStyle/>
          <a:p>
            <a:fld id="{CCC8358A-A537-4E41-8665-81B70C1CE18B}" type="slidenum">
              <a:rPr lang="en-US" smtClean="0"/>
              <a:t>‹#›</a:t>
            </a:fld>
            <a:endParaRPr lang="en-US"/>
          </a:p>
        </p:txBody>
      </p:sp>
    </p:spTree>
    <p:extLst>
      <p:ext uri="{BB962C8B-B14F-4D97-AF65-F5344CB8AC3E}">
        <p14:creationId xmlns:p14="http://schemas.microsoft.com/office/powerpoint/2010/main" val="390741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CA43BE-0316-A5E2-1215-C7AB5E667F06}"/>
              </a:ext>
            </a:extLst>
          </p:cNvPr>
          <p:cNvSpPr/>
          <p:nvPr userDrawn="1"/>
        </p:nvSpPr>
        <p:spPr>
          <a:xfrm>
            <a:off x="0" y="0"/>
            <a:ext cx="12192000" cy="6858000"/>
          </a:xfrm>
          <a:prstGeom prst="rect">
            <a:avLst/>
          </a:prstGeom>
          <a:solidFill>
            <a:srgbClr val="058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outdoor object&#10;&#10;Description automatically generated">
            <a:extLst>
              <a:ext uri="{FF2B5EF4-FFF2-40B4-BE49-F238E27FC236}">
                <a16:creationId xmlns:a16="http://schemas.microsoft.com/office/drawing/2014/main" id="{BF2DEB28-A3A4-74AA-DBE8-A7C39F94ABF4}"/>
              </a:ext>
            </a:extLst>
          </p:cNvPr>
          <p:cNvPicPr>
            <a:picLocks noChangeAspect="1"/>
          </p:cNvPicPr>
          <p:nvPr userDrawn="1"/>
        </p:nvPicPr>
        <p:blipFill>
          <a:blip r:embed="rId2">
            <a:alphaModFix amt="26000"/>
            <a:extLst>
              <a:ext uri="{28A0092B-C50C-407E-A947-70E740481C1C}">
                <a14:useLocalDpi xmlns:a14="http://schemas.microsoft.com/office/drawing/2010/main" val="0"/>
              </a:ext>
            </a:extLst>
          </a:blip>
          <a:stretch>
            <a:fillRect/>
          </a:stretch>
        </p:blipFill>
        <p:spPr>
          <a:xfrm>
            <a:off x="-1" y="0"/>
            <a:ext cx="9439835" cy="6387044"/>
          </a:xfrm>
          <a:prstGeom prst="rect">
            <a:avLst/>
          </a:prstGeom>
        </p:spPr>
      </p:pic>
      <p:sp>
        <p:nvSpPr>
          <p:cNvPr id="9" name="Rectangle 8">
            <a:extLst>
              <a:ext uri="{FF2B5EF4-FFF2-40B4-BE49-F238E27FC236}">
                <a16:creationId xmlns:a16="http://schemas.microsoft.com/office/drawing/2014/main" id="{A5C6FBC9-D109-E587-9062-C327A6923BF9}"/>
              </a:ext>
            </a:extLst>
          </p:cNvPr>
          <p:cNvSpPr/>
          <p:nvPr userDrawn="1"/>
        </p:nvSpPr>
        <p:spPr>
          <a:xfrm>
            <a:off x="0" y="0"/>
            <a:ext cx="282420" cy="1714500"/>
          </a:xfrm>
          <a:prstGeom prst="rect">
            <a:avLst/>
          </a:prstGeom>
          <a:solidFill>
            <a:srgbClr val="0A5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23330F-2F93-715A-38D2-34576B5679FD}"/>
              </a:ext>
            </a:extLst>
          </p:cNvPr>
          <p:cNvSpPr/>
          <p:nvPr userDrawn="1"/>
        </p:nvSpPr>
        <p:spPr>
          <a:xfrm>
            <a:off x="0" y="1714500"/>
            <a:ext cx="282420" cy="1714500"/>
          </a:xfrm>
          <a:prstGeom prst="rect">
            <a:avLst/>
          </a:prstGeom>
          <a:solidFill>
            <a:srgbClr val="08A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2F812C-3436-8C01-FC15-99496A6C8E6F}"/>
              </a:ext>
            </a:extLst>
          </p:cNvPr>
          <p:cNvSpPr/>
          <p:nvPr userDrawn="1"/>
        </p:nvSpPr>
        <p:spPr>
          <a:xfrm>
            <a:off x="0" y="3429000"/>
            <a:ext cx="282420" cy="1714500"/>
          </a:xfrm>
          <a:prstGeom prst="rect">
            <a:avLst/>
          </a:prstGeom>
          <a:solidFill>
            <a:srgbClr val="F2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DBCB14-CE35-6BDA-0444-607B2D861B7C}"/>
              </a:ext>
            </a:extLst>
          </p:cNvPr>
          <p:cNvSpPr/>
          <p:nvPr userDrawn="1"/>
        </p:nvSpPr>
        <p:spPr>
          <a:xfrm>
            <a:off x="0" y="5143500"/>
            <a:ext cx="282420" cy="1714500"/>
          </a:xfrm>
          <a:prstGeom prst="rect">
            <a:avLst/>
          </a:prstGeom>
          <a:solidFill>
            <a:srgbClr val="FABD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47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CA43BE-0316-A5E2-1215-C7AB5E667F06}"/>
              </a:ext>
            </a:extLst>
          </p:cNvPr>
          <p:cNvSpPr/>
          <p:nvPr userDrawn="1"/>
        </p:nvSpPr>
        <p:spPr>
          <a:xfrm>
            <a:off x="0" y="0"/>
            <a:ext cx="12192000" cy="6858000"/>
          </a:xfrm>
          <a:prstGeom prst="rect">
            <a:avLst/>
          </a:prstGeom>
          <a:solidFill>
            <a:srgbClr val="F2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outdoor object&#10;&#10;Description automatically generated">
            <a:extLst>
              <a:ext uri="{FF2B5EF4-FFF2-40B4-BE49-F238E27FC236}">
                <a16:creationId xmlns:a16="http://schemas.microsoft.com/office/drawing/2014/main" id="{BF2DEB28-A3A4-74AA-DBE8-A7C39F94ABF4}"/>
              </a:ext>
            </a:extLst>
          </p:cNvPr>
          <p:cNvPicPr>
            <a:picLocks noChangeAspect="1"/>
          </p:cNvPicPr>
          <p:nvPr userDrawn="1"/>
        </p:nvPicPr>
        <p:blipFill>
          <a:blip r:embed="rId2">
            <a:alphaModFix amt="26000"/>
            <a:extLst>
              <a:ext uri="{28A0092B-C50C-407E-A947-70E740481C1C}">
                <a14:useLocalDpi xmlns:a14="http://schemas.microsoft.com/office/drawing/2010/main" val="0"/>
              </a:ext>
            </a:extLst>
          </a:blip>
          <a:stretch>
            <a:fillRect/>
          </a:stretch>
        </p:blipFill>
        <p:spPr>
          <a:xfrm>
            <a:off x="-1" y="0"/>
            <a:ext cx="9439835" cy="6387044"/>
          </a:xfrm>
          <a:prstGeom prst="rect">
            <a:avLst/>
          </a:prstGeom>
        </p:spPr>
      </p:pic>
      <p:sp>
        <p:nvSpPr>
          <p:cNvPr id="9" name="Rectangle 8">
            <a:extLst>
              <a:ext uri="{FF2B5EF4-FFF2-40B4-BE49-F238E27FC236}">
                <a16:creationId xmlns:a16="http://schemas.microsoft.com/office/drawing/2014/main" id="{A5C6FBC9-D109-E587-9062-C327A6923BF9}"/>
              </a:ext>
            </a:extLst>
          </p:cNvPr>
          <p:cNvSpPr/>
          <p:nvPr userDrawn="1"/>
        </p:nvSpPr>
        <p:spPr>
          <a:xfrm>
            <a:off x="0" y="0"/>
            <a:ext cx="282420" cy="1714500"/>
          </a:xfrm>
          <a:prstGeom prst="rect">
            <a:avLst/>
          </a:prstGeom>
          <a:solidFill>
            <a:srgbClr val="0A5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23330F-2F93-715A-38D2-34576B5679FD}"/>
              </a:ext>
            </a:extLst>
          </p:cNvPr>
          <p:cNvSpPr/>
          <p:nvPr userDrawn="1"/>
        </p:nvSpPr>
        <p:spPr>
          <a:xfrm>
            <a:off x="0" y="1714500"/>
            <a:ext cx="282420" cy="1714500"/>
          </a:xfrm>
          <a:prstGeom prst="rect">
            <a:avLst/>
          </a:prstGeom>
          <a:solidFill>
            <a:srgbClr val="08A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2F812C-3436-8C01-FC15-99496A6C8E6F}"/>
              </a:ext>
            </a:extLst>
          </p:cNvPr>
          <p:cNvSpPr/>
          <p:nvPr userDrawn="1"/>
        </p:nvSpPr>
        <p:spPr>
          <a:xfrm>
            <a:off x="0" y="3429000"/>
            <a:ext cx="282420" cy="1714500"/>
          </a:xfrm>
          <a:prstGeom prst="rect">
            <a:avLst/>
          </a:prstGeom>
          <a:solidFill>
            <a:srgbClr val="F2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DBCB14-CE35-6BDA-0444-607B2D861B7C}"/>
              </a:ext>
            </a:extLst>
          </p:cNvPr>
          <p:cNvSpPr/>
          <p:nvPr userDrawn="1"/>
        </p:nvSpPr>
        <p:spPr>
          <a:xfrm>
            <a:off x="0" y="5143500"/>
            <a:ext cx="282420" cy="1714500"/>
          </a:xfrm>
          <a:prstGeom prst="rect">
            <a:avLst/>
          </a:prstGeom>
          <a:solidFill>
            <a:srgbClr val="FABD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9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CA43BE-0316-A5E2-1215-C7AB5E667F06}"/>
              </a:ext>
            </a:extLst>
          </p:cNvPr>
          <p:cNvSpPr/>
          <p:nvPr userDrawn="1"/>
        </p:nvSpPr>
        <p:spPr>
          <a:xfrm>
            <a:off x="0" y="0"/>
            <a:ext cx="12192000" cy="6858000"/>
          </a:xfrm>
          <a:prstGeom prst="rect">
            <a:avLst/>
          </a:prstGeom>
          <a:solidFill>
            <a:srgbClr val="FABD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outdoor object&#10;&#10;Description automatically generated">
            <a:extLst>
              <a:ext uri="{FF2B5EF4-FFF2-40B4-BE49-F238E27FC236}">
                <a16:creationId xmlns:a16="http://schemas.microsoft.com/office/drawing/2014/main" id="{BF2DEB28-A3A4-74AA-DBE8-A7C39F94ABF4}"/>
              </a:ext>
            </a:extLst>
          </p:cNvPr>
          <p:cNvPicPr>
            <a:picLocks noChangeAspect="1"/>
          </p:cNvPicPr>
          <p:nvPr userDrawn="1"/>
        </p:nvPicPr>
        <p:blipFill>
          <a:blip r:embed="rId2">
            <a:alphaModFix amt="26000"/>
            <a:extLst>
              <a:ext uri="{28A0092B-C50C-407E-A947-70E740481C1C}">
                <a14:useLocalDpi xmlns:a14="http://schemas.microsoft.com/office/drawing/2010/main" val="0"/>
              </a:ext>
            </a:extLst>
          </a:blip>
          <a:stretch>
            <a:fillRect/>
          </a:stretch>
        </p:blipFill>
        <p:spPr>
          <a:xfrm>
            <a:off x="-1" y="0"/>
            <a:ext cx="9439835" cy="6387044"/>
          </a:xfrm>
          <a:prstGeom prst="rect">
            <a:avLst/>
          </a:prstGeom>
        </p:spPr>
      </p:pic>
      <p:sp>
        <p:nvSpPr>
          <p:cNvPr id="9" name="Rectangle 8">
            <a:extLst>
              <a:ext uri="{FF2B5EF4-FFF2-40B4-BE49-F238E27FC236}">
                <a16:creationId xmlns:a16="http://schemas.microsoft.com/office/drawing/2014/main" id="{A5C6FBC9-D109-E587-9062-C327A6923BF9}"/>
              </a:ext>
            </a:extLst>
          </p:cNvPr>
          <p:cNvSpPr/>
          <p:nvPr userDrawn="1"/>
        </p:nvSpPr>
        <p:spPr>
          <a:xfrm>
            <a:off x="0" y="0"/>
            <a:ext cx="282420" cy="1714500"/>
          </a:xfrm>
          <a:prstGeom prst="rect">
            <a:avLst/>
          </a:prstGeom>
          <a:solidFill>
            <a:srgbClr val="0A5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23330F-2F93-715A-38D2-34576B5679FD}"/>
              </a:ext>
            </a:extLst>
          </p:cNvPr>
          <p:cNvSpPr/>
          <p:nvPr userDrawn="1"/>
        </p:nvSpPr>
        <p:spPr>
          <a:xfrm>
            <a:off x="0" y="1714500"/>
            <a:ext cx="282420" cy="1714500"/>
          </a:xfrm>
          <a:prstGeom prst="rect">
            <a:avLst/>
          </a:prstGeom>
          <a:solidFill>
            <a:srgbClr val="08A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2F812C-3436-8C01-FC15-99496A6C8E6F}"/>
              </a:ext>
            </a:extLst>
          </p:cNvPr>
          <p:cNvSpPr/>
          <p:nvPr userDrawn="1"/>
        </p:nvSpPr>
        <p:spPr>
          <a:xfrm>
            <a:off x="0" y="3429000"/>
            <a:ext cx="282420" cy="1714500"/>
          </a:xfrm>
          <a:prstGeom prst="rect">
            <a:avLst/>
          </a:prstGeom>
          <a:solidFill>
            <a:srgbClr val="F26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DBCB14-CE35-6BDA-0444-607B2D861B7C}"/>
              </a:ext>
            </a:extLst>
          </p:cNvPr>
          <p:cNvSpPr/>
          <p:nvPr userDrawn="1"/>
        </p:nvSpPr>
        <p:spPr>
          <a:xfrm>
            <a:off x="0" y="5143500"/>
            <a:ext cx="282420" cy="1714500"/>
          </a:xfrm>
          <a:prstGeom prst="rect">
            <a:avLst/>
          </a:prstGeom>
          <a:solidFill>
            <a:srgbClr val="FABD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09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B609BB-032A-BAE9-D888-23027EF5CD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43" t="12157" r="41764" b="11176"/>
          <a:stretch/>
        </p:blipFill>
        <p:spPr>
          <a:xfrm>
            <a:off x="403414" y="995082"/>
            <a:ext cx="6038108" cy="4867836"/>
          </a:xfrm>
          <a:prstGeom prst="rect">
            <a:avLst/>
          </a:prstGeom>
        </p:spPr>
      </p:pic>
    </p:spTree>
    <p:extLst>
      <p:ext uri="{BB962C8B-B14F-4D97-AF65-F5344CB8AC3E}">
        <p14:creationId xmlns:p14="http://schemas.microsoft.com/office/powerpoint/2010/main" val="87406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BAEC6D-0077-22C3-C5EA-13321EE496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26112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B">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BAEC6D-0077-22C3-C5EA-13321EE496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15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BAEC6D-0077-22C3-C5EA-13321EE496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04085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6B4C50-9C7E-4E8F-8D92-976FFAF94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94DEF6-FCC1-4D36-B2DD-5CB5D249B7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AEE9CE-0976-4862-8159-0A0FA00CD8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95CF2-522D-431A-885C-88BCA9273C98}" type="datetime1">
              <a:rPr lang="en-US" smtClean="0"/>
              <a:t>5/3/2024</a:t>
            </a:fld>
            <a:endParaRPr lang="en-US"/>
          </a:p>
        </p:txBody>
      </p:sp>
      <p:sp>
        <p:nvSpPr>
          <p:cNvPr id="5" name="Footer Placeholder 4">
            <a:extLst>
              <a:ext uri="{FF2B5EF4-FFF2-40B4-BE49-F238E27FC236}">
                <a16:creationId xmlns:a16="http://schemas.microsoft.com/office/drawing/2014/main" id="{41F9C14E-3B56-4817-A44B-076B01FE0C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A18F56-2C38-4FFF-AC4C-18D59C4F59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8358A-A537-4E41-8665-81B70C1CE18B}" type="slidenum">
              <a:rPr lang="en-US" smtClean="0"/>
              <a:t>‹#›</a:t>
            </a:fld>
            <a:endParaRPr lang="en-US"/>
          </a:p>
        </p:txBody>
      </p:sp>
    </p:spTree>
    <p:extLst>
      <p:ext uri="{BB962C8B-B14F-4D97-AF65-F5344CB8AC3E}">
        <p14:creationId xmlns:p14="http://schemas.microsoft.com/office/powerpoint/2010/main" val="2106247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7" r:id="rId4"/>
    <p:sldLayoutId id="2147483668" r:id="rId5"/>
    <p:sldLayoutId id="2147483651" r:id="rId6"/>
    <p:sldLayoutId id="2147483652" r:id="rId7"/>
    <p:sldLayoutId id="2147483660" r:id="rId8"/>
    <p:sldLayoutId id="2147483661" r:id="rId9"/>
    <p:sldLayoutId id="2147483662" r:id="rId10"/>
    <p:sldLayoutId id="2147483663" r:id="rId11"/>
    <p:sldLayoutId id="2147483664" r:id="rId12"/>
    <p:sldLayoutId id="2147483665" r:id="rId13"/>
    <p:sldLayoutId id="2147483669" r:id="rId14"/>
    <p:sldLayoutId id="2147483670" r:id="rId15"/>
    <p:sldLayoutId id="2147483653" r:id="rId16"/>
    <p:sldLayoutId id="2147483654" r:id="rId17"/>
    <p:sldLayoutId id="2147483655" r:id="rId18"/>
    <p:sldLayoutId id="2147483656" r:id="rId19"/>
    <p:sldLayoutId id="2147483657" r:id="rId20"/>
    <p:sldLayoutId id="2147483658" r:id="rId21"/>
    <p:sldLayoutId id="2147483659"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hyperlink" Target="https://www.1823.gov.hk/en/form/complain" TargetMode="External"/><Relationship Id="rId7" Type="http://schemas.openxmlformats.org/officeDocument/2006/relationships/image" Target="../media/image24.png"/><Relationship Id="rId2" Type="http://schemas.openxmlformats.org/officeDocument/2006/relationships/hyperlink" Target="https://www.reach.gov.sg/about-us/contact-us/feedback-form" TargetMode="External"/><Relationship Id="rId1" Type="http://schemas.openxmlformats.org/officeDocument/2006/relationships/slideLayout" Target="../slideLayouts/slideLayout9.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3.svg"/><Relationship Id="rId4" Type="http://schemas.openxmlformats.org/officeDocument/2006/relationships/hyperlink" Target="https://services.bahrain.bh/wps/portal/tawasul/en/" TargetMode="Externa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8.xml"/><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Shape&#10;&#10;Description automatically generated">
            <a:extLst>
              <a:ext uri="{FF2B5EF4-FFF2-40B4-BE49-F238E27FC236}">
                <a16:creationId xmlns:a16="http://schemas.microsoft.com/office/drawing/2014/main" id="{C62891E2-FA4D-6F46-A2B1-BAC7ABCE0173}"/>
              </a:ext>
            </a:extLst>
          </p:cNvPr>
          <p:cNvPicPr>
            <a:picLocks noChangeAspect="1"/>
          </p:cNvPicPr>
          <p:nvPr/>
        </p:nvPicPr>
        <p:blipFill rotWithShape="1">
          <a:blip r:embed="rId2"/>
          <a:srcRect l="10131" t="6844" r="1888"/>
          <a:stretch/>
        </p:blipFill>
        <p:spPr>
          <a:xfrm>
            <a:off x="1" y="0"/>
            <a:ext cx="12192000" cy="7261412"/>
          </a:xfrm>
          <a:prstGeom prst="rect">
            <a:avLst/>
          </a:prstGeom>
        </p:spPr>
      </p:pic>
      <p:grpSp>
        <p:nvGrpSpPr>
          <p:cNvPr id="68" name="Group 67">
            <a:extLst>
              <a:ext uri="{FF2B5EF4-FFF2-40B4-BE49-F238E27FC236}">
                <a16:creationId xmlns:a16="http://schemas.microsoft.com/office/drawing/2014/main" id="{64487916-D9AB-1048-8A49-AE4F5750E409}"/>
              </a:ext>
            </a:extLst>
          </p:cNvPr>
          <p:cNvGrpSpPr/>
          <p:nvPr/>
        </p:nvGrpSpPr>
        <p:grpSpPr>
          <a:xfrm>
            <a:off x="0" y="6193018"/>
            <a:ext cx="12192002" cy="670255"/>
            <a:chOff x="0" y="8342"/>
            <a:chExt cx="14630402" cy="804306"/>
          </a:xfrm>
        </p:grpSpPr>
        <p:sp>
          <p:nvSpPr>
            <p:cNvPr id="66" name="object 5">
              <a:extLst>
                <a:ext uri="{FF2B5EF4-FFF2-40B4-BE49-F238E27FC236}">
                  <a16:creationId xmlns:a16="http://schemas.microsoft.com/office/drawing/2014/main" id="{F3EDDCDA-459F-6847-A748-5C3CE5B92A61}"/>
                </a:ext>
              </a:extLst>
            </p:cNvPr>
            <p:cNvSpPr/>
            <p:nvPr/>
          </p:nvSpPr>
          <p:spPr>
            <a:xfrm rot="5400000">
              <a:off x="6913048" y="-6904706"/>
              <a:ext cx="804306" cy="14630402"/>
            </a:xfrm>
            <a:custGeom>
              <a:avLst/>
              <a:gdLst/>
              <a:ahLst/>
              <a:cxnLst/>
              <a:rect l="l" t="t" r="r" b="b"/>
              <a:pathLst>
                <a:path w="620395" h="8229600">
                  <a:moveTo>
                    <a:pt x="619963" y="0"/>
                  </a:moveTo>
                  <a:lnTo>
                    <a:pt x="0" y="0"/>
                  </a:lnTo>
                  <a:lnTo>
                    <a:pt x="0" y="8229600"/>
                  </a:lnTo>
                  <a:lnTo>
                    <a:pt x="619963" y="8229600"/>
                  </a:lnTo>
                  <a:lnTo>
                    <a:pt x="619963" y="0"/>
                  </a:lnTo>
                  <a:close/>
                </a:path>
              </a:pathLst>
            </a:custGeom>
            <a:solidFill>
              <a:srgbClr val="0A6B8C"/>
            </a:solidFill>
          </p:spPr>
          <p:txBody>
            <a:bodyPr wrap="square" lIns="0" tIns="0" rIns="0" bIns="0" rtlCol="0"/>
            <a:lstStyle/>
            <a:p>
              <a:endParaRPr sz="1500"/>
            </a:p>
          </p:txBody>
        </p:sp>
        <p:pic>
          <p:nvPicPr>
            <p:cNvPr id="65" name="Picture 64">
              <a:extLst>
                <a:ext uri="{FF2B5EF4-FFF2-40B4-BE49-F238E27FC236}">
                  <a16:creationId xmlns:a16="http://schemas.microsoft.com/office/drawing/2014/main" id="{63EBFB0D-CE76-114C-BF0D-5A38141C4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709" y="184624"/>
              <a:ext cx="2423500" cy="467029"/>
            </a:xfrm>
            <a:prstGeom prst="rect">
              <a:avLst/>
            </a:prstGeom>
          </p:spPr>
        </p:pic>
      </p:grpSp>
      <p:sp>
        <p:nvSpPr>
          <p:cNvPr id="67" name="Rectangle 66">
            <a:extLst>
              <a:ext uri="{FF2B5EF4-FFF2-40B4-BE49-F238E27FC236}">
                <a16:creationId xmlns:a16="http://schemas.microsoft.com/office/drawing/2014/main" id="{22256BD8-36A6-A544-981B-EDF9E793FCC3}"/>
              </a:ext>
            </a:extLst>
          </p:cNvPr>
          <p:cNvSpPr/>
          <p:nvPr/>
        </p:nvSpPr>
        <p:spPr>
          <a:xfrm>
            <a:off x="7052012" y="4476664"/>
            <a:ext cx="5136473" cy="1374672"/>
          </a:xfrm>
          <a:prstGeom prst="rect">
            <a:avLst/>
          </a:prstGeom>
        </p:spPr>
        <p:txBody>
          <a:bodyPr wrap="square">
            <a:spAutoFit/>
          </a:bodyPr>
          <a:lstStyle/>
          <a:p>
            <a:r>
              <a:rPr lang="en-US" sz="2333" dirty="0">
                <a:solidFill>
                  <a:srgbClr val="0F6B8D"/>
                </a:solidFill>
                <a:latin typeface="DIN Condensed" pitchFamily="2" charset="0"/>
                <a:cs typeface="DIN Pro Regular" panose="020B0504020101020102" pitchFamily="34" charset="0"/>
              </a:rPr>
              <a:t>Hubert Waterinckx </a:t>
            </a:r>
          </a:p>
          <a:p>
            <a:r>
              <a:rPr lang="en-US" sz="2000" dirty="0" err="1">
                <a:solidFill>
                  <a:schemeClr val="tx1">
                    <a:lumMod val="50000"/>
                    <a:lumOff val="50000"/>
                  </a:schemeClr>
                </a:solidFill>
                <a:latin typeface="DIN Pro Regular" panose="020B0504020101020102" pitchFamily="34" charset="0"/>
                <a:cs typeface="DIN Pro Regular" panose="020B0504020101020102" pitchFamily="34" charset="0"/>
              </a:rPr>
              <a:t>Specialiste</a:t>
            </a:r>
            <a:r>
              <a:rPr lang="en-US" sz="2000" dirty="0">
                <a:solidFill>
                  <a:schemeClr val="tx1">
                    <a:lumMod val="50000"/>
                    <a:lumOff val="50000"/>
                  </a:schemeClr>
                </a:solidFill>
                <a:latin typeface="DIN Pro Regular" panose="020B0504020101020102" pitchFamily="34" charset="0"/>
                <a:cs typeface="DIN Pro Regular" panose="020B0504020101020102" pitchFamily="34" charset="0"/>
              </a:rPr>
              <a:t> principal </a:t>
            </a:r>
            <a:r>
              <a:rPr lang="en-US" sz="2000" dirty="0" err="1">
                <a:solidFill>
                  <a:schemeClr val="tx1">
                    <a:lumMod val="50000"/>
                    <a:lumOff val="50000"/>
                  </a:schemeClr>
                </a:solidFill>
                <a:latin typeface="DIN Pro Regular" panose="020B0504020101020102" pitchFamily="34" charset="0"/>
                <a:cs typeface="DIN Pro Regular" panose="020B0504020101020102" pitchFamily="34" charset="0"/>
              </a:rPr>
              <a:t>en</a:t>
            </a:r>
            <a:r>
              <a:rPr lang="en-US" sz="2000" dirty="0">
                <a:solidFill>
                  <a:schemeClr val="tx1">
                    <a:lumMod val="50000"/>
                    <a:lumOff val="50000"/>
                  </a:schemeClr>
                </a:solidFill>
                <a:latin typeface="DIN Pro Regular" panose="020B0504020101020102" pitchFamily="34" charset="0"/>
                <a:cs typeface="DIN Pro Regular" panose="020B0504020101020102" pitchFamily="34" charset="0"/>
              </a:rPr>
              <a:t> </a:t>
            </a:r>
            <a:r>
              <a:rPr lang="en-US" sz="2000" dirty="0" err="1">
                <a:solidFill>
                  <a:schemeClr val="tx1">
                    <a:lumMod val="50000"/>
                    <a:lumOff val="50000"/>
                  </a:schemeClr>
                </a:solidFill>
                <a:latin typeface="DIN Pro Regular" panose="020B0504020101020102" pitchFamily="34" charset="0"/>
                <a:cs typeface="DIN Pro Regular" panose="020B0504020101020102" pitchFamily="34" charset="0"/>
              </a:rPr>
              <a:t>developpement</a:t>
            </a:r>
            <a:r>
              <a:rPr lang="en-US" sz="2000" dirty="0">
                <a:solidFill>
                  <a:schemeClr val="tx1">
                    <a:lumMod val="50000"/>
                    <a:lumOff val="50000"/>
                  </a:schemeClr>
                </a:solidFill>
                <a:latin typeface="DIN Pro Regular" panose="020B0504020101020102" pitchFamily="34" charset="0"/>
                <a:cs typeface="DIN Pro Regular" panose="020B0504020101020102" pitchFamily="34" charset="0"/>
              </a:rPr>
              <a:t> social</a:t>
            </a:r>
          </a:p>
          <a:p>
            <a:r>
              <a:rPr lang="en-US" sz="2000" dirty="0">
                <a:solidFill>
                  <a:schemeClr val="tx1">
                    <a:lumMod val="50000"/>
                    <a:lumOff val="50000"/>
                  </a:schemeClr>
                </a:solidFill>
                <a:latin typeface="DIN Condensed" pitchFamily="2" charset="0"/>
              </a:rPr>
              <a:t>SAWS4</a:t>
            </a:r>
          </a:p>
          <a:p>
            <a:r>
              <a:rPr lang="en-US" sz="2000" dirty="0">
                <a:solidFill>
                  <a:schemeClr val="tx1">
                    <a:lumMod val="50000"/>
                    <a:lumOff val="50000"/>
                  </a:schemeClr>
                </a:solidFill>
                <a:latin typeface="DIN Condensed" pitchFamily="2" charset="0"/>
                <a:cs typeface="DIN Pro Regular" panose="020B0504020101020102" pitchFamily="34" charset="0"/>
              </a:rPr>
              <a:t>8 Mai 2024</a:t>
            </a:r>
            <a:endParaRPr lang="en-US" sz="2000" dirty="0">
              <a:latin typeface="DIN Pro Regular" panose="020B0504020101020102" pitchFamily="34" charset="0"/>
              <a:cs typeface="DIN Pro Regular" panose="020B0504020101020102" pitchFamily="34" charset="0"/>
            </a:endParaRPr>
          </a:p>
        </p:txBody>
      </p:sp>
      <p:pic>
        <p:nvPicPr>
          <p:cNvPr id="3" name="Picture 2" descr="Logo&#10;&#10;Description automatically generated">
            <a:extLst>
              <a:ext uri="{FF2B5EF4-FFF2-40B4-BE49-F238E27FC236}">
                <a16:creationId xmlns:a16="http://schemas.microsoft.com/office/drawing/2014/main" id="{3F07EE3F-7598-154A-E50F-F3BDA55BBB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156" y="2381336"/>
            <a:ext cx="4858811" cy="2015815"/>
          </a:xfrm>
          <a:prstGeom prst="rect">
            <a:avLst/>
          </a:prstGeom>
        </p:spPr>
      </p:pic>
    </p:spTree>
    <p:extLst>
      <p:ext uri="{BB962C8B-B14F-4D97-AF65-F5344CB8AC3E}">
        <p14:creationId xmlns:p14="http://schemas.microsoft.com/office/powerpoint/2010/main" val="2472122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A6A45C-164F-4FFC-BF62-A7742E2653FD}"/>
              </a:ext>
            </a:extLst>
          </p:cNvPr>
          <p:cNvSpPr>
            <a:spLocks noGrp="1"/>
          </p:cNvSpPr>
          <p:nvPr>
            <p:ph sz="half" idx="4294967295"/>
          </p:nvPr>
        </p:nvSpPr>
        <p:spPr>
          <a:xfrm>
            <a:off x="539745" y="1983037"/>
            <a:ext cx="11083049" cy="341632"/>
          </a:xfrm>
          <a:noFill/>
        </p:spPr>
        <p:txBody>
          <a:bodyPr wrap="square" rtlCol="0">
            <a:spAutoFit/>
          </a:bodyPr>
          <a:lstStyle/>
          <a:p>
            <a:pPr marL="0" indent="0">
              <a:buNone/>
            </a:pPr>
            <a:r>
              <a:rPr lang="fr-BE" sz="1800" dirty="0">
                <a:solidFill>
                  <a:srgbClr val="222222"/>
                </a:solidFill>
              </a:rPr>
              <a:t>MGP                             Signalement et réponse</a:t>
            </a:r>
          </a:p>
        </p:txBody>
      </p:sp>
      <p:sp>
        <p:nvSpPr>
          <p:cNvPr id="6" name="TextBox 5">
            <a:extLst>
              <a:ext uri="{FF2B5EF4-FFF2-40B4-BE49-F238E27FC236}">
                <a16:creationId xmlns:a16="http://schemas.microsoft.com/office/drawing/2014/main" id="{528EC82E-1C72-A031-7B43-07095391985A}"/>
              </a:ext>
            </a:extLst>
          </p:cNvPr>
          <p:cNvSpPr txBox="1"/>
          <p:nvPr/>
        </p:nvSpPr>
        <p:spPr>
          <a:xfrm>
            <a:off x="537883" y="1102660"/>
            <a:ext cx="11239148" cy="748174"/>
          </a:xfrm>
          <a:prstGeom prst="rect">
            <a:avLst/>
          </a:prstGeom>
          <a:noFill/>
        </p:spPr>
        <p:txBody>
          <a:bodyPr wrap="square" lIns="0" tIns="0" rIns="0" bIns="0" rtlCol="0">
            <a:noAutofit/>
          </a:bodyPr>
          <a:lstStyle/>
          <a:p>
            <a:r>
              <a:rPr lang="es-MX" sz="3600" b="1" dirty="0" err="1">
                <a:solidFill>
                  <a:srgbClr val="0A6B8C"/>
                </a:solidFill>
              </a:rPr>
              <a:t>Gestion</a:t>
            </a:r>
            <a:r>
              <a:rPr lang="es-MX" sz="3600" b="1" dirty="0">
                <a:solidFill>
                  <a:srgbClr val="0A6B8C"/>
                </a:solidFill>
              </a:rPr>
              <a:t> </a:t>
            </a:r>
            <a:r>
              <a:rPr lang="es-MX" sz="3600" b="1" dirty="0" err="1">
                <a:solidFill>
                  <a:srgbClr val="0A6B8C"/>
                </a:solidFill>
              </a:rPr>
              <a:t>efficace</a:t>
            </a:r>
            <a:r>
              <a:rPr lang="es-MX" sz="3600" b="1" dirty="0">
                <a:solidFill>
                  <a:srgbClr val="0A6B8C"/>
                </a:solidFill>
              </a:rPr>
              <a:t> des </a:t>
            </a:r>
            <a:r>
              <a:rPr lang="es-MX" sz="3600" b="1" dirty="0" err="1">
                <a:solidFill>
                  <a:srgbClr val="0A6B8C"/>
                </a:solidFill>
              </a:rPr>
              <a:t>plaintes</a:t>
            </a:r>
            <a:endParaRPr lang="en-US" sz="3600" b="1" dirty="0">
              <a:solidFill>
                <a:srgbClr val="0A6B8C"/>
              </a:solidFill>
            </a:endParaRPr>
          </a:p>
        </p:txBody>
      </p:sp>
      <p:sp>
        <p:nvSpPr>
          <p:cNvPr id="7" name="Slide Number Placeholder 2">
            <a:extLst>
              <a:ext uri="{FF2B5EF4-FFF2-40B4-BE49-F238E27FC236}">
                <a16:creationId xmlns:a16="http://schemas.microsoft.com/office/drawing/2014/main" id="{6DC927D9-B32F-BF03-CEF0-1556C53D618F}"/>
              </a:ext>
            </a:extLst>
          </p:cNvPr>
          <p:cNvSpPr txBox="1">
            <a:spLocks/>
          </p:cNvSpPr>
          <p:nvPr/>
        </p:nvSpPr>
        <p:spPr>
          <a:xfrm>
            <a:off x="103095" y="6452534"/>
            <a:ext cx="4347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CCC8358A-A537-4E41-8665-81B70C1CE18B}" type="slidenum">
              <a:rPr lang="en-US" smtClean="0"/>
              <a:pPr algn="l"/>
              <a:t>10</a:t>
            </a:fld>
            <a:endParaRPr lang="en-US"/>
          </a:p>
        </p:txBody>
      </p:sp>
      <p:sp>
        <p:nvSpPr>
          <p:cNvPr id="2" name="Arrow: Right 1">
            <a:extLst>
              <a:ext uri="{FF2B5EF4-FFF2-40B4-BE49-F238E27FC236}">
                <a16:creationId xmlns:a16="http://schemas.microsoft.com/office/drawing/2014/main" id="{DFFAA5B2-33D5-424B-4C92-D558F10ABE7B}"/>
              </a:ext>
            </a:extLst>
          </p:cNvPr>
          <p:cNvSpPr/>
          <p:nvPr/>
        </p:nvSpPr>
        <p:spPr>
          <a:xfrm>
            <a:off x="1349829" y="2035289"/>
            <a:ext cx="905691" cy="200297"/>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BE"/>
          </a:p>
        </p:txBody>
      </p:sp>
      <p:sp>
        <p:nvSpPr>
          <p:cNvPr id="5" name="TextBox 4">
            <a:extLst>
              <a:ext uri="{FF2B5EF4-FFF2-40B4-BE49-F238E27FC236}">
                <a16:creationId xmlns:a16="http://schemas.microsoft.com/office/drawing/2014/main" id="{C7DAF332-BBBC-BE1B-D122-04EDDA80AE0D}"/>
              </a:ext>
            </a:extLst>
          </p:cNvPr>
          <p:cNvSpPr txBox="1"/>
          <p:nvPr/>
        </p:nvSpPr>
        <p:spPr>
          <a:xfrm>
            <a:off x="1349829" y="3429000"/>
            <a:ext cx="8813075" cy="1200329"/>
          </a:xfrm>
          <a:prstGeom prst="rect">
            <a:avLst/>
          </a:prstGeom>
          <a:noFill/>
        </p:spPr>
        <p:txBody>
          <a:bodyPr wrap="square">
            <a:spAutoFit/>
          </a:bodyPr>
          <a:lstStyle/>
          <a:p>
            <a:pPr marL="0" indent="0" algn="just">
              <a:buNone/>
            </a:pPr>
            <a:r>
              <a:rPr lang="fr-BE" sz="1800" u="sng" dirty="0">
                <a:solidFill>
                  <a:srgbClr val="222222"/>
                </a:solidFill>
              </a:rPr>
              <a:t>Exemple</a:t>
            </a:r>
            <a:r>
              <a:rPr lang="fr-BE" sz="1800" dirty="0">
                <a:solidFill>
                  <a:srgbClr val="222222"/>
                </a:solidFill>
              </a:rPr>
              <a:t> : Le Programme WURI se distingue par son approche </a:t>
            </a:r>
            <a:r>
              <a:rPr lang="fr-BE" sz="1800" b="1" dirty="0">
                <a:solidFill>
                  <a:srgbClr val="222222"/>
                </a:solidFill>
                <a:effectLst>
                  <a:outerShdw blurRad="38100" dist="38100" dir="2700000" algn="tl">
                    <a:srgbClr val="000000">
                      <a:alpha val="43137"/>
                    </a:srgbClr>
                  </a:outerShdw>
                </a:effectLst>
              </a:rPr>
              <a:t>novatrice et nationale </a:t>
            </a:r>
            <a:r>
              <a:rPr lang="fr-BE" sz="1800" dirty="0">
                <a:solidFill>
                  <a:srgbClr val="222222"/>
                </a:solidFill>
              </a:rPr>
              <a:t>en matière de gestion des plaintes. Il établit des MGP </a:t>
            </a:r>
            <a:r>
              <a:rPr lang="fr-BE" sz="1800" b="1" dirty="0">
                <a:solidFill>
                  <a:srgbClr val="222222"/>
                </a:solidFill>
                <a:effectLst>
                  <a:outerShdw blurRad="38100" dist="38100" dir="2700000" algn="tl">
                    <a:srgbClr val="000000">
                      <a:alpha val="43137"/>
                    </a:srgbClr>
                  </a:outerShdw>
                </a:effectLst>
              </a:rPr>
              <a:t>transparents et accessibles</a:t>
            </a:r>
            <a:r>
              <a:rPr lang="fr-BE" sz="1800" dirty="0">
                <a:solidFill>
                  <a:srgbClr val="222222"/>
                </a:solidFill>
              </a:rPr>
              <a:t>, permettant aux populations de signaler les problèmes liés à l'identification et de recevoir une </a:t>
            </a:r>
            <a:r>
              <a:rPr lang="fr-BE" sz="1800" b="1" dirty="0">
                <a:solidFill>
                  <a:srgbClr val="222222"/>
                </a:solidFill>
                <a:effectLst>
                  <a:outerShdw blurRad="38100" dist="38100" dir="2700000" algn="tl">
                    <a:srgbClr val="000000">
                      <a:alpha val="43137"/>
                    </a:srgbClr>
                  </a:outerShdw>
                </a:effectLst>
              </a:rPr>
              <a:t>réponse appropriée.</a:t>
            </a:r>
          </a:p>
        </p:txBody>
      </p:sp>
      <p:pic>
        <p:nvPicPr>
          <p:cNvPr id="10" name="Graphic 9" descr="Lights On outline">
            <a:extLst>
              <a:ext uri="{FF2B5EF4-FFF2-40B4-BE49-F238E27FC236}">
                <a16:creationId xmlns:a16="http://schemas.microsoft.com/office/drawing/2014/main" id="{D760B277-2A5D-4F75-A85A-C273B2E894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7883" y="3578008"/>
            <a:ext cx="748175" cy="748175"/>
          </a:xfrm>
          <a:prstGeom prst="rect">
            <a:avLst/>
          </a:prstGeom>
        </p:spPr>
      </p:pic>
    </p:spTree>
    <p:extLst>
      <p:ext uri="{BB962C8B-B14F-4D97-AF65-F5344CB8AC3E}">
        <p14:creationId xmlns:p14="http://schemas.microsoft.com/office/powerpoint/2010/main" val="2971900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219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6DC927D9-B32F-BF03-CEF0-1556C53D618F}"/>
              </a:ext>
            </a:extLst>
          </p:cNvPr>
          <p:cNvSpPr txBox="1">
            <a:spLocks/>
          </p:cNvSpPr>
          <p:nvPr/>
        </p:nvSpPr>
        <p:spPr>
          <a:xfrm>
            <a:off x="103095" y="6452534"/>
            <a:ext cx="4347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CCC8358A-A537-4E41-8665-81B70C1CE18B}" type="slidenum">
              <a:rPr lang="en-US" smtClean="0"/>
              <a:pPr algn="l"/>
              <a:t>12</a:t>
            </a:fld>
            <a:endParaRPr lang="en-US"/>
          </a:p>
        </p:txBody>
      </p:sp>
      <p:sp>
        <p:nvSpPr>
          <p:cNvPr id="2" name="TextBox 1">
            <a:extLst>
              <a:ext uri="{FF2B5EF4-FFF2-40B4-BE49-F238E27FC236}">
                <a16:creationId xmlns:a16="http://schemas.microsoft.com/office/drawing/2014/main" id="{A37A9236-E152-5275-53A3-DDC7AF78115C}"/>
              </a:ext>
            </a:extLst>
          </p:cNvPr>
          <p:cNvSpPr txBox="1"/>
          <p:nvPr/>
        </p:nvSpPr>
        <p:spPr>
          <a:xfrm>
            <a:off x="537883" y="1102660"/>
            <a:ext cx="11239148" cy="748174"/>
          </a:xfrm>
          <a:prstGeom prst="rect">
            <a:avLst/>
          </a:prstGeom>
          <a:noFill/>
        </p:spPr>
        <p:txBody>
          <a:bodyPr wrap="square" lIns="0" tIns="0" rIns="0" bIns="0" rtlCol="0">
            <a:noAutofit/>
          </a:bodyPr>
          <a:lstStyle/>
          <a:p>
            <a:r>
              <a:rPr lang="es-MX" sz="2800" dirty="0">
                <a:solidFill>
                  <a:srgbClr val="0A6B8C"/>
                </a:solidFill>
              </a:rPr>
              <a:t>REGLEMENT ELECTRONIQUE DES PLAINTES ET GRIEFS (</a:t>
            </a:r>
            <a:r>
              <a:rPr lang="es-MX" sz="2800" dirty="0" err="1">
                <a:solidFill>
                  <a:srgbClr val="0A6B8C"/>
                </a:solidFill>
              </a:rPr>
              <a:t>eMGP</a:t>
            </a:r>
            <a:r>
              <a:rPr lang="es-MX" sz="2800" dirty="0">
                <a:solidFill>
                  <a:srgbClr val="0A6B8C"/>
                </a:solidFill>
              </a:rPr>
              <a:t>)</a:t>
            </a:r>
            <a:endParaRPr lang="en-US" sz="2800" b="1" dirty="0">
              <a:solidFill>
                <a:srgbClr val="0A6B8C"/>
              </a:solidFill>
            </a:endParaRPr>
          </a:p>
        </p:txBody>
      </p:sp>
      <p:sp>
        <p:nvSpPr>
          <p:cNvPr id="9" name="TextBox 8">
            <a:extLst>
              <a:ext uri="{FF2B5EF4-FFF2-40B4-BE49-F238E27FC236}">
                <a16:creationId xmlns:a16="http://schemas.microsoft.com/office/drawing/2014/main" id="{197CF44B-0FE2-EB47-1810-EFA0BE9FED56}"/>
              </a:ext>
            </a:extLst>
          </p:cNvPr>
          <p:cNvSpPr txBox="1"/>
          <p:nvPr/>
        </p:nvSpPr>
        <p:spPr>
          <a:xfrm>
            <a:off x="573742" y="1923117"/>
            <a:ext cx="8798346" cy="369332"/>
          </a:xfrm>
          <a:prstGeom prst="rect">
            <a:avLst/>
          </a:prstGeom>
          <a:noFill/>
        </p:spPr>
        <p:txBody>
          <a:bodyPr wrap="square">
            <a:spAutoFit/>
          </a:bodyPr>
          <a:lstStyle/>
          <a:p>
            <a:pPr algn="l"/>
            <a:r>
              <a:rPr lang="fr-BE" b="0" i="0" u="sng" dirty="0">
                <a:solidFill>
                  <a:srgbClr val="222222"/>
                </a:solidFill>
                <a:effectLst/>
              </a:rPr>
              <a:t>Définition</a:t>
            </a:r>
            <a:r>
              <a:rPr lang="fr-BE" b="0" i="0" dirty="0">
                <a:solidFill>
                  <a:srgbClr val="222222"/>
                </a:solidFill>
                <a:effectLst/>
              </a:rPr>
              <a:t> : Suivi rapide et efficace des plaintes</a:t>
            </a:r>
          </a:p>
        </p:txBody>
      </p:sp>
      <p:sp>
        <p:nvSpPr>
          <p:cNvPr id="11" name="TextBox 10">
            <a:extLst>
              <a:ext uri="{FF2B5EF4-FFF2-40B4-BE49-F238E27FC236}">
                <a16:creationId xmlns:a16="http://schemas.microsoft.com/office/drawing/2014/main" id="{82773C55-ED19-CB42-E3D8-569EB5102823}"/>
              </a:ext>
            </a:extLst>
          </p:cNvPr>
          <p:cNvSpPr txBox="1"/>
          <p:nvPr/>
        </p:nvSpPr>
        <p:spPr>
          <a:xfrm>
            <a:off x="645428" y="3729503"/>
            <a:ext cx="11131603" cy="2339102"/>
          </a:xfrm>
          <a:prstGeom prst="rect">
            <a:avLst/>
          </a:prstGeom>
          <a:noFill/>
        </p:spPr>
        <p:txBody>
          <a:bodyPr wrap="square">
            <a:spAutoFit/>
          </a:bodyPr>
          <a:lstStyle/>
          <a:p>
            <a:pPr algn="l"/>
            <a:r>
              <a:rPr lang="fr-BE" b="0" i="0" u="sng" dirty="0">
                <a:solidFill>
                  <a:srgbClr val="222222"/>
                </a:solidFill>
                <a:effectLst/>
              </a:rPr>
              <a:t>Exemple </a:t>
            </a:r>
            <a:r>
              <a:rPr lang="fr-BE" b="0" i="0" dirty="0">
                <a:solidFill>
                  <a:srgbClr val="222222"/>
                </a:solidFill>
                <a:effectLst/>
              </a:rPr>
              <a:t>: </a:t>
            </a:r>
            <a:r>
              <a:rPr lang="fr-BE" sz="1600" b="0" i="1" dirty="0">
                <a:solidFill>
                  <a:srgbClr val="222222"/>
                </a:solidFill>
                <a:effectLst/>
              </a:rPr>
              <a:t>Bien que le Programme WURI soit un exemple notable d'inclusion sociale, son approche en matière de Règlement électronique des Plaintes et Griefs (</a:t>
            </a:r>
            <a:r>
              <a:rPr lang="fr-BE" sz="1600" b="0" i="1" dirty="0" err="1">
                <a:solidFill>
                  <a:srgbClr val="222222"/>
                </a:solidFill>
                <a:effectLst/>
              </a:rPr>
              <a:t>eMGP</a:t>
            </a:r>
            <a:r>
              <a:rPr lang="fr-BE" sz="1600" b="0" i="1" dirty="0">
                <a:solidFill>
                  <a:srgbClr val="222222"/>
                </a:solidFill>
                <a:effectLst/>
              </a:rPr>
              <a:t>) peut être </a:t>
            </a:r>
            <a:r>
              <a:rPr lang="fr-BE" sz="1600" b="1" i="1" dirty="0">
                <a:solidFill>
                  <a:srgbClr val="222222"/>
                </a:solidFill>
                <a:effectLst>
                  <a:outerShdw blurRad="38100" dist="38100" dir="2700000" algn="tl">
                    <a:srgbClr val="000000">
                      <a:alpha val="43137"/>
                    </a:srgbClr>
                  </a:outerShdw>
                </a:effectLst>
              </a:rPr>
              <a:t>améliorée</a:t>
            </a:r>
            <a:r>
              <a:rPr lang="fr-BE" sz="1600" b="0" i="1" dirty="0">
                <a:solidFill>
                  <a:srgbClr val="222222"/>
                </a:solidFill>
                <a:effectLst/>
              </a:rPr>
              <a:t>. Par exemple, le projet Digital Innovations for Community and Local </a:t>
            </a:r>
            <a:r>
              <a:rPr lang="fr-BE" sz="1600" b="0" i="1" dirty="0" err="1">
                <a:solidFill>
                  <a:srgbClr val="222222"/>
                </a:solidFill>
                <a:effectLst/>
              </a:rPr>
              <a:t>Development</a:t>
            </a:r>
            <a:r>
              <a:rPr lang="fr-BE" sz="1600" b="0" i="1" dirty="0">
                <a:solidFill>
                  <a:srgbClr val="222222"/>
                </a:solidFill>
                <a:effectLst/>
              </a:rPr>
              <a:t> in West </a:t>
            </a:r>
            <a:r>
              <a:rPr lang="fr-BE" sz="1600" b="0" i="1" dirty="0" err="1">
                <a:solidFill>
                  <a:srgbClr val="222222"/>
                </a:solidFill>
                <a:effectLst/>
              </a:rPr>
              <a:t>Africa</a:t>
            </a:r>
            <a:r>
              <a:rPr lang="fr-BE" sz="1600" b="0" i="1" dirty="0">
                <a:solidFill>
                  <a:srgbClr val="222222"/>
                </a:solidFill>
                <a:effectLst/>
              </a:rPr>
              <a:t> (P181114) a mis en place une plateforme </a:t>
            </a:r>
            <a:r>
              <a:rPr lang="fr-BE" sz="1600" b="0" i="1" dirty="0" err="1">
                <a:solidFill>
                  <a:srgbClr val="222222"/>
                </a:solidFill>
                <a:effectLst/>
              </a:rPr>
              <a:t>eMGP</a:t>
            </a:r>
            <a:r>
              <a:rPr lang="fr-BE" sz="1600" b="0" i="1" dirty="0">
                <a:solidFill>
                  <a:srgbClr val="222222"/>
                </a:solidFill>
                <a:effectLst/>
              </a:rPr>
              <a:t> qui permet aux utilisateurs de déposer des plaintes via des </a:t>
            </a:r>
            <a:r>
              <a:rPr lang="fr-BE" sz="1600" b="1" i="1" dirty="0">
                <a:solidFill>
                  <a:srgbClr val="222222"/>
                </a:solidFill>
                <a:effectLst>
                  <a:outerShdw blurRad="38100" dist="38100" dir="2700000" algn="tl">
                    <a:srgbClr val="000000">
                      <a:alpha val="43137"/>
                    </a:srgbClr>
                  </a:outerShdw>
                </a:effectLst>
              </a:rPr>
              <a:t>SMS même dans les zones les plus reculées</a:t>
            </a:r>
            <a:r>
              <a:rPr lang="fr-BE" sz="1600" b="0" i="1" dirty="0">
                <a:solidFill>
                  <a:srgbClr val="222222"/>
                </a:solidFill>
                <a:effectLst/>
              </a:rPr>
              <a:t>, en assurant ainsi un accès équitable aux processus de plainte. De même, Singapour, </a:t>
            </a:r>
            <a:r>
              <a:rPr lang="fr-BE" sz="1600" b="0" i="1" dirty="0" err="1">
                <a:solidFill>
                  <a:srgbClr val="222222"/>
                </a:solidFill>
                <a:effectLst/>
              </a:rPr>
              <a:t>Barhain</a:t>
            </a:r>
            <a:r>
              <a:rPr lang="fr-BE" sz="1600" b="0" i="1" dirty="0">
                <a:solidFill>
                  <a:srgbClr val="222222"/>
                </a:solidFill>
                <a:effectLst/>
              </a:rPr>
              <a:t> et Hong-Kong ont développé des </a:t>
            </a:r>
            <a:r>
              <a:rPr lang="fr-BE" sz="1600" b="1" i="1" dirty="0">
                <a:solidFill>
                  <a:srgbClr val="222222"/>
                </a:solidFill>
                <a:effectLst>
                  <a:outerShdw blurRad="38100" dist="38100" dir="2700000" algn="tl">
                    <a:srgbClr val="000000">
                      <a:alpha val="43137"/>
                    </a:srgbClr>
                  </a:outerShdw>
                </a:effectLst>
              </a:rPr>
              <a:t>plateformes spécifiques </a:t>
            </a:r>
            <a:r>
              <a:rPr lang="fr-BE" sz="1600" b="0" i="1" dirty="0">
                <a:solidFill>
                  <a:srgbClr val="222222"/>
                </a:solidFill>
                <a:effectLst/>
              </a:rPr>
              <a:t>permettant aux communautés rurales notamment de signaler rapidement les problèmes et de recevoir des réponses appropriées, malgré les défis de connectivité. Ces exemples illustrent comment des solutions innovantes peuvent être adaptées pour surmonter les obstacles liés à la connectivité et améliorer le règlement des plaintes dans les projets d'identification.(</a:t>
            </a:r>
            <a:r>
              <a:rPr lang="fr-BE" sz="1600" b="0" i="1" dirty="0">
                <a:solidFill>
                  <a:srgbClr val="222222"/>
                </a:solidFill>
                <a:effectLst/>
                <a:hlinkClick r:id="rId2"/>
              </a:rPr>
              <a:t>https://www.reach.gov.sg/about-us/contact-us/feedback-form</a:t>
            </a:r>
            <a:r>
              <a:rPr lang="fr-BE" sz="1600" b="0" i="1" dirty="0">
                <a:solidFill>
                  <a:srgbClr val="222222"/>
                </a:solidFill>
                <a:effectLst/>
              </a:rPr>
              <a:t>, </a:t>
            </a:r>
            <a:r>
              <a:rPr lang="fr-BE" sz="1600" b="0" i="1" dirty="0">
                <a:solidFill>
                  <a:srgbClr val="222222"/>
                </a:solidFill>
                <a:effectLst/>
                <a:hlinkClick r:id="rId3"/>
              </a:rPr>
              <a:t>https://www.1823.gov.hk/en/form/complain</a:t>
            </a:r>
            <a:r>
              <a:rPr lang="fr-BE" sz="1600" b="0" i="1" dirty="0">
                <a:solidFill>
                  <a:srgbClr val="222222"/>
                </a:solidFill>
                <a:effectLst/>
              </a:rPr>
              <a:t> , </a:t>
            </a:r>
            <a:r>
              <a:rPr lang="fr-BE" sz="1600" b="0" i="1" dirty="0">
                <a:solidFill>
                  <a:srgbClr val="222222"/>
                </a:solidFill>
                <a:effectLst/>
                <a:hlinkClick r:id="rId4"/>
              </a:rPr>
              <a:t>https://services.bahrain.bh/wps/portal/tawasul/en/</a:t>
            </a:r>
            <a:r>
              <a:rPr lang="fr-BE" sz="1600" b="0" i="1" dirty="0">
                <a:solidFill>
                  <a:srgbClr val="222222"/>
                </a:solidFill>
                <a:effectLst/>
              </a:rPr>
              <a:t> )</a:t>
            </a:r>
            <a:endParaRPr lang="fr-BE" b="0" i="1" dirty="0">
              <a:solidFill>
                <a:srgbClr val="222222"/>
              </a:solidFill>
              <a:effectLst/>
            </a:endParaRPr>
          </a:p>
        </p:txBody>
      </p:sp>
      <p:pic>
        <p:nvPicPr>
          <p:cNvPr id="12" name="Graphic 11" descr="Open book outline">
            <a:extLst>
              <a:ext uri="{FF2B5EF4-FFF2-40B4-BE49-F238E27FC236}">
                <a16:creationId xmlns:a16="http://schemas.microsoft.com/office/drawing/2014/main" id="{44E4259D-4D5C-6DCD-6BDF-BE14AEE139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909" y="1923117"/>
            <a:ext cx="437605" cy="437605"/>
          </a:xfrm>
          <a:prstGeom prst="rect">
            <a:avLst/>
          </a:prstGeom>
        </p:spPr>
      </p:pic>
      <p:pic>
        <p:nvPicPr>
          <p:cNvPr id="16" name="Graphic 15" descr="Puzzle outline">
            <a:extLst>
              <a:ext uri="{FF2B5EF4-FFF2-40B4-BE49-F238E27FC236}">
                <a16:creationId xmlns:a16="http://schemas.microsoft.com/office/drawing/2014/main" id="{58900237-088F-A143-471D-ADE0B747162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3677" y="2799934"/>
            <a:ext cx="629066" cy="629066"/>
          </a:xfrm>
          <a:prstGeom prst="rect">
            <a:avLst/>
          </a:prstGeom>
        </p:spPr>
      </p:pic>
      <p:sp>
        <p:nvSpPr>
          <p:cNvPr id="18" name="TextBox 17">
            <a:extLst>
              <a:ext uri="{FF2B5EF4-FFF2-40B4-BE49-F238E27FC236}">
                <a16:creationId xmlns:a16="http://schemas.microsoft.com/office/drawing/2014/main" id="{60AB896B-879B-828F-B059-DFADF7FB68C8}"/>
              </a:ext>
            </a:extLst>
          </p:cNvPr>
          <p:cNvSpPr txBox="1"/>
          <p:nvPr/>
        </p:nvSpPr>
        <p:spPr>
          <a:xfrm>
            <a:off x="1262743" y="2896873"/>
            <a:ext cx="6096000" cy="369332"/>
          </a:xfrm>
          <a:prstGeom prst="rect">
            <a:avLst/>
          </a:prstGeom>
          <a:noFill/>
        </p:spPr>
        <p:txBody>
          <a:bodyPr wrap="square">
            <a:spAutoFit/>
          </a:bodyPr>
          <a:lstStyle/>
          <a:p>
            <a:pPr algn="l"/>
            <a:r>
              <a:rPr lang="fr-BE" b="0" i="0" u="sng" dirty="0">
                <a:solidFill>
                  <a:srgbClr val="222222"/>
                </a:solidFill>
                <a:effectLst/>
              </a:rPr>
              <a:t>Défi</a:t>
            </a:r>
            <a:r>
              <a:rPr lang="fr-BE" b="0" i="0" dirty="0">
                <a:solidFill>
                  <a:srgbClr val="222222"/>
                </a:solidFill>
                <a:effectLst/>
              </a:rPr>
              <a:t> : Implémentation dans les zones à faible connectivité</a:t>
            </a:r>
          </a:p>
        </p:txBody>
      </p:sp>
      <p:pic>
        <p:nvPicPr>
          <p:cNvPr id="19" name="Graphic 18" descr="Lights On outline">
            <a:extLst>
              <a:ext uri="{FF2B5EF4-FFF2-40B4-BE49-F238E27FC236}">
                <a16:creationId xmlns:a16="http://schemas.microsoft.com/office/drawing/2014/main" id="{2ECB74EE-F604-CBCB-C4CD-915CF122E2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229" y="3758235"/>
            <a:ext cx="529467" cy="529467"/>
          </a:xfrm>
          <a:prstGeom prst="rect">
            <a:avLst/>
          </a:prstGeom>
        </p:spPr>
      </p:pic>
    </p:spTree>
    <p:extLst>
      <p:ext uri="{BB962C8B-B14F-4D97-AF65-F5344CB8AC3E}">
        <p14:creationId xmlns:p14="http://schemas.microsoft.com/office/powerpoint/2010/main" val="962206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931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6DC927D9-B32F-BF03-CEF0-1556C53D618F}"/>
              </a:ext>
            </a:extLst>
          </p:cNvPr>
          <p:cNvSpPr txBox="1">
            <a:spLocks/>
          </p:cNvSpPr>
          <p:nvPr/>
        </p:nvSpPr>
        <p:spPr>
          <a:xfrm>
            <a:off x="103095" y="6452534"/>
            <a:ext cx="4347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CCC8358A-A537-4E41-8665-81B70C1CE18B}" type="slidenum">
              <a:rPr lang="en-US" smtClean="0"/>
              <a:pPr algn="l"/>
              <a:t>14</a:t>
            </a:fld>
            <a:endParaRPr lang="en-US"/>
          </a:p>
        </p:txBody>
      </p:sp>
      <p:sp>
        <p:nvSpPr>
          <p:cNvPr id="2" name="TextBox 1">
            <a:extLst>
              <a:ext uri="{FF2B5EF4-FFF2-40B4-BE49-F238E27FC236}">
                <a16:creationId xmlns:a16="http://schemas.microsoft.com/office/drawing/2014/main" id="{A37A9236-E152-5275-53A3-DDC7AF78115C}"/>
              </a:ext>
            </a:extLst>
          </p:cNvPr>
          <p:cNvSpPr txBox="1"/>
          <p:nvPr/>
        </p:nvSpPr>
        <p:spPr>
          <a:xfrm>
            <a:off x="537883" y="1102660"/>
            <a:ext cx="11239148" cy="748174"/>
          </a:xfrm>
          <a:prstGeom prst="rect">
            <a:avLst/>
          </a:prstGeom>
          <a:noFill/>
        </p:spPr>
        <p:txBody>
          <a:bodyPr wrap="square" lIns="0" tIns="0" rIns="0" bIns="0" rtlCol="0">
            <a:noAutofit/>
          </a:bodyPr>
          <a:lstStyle/>
          <a:p>
            <a:r>
              <a:rPr lang="es-MX" sz="2800" dirty="0">
                <a:solidFill>
                  <a:srgbClr val="0A6B8C"/>
                </a:solidFill>
              </a:rPr>
              <a:t>BONNES PRATIQUES ET RECOMMANDATIONS</a:t>
            </a:r>
            <a:endParaRPr lang="en-US" sz="2800" b="1" dirty="0">
              <a:solidFill>
                <a:srgbClr val="0A6B8C"/>
              </a:solidFill>
            </a:endParaRPr>
          </a:p>
        </p:txBody>
      </p:sp>
      <p:pic>
        <p:nvPicPr>
          <p:cNvPr id="4" name="Graphic 3" descr="Checkmark with solid fill">
            <a:extLst>
              <a:ext uri="{FF2B5EF4-FFF2-40B4-BE49-F238E27FC236}">
                <a16:creationId xmlns:a16="http://schemas.microsoft.com/office/drawing/2014/main" id="{AEB933B1-3EF6-A507-2373-858E5B953D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9198" y="2322375"/>
            <a:ext cx="576943" cy="576943"/>
          </a:xfrm>
          <a:prstGeom prst="rect">
            <a:avLst/>
          </a:prstGeom>
        </p:spPr>
      </p:pic>
      <p:pic>
        <p:nvPicPr>
          <p:cNvPr id="5" name="Graphic 4" descr="Checkmark with solid fill">
            <a:extLst>
              <a:ext uri="{FF2B5EF4-FFF2-40B4-BE49-F238E27FC236}">
                <a16:creationId xmlns:a16="http://schemas.microsoft.com/office/drawing/2014/main" id="{1DDE868F-50CF-176B-4904-A59FFF68E9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7669" y="3265267"/>
            <a:ext cx="576943" cy="576943"/>
          </a:xfrm>
          <a:prstGeom prst="rect">
            <a:avLst/>
          </a:prstGeom>
        </p:spPr>
      </p:pic>
      <p:pic>
        <p:nvPicPr>
          <p:cNvPr id="6" name="Graphic 5" descr="Checkmark with solid fill">
            <a:extLst>
              <a:ext uri="{FF2B5EF4-FFF2-40B4-BE49-F238E27FC236}">
                <a16:creationId xmlns:a16="http://schemas.microsoft.com/office/drawing/2014/main" id="{1A3B98A4-EE96-B082-61D8-C3543FFB9D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6140" y="4208159"/>
            <a:ext cx="576943" cy="576943"/>
          </a:xfrm>
          <a:prstGeom prst="rect">
            <a:avLst/>
          </a:prstGeom>
        </p:spPr>
      </p:pic>
      <p:sp>
        <p:nvSpPr>
          <p:cNvPr id="10" name="TextBox 9">
            <a:extLst>
              <a:ext uri="{FF2B5EF4-FFF2-40B4-BE49-F238E27FC236}">
                <a16:creationId xmlns:a16="http://schemas.microsoft.com/office/drawing/2014/main" id="{237627A5-AA21-6E07-0F54-ADBA7619ECE0}"/>
              </a:ext>
            </a:extLst>
          </p:cNvPr>
          <p:cNvSpPr txBox="1"/>
          <p:nvPr/>
        </p:nvSpPr>
        <p:spPr>
          <a:xfrm>
            <a:off x="1685108" y="4431820"/>
            <a:ext cx="7319553" cy="369332"/>
          </a:xfrm>
          <a:prstGeom prst="rect">
            <a:avLst/>
          </a:prstGeom>
          <a:noFill/>
        </p:spPr>
        <p:txBody>
          <a:bodyPr wrap="square">
            <a:spAutoFit/>
          </a:bodyPr>
          <a:lstStyle/>
          <a:p>
            <a:pPr algn="l"/>
            <a:r>
              <a:rPr lang="fr-BE" b="0" i="0" dirty="0">
                <a:solidFill>
                  <a:srgbClr val="222222"/>
                </a:solidFill>
                <a:effectLst/>
              </a:rPr>
              <a:t>Solutions innovantes pour l'</a:t>
            </a:r>
            <a:r>
              <a:rPr lang="fr-BE" b="0" i="0" dirty="0" err="1">
                <a:solidFill>
                  <a:srgbClr val="222222"/>
                </a:solidFill>
                <a:effectLst/>
              </a:rPr>
              <a:t>eMGP</a:t>
            </a:r>
            <a:r>
              <a:rPr lang="fr-BE" b="0" i="0" dirty="0">
                <a:solidFill>
                  <a:srgbClr val="222222"/>
                </a:solidFill>
                <a:effectLst/>
              </a:rPr>
              <a:t> dans les zones à faible connectivité</a:t>
            </a:r>
          </a:p>
        </p:txBody>
      </p:sp>
      <p:sp>
        <p:nvSpPr>
          <p:cNvPr id="13" name="TextBox 12">
            <a:extLst>
              <a:ext uri="{FF2B5EF4-FFF2-40B4-BE49-F238E27FC236}">
                <a16:creationId xmlns:a16="http://schemas.microsoft.com/office/drawing/2014/main" id="{E77B4052-910A-54EB-504D-BF501AA504BC}"/>
              </a:ext>
            </a:extLst>
          </p:cNvPr>
          <p:cNvSpPr txBox="1"/>
          <p:nvPr/>
        </p:nvSpPr>
        <p:spPr>
          <a:xfrm>
            <a:off x="1105989" y="2426180"/>
            <a:ext cx="4990011" cy="369332"/>
          </a:xfrm>
          <a:prstGeom prst="rect">
            <a:avLst/>
          </a:prstGeom>
          <a:noFill/>
        </p:spPr>
        <p:txBody>
          <a:bodyPr wrap="square" rtlCol="0">
            <a:spAutoFit/>
          </a:bodyPr>
          <a:lstStyle/>
          <a:p>
            <a:pPr algn="l"/>
            <a:r>
              <a:rPr lang="fr-BE" b="0" i="0" dirty="0">
                <a:solidFill>
                  <a:srgbClr val="222222"/>
                </a:solidFill>
                <a:effectLst/>
              </a:rPr>
              <a:t>Engagement communautaire dès le début</a:t>
            </a:r>
          </a:p>
        </p:txBody>
      </p:sp>
      <p:sp>
        <p:nvSpPr>
          <p:cNvPr id="15" name="TextBox 14">
            <a:extLst>
              <a:ext uri="{FF2B5EF4-FFF2-40B4-BE49-F238E27FC236}">
                <a16:creationId xmlns:a16="http://schemas.microsoft.com/office/drawing/2014/main" id="{A7D43FB7-772A-F096-54B3-9C4DBA163709}"/>
              </a:ext>
            </a:extLst>
          </p:cNvPr>
          <p:cNvSpPr txBox="1"/>
          <p:nvPr/>
        </p:nvSpPr>
        <p:spPr>
          <a:xfrm>
            <a:off x="1410788" y="3429000"/>
            <a:ext cx="6096000" cy="369332"/>
          </a:xfrm>
          <a:prstGeom prst="rect">
            <a:avLst/>
          </a:prstGeom>
          <a:noFill/>
        </p:spPr>
        <p:txBody>
          <a:bodyPr wrap="square">
            <a:spAutoFit/>
          </a:bodyPr>
          <a:lstStyle/>
          <a:p>
            <a:pPr algn="l"/>
            <a:r>
              <a:rPr lang="fr-BE" b="0" i="0" dirty="0">
                <a:solidFill>
                  <a:srgbClr val="222222"/>
                </a:solidFill>
                <a:effectLst/>
              </a:rPr>
              <a:t>MGP transparents et accessibles</a:t>
            </a:r>
          </a:p>
        </p:txBody>
      </p:sp>
    </p:spTree>
    <p:extLst>
      <p:ext uri="{BB962C8B-B14F-4D97-AF65-F5344CB8AC3E}">
        <p14:creationId xmlns:p14="http://schemas.microsoft.com/office/powerpoint/2010/main" val="1930415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304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87756A-DA04-4C87-89A4-3BF74DA6998E}"/>
              </a:ext>
            </a:extLst>
          </p:cNvPr>
          <p:cNvSpPr>
            <a:spLocks noGrp="1"/>
          </p:cNvSpPr>
          <p:nvPr>
            <p:ph type="sldNum" sz="quarter" idx="4294967295"/>
          </p:nvPr>
        </p:nvSpPr>
        <p:spPr>
          <a:xfrm>
            <a:off x="103095" y="6452534"/>
            <a:ext cx="434788" cy="365125"/>
          </a:xfrm>
        </p:spPr>
        <p:txBody>
          <a:bodyPr/>
          <a:lstStyle/>
          <a:p>
            <a:pPr algn="l"/>
            <a:fld id="{CCC8358A-A537-4E41-8665-81B70C1CE18B}" type="slidenum">
              <a:rPr lang="en-US" smtClean="0"/>
              <a:pPr algn="l"/>
              <a:t>16</a:t>
            </a:fld>
            <a:endParaRPr lang="en-US"/>
          </a:p>
        </p:txBody>
      </p:sp>
      <p:sp>
        <p:nvSpPr>
          <p:cNvPr id="5" name="TextBox 4">
            <a:extLst>
              <a:ext uri="{FF2B5EF4-FFF2-40B4-BE49-F238E27FC236}">
                <a16:creationId xmlns:a16="http://schemas.microsoft.com/office/drawing/2014/main" id="{C9B67D74-B471-33ED-3242-4FDD0C576086}"/>
              </a:ext>
            </a:extLst>
          </p:cNvPr>
          <p:cNvSpPr txBox="1"/>
          <p:nvPr/>
        </p:nvSpPr>
        <p:spPr>
          <a:xfrm>
            <a:off x="429026" y="237284"/>
            <a:ext cx="9873214" cy="556093"/>
          </a:xfrm>
          <a:prstGeom prst="rect">
            <a:avLst/>
          </a:prstGeom>
          <a:noFill/>
        </p:spPr>
        <p:txBody>
          <a:bodyPr wrap="square" lIns="0" tIns="0" rIns="0" bIns="0" rtlCol="0">
            <a:noAutofit/>
          </a:bodyPr>
          <a:lstStyle/>
          <a:p>
            <a:r>
              <a:rPr lang="es-MX" sz="2400" dirty="0" err="1">
                <a:solidFill>
                  <a:schemeClr val="bg1"/>
                </a:solidFill>
              </a:rPr>
              <a:t>Approche</a:t>
            </a:r>
            <a:r>
              <a:rPr lang="es-MX" sz="2400" dirty="0">
                <a:solidFill>
                  <a:schemeClr val="bg1"/>
                </a:solidFill>
              </a:rPr>
              <a:t> </a:t>
            </a:r>
            <a:r>
              <a:rPr lang="es-MX" sz="2400" dirty="0" err="1">
                <a:solidFill>
                  <a:schemeClr val="bg1"/>
                </a:solidFill>
              </a:rPr>
              <a:t>consolidée</a:t>
            </a:r>
            <a:r>
              <a:rPr lang="es-MX" sz="2400" dirty="0">
                <a:solidFill>
                  <a:schemeClr val="bg1"/>
                </a:solidFill>
              </a:rPr>
              <a:t> </a:t>
            </a:r>
            <a:r>
              <a:rPr lang="es-MX" sz="2400" dirty="0" err="1">
                <a:solidFill>
                  <a:schemeClr val="bg1"/>
                </a:solidFill>
              </a:rPr>
              <a:t>nationale</a:t>
            </a:r>
            <a:r>
              <a:rPr lang="es-MX" sz="2400" dirty="0">
                <a:solidFill>
                  <a:schemeClr val="bg1"/>
                </a:solidFill>
              </a:rPr>
              <a:t> </a:t>
            </a:r>
            <a:r>
              <a:rPr lang="es-MX" sz="2400" dirty="0" err="1">
                <a:solidFill>
                  <a:schemeClr val="bg1"/>
                </a:solidFill>
              </a:rPr>
              <a:t>pour</a:t>
            </a:r>
            <a:r>
              <a:rPr lang="es-MX" sz="2400" dirty="0">
                <a:solidFill>
                  <a:schemeClr val="bg1"/>
                </a:solidFill>
              </a:rPr>
              <a:t> les </a:t>
            </a:r>
            <a:r>
              <a:rPr lang="es-MX" sz="2400" dirty="0" err="1">
                <a:solidFill>
                  <a:schemeClr val="bg1"/>
                </a:solidFill>
              </a:rPr>
              <a:t>projets</a:t>
            </a:r>
            <a:r>
              <a:rPr lang="es-MX" sz="2400" dirty="0">
                <a:solidFill>
                  <a:schemeClr val="bg1"/>
                </a:solidFill>
              </a:rPr>
              <a:t> de la Banque </a:t>
            </a:r>
            <a:r>
              <a:rPr lang="es-MX" sz="2400" dirty="0" err="1">
                <a:solidFill>
                  <a:schemeClr val="bg1"/>
                </a:solidFill>
              </a:rPr>
              <a:t>Mondiale</a:t>
            </a:r>
            <a:endParaRPr lang="en-US" sz="2400" b="1" dirty="0">
              <a:solidFill>
                <a:schemeClr val="bg1"/>
              </a:solidFill>
            </a:endParaRPr>
          </a:p>
        </p:txBody>
      </p:sp>
      <p:sp>
        <p:nvSpPr>
          <p:cNvPr id="7" name="TextBox 6">
            <a:extLst>
              <a:ext uri="{FF2B5EF4-FFF2-40B4-BE49-F238E27FC236}">
                <a16:creationId xmlns:a16="http://schemas.microsoft.com/office/drawing/2014/main" id="{115BDF74-26CB-6C97-46A4-C4E26A4D0E2E}"/>
              </a:ext>
            </a:extLst>
          </p:cNvPr>
          <p:cNvSpPr txBox="1"/>
          <p:nvPr/>
        </p:nvSpPr>
        <p:spPr>
          <a:xfrm>
            <a:off x="772118" y="1147635"/>
            <a:ext cx="3498036" cy="646331"/>
          </a:xfrm>
          <a:prstGeom prst="rect">
            <a:avLst/>
          </a:prstGeom>
          <a:noFill/>
        </p:spPr>
        <p:txBody>
          <a:bodyPr wrap="square" rtlCol="0">
            <a:spAutoFit/>
          </a:bodyPr>
          <a:lstStyle/>
          <a:p>
            <a:pPr algn="ctr"/>
            <a:r>
              <a:rPr lang="fr-BE" dirty="0"/>
              <a:t>NECESSITE DUNE COORDINATION CENTRALISEE</a:t>
            </a:r>
          </a:p>
        </p:txBody>
      </p:sp>
      <p:sp>
        <p:nvSpPr>
          <p:cNvPr id="8" name="Rectangle 7">
            <a:extLst>
              <a:ext uri="{FF2B5EF4-FFF2-40B4-BE49-F238E27FC236}">
                <a16:creationId xmlns:a16="http://schemas.microsoft.com/office/drawing/2014/main" id="{F87118CD-FC20-9E2B-25DB-616D1CC772EE}"/>
              </a:ext>
            </a:extLst>
          </p:cNvPr>
          <p:cNvSpPr/>
          <p:nvPr/>
        </p:nvSpPr>
        <p:spPr>
          <a:xfrm>
            <a:off x="854847" y="1114698"/>
            <a:ext cx="3342689" cy="679268"/>
          </a:xfrm>
          <a:prstGeom prst="rect">
            <a:avLst/>
          </a:prstGeom>
          <a:noFill/>
          <a:ln w="38100">
            <a:solidFill>
              <a:srgbClr val="0A6B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a:extLst>
              <a:ext uri="{FF2B5EF4-FFF2-40B4-BE49-F238E27FC236}">
                <a16:creationId xmlns:a16="http://schemas.microsoft.com/office/drawing/2014/main" id="{36F0BC41-62FC-41A6-8C0F-61F062BDFFCC}"/>
              </a:ext>
            </a:extLst>
          </p:cNvPr>
          <p:cNvSpPr/>
          <p:nvPr/>
        </p:nvSpPr>
        <p:spPr>
          <a:xfrm>
            <a:off x="854847" y="2525486"/>
            <a:ext cx="3342689" cy="3570514"/>
          </a:xfrm>
          <a:prstGeom prst="rect">
            <a:avLst/>
          </a:prstGeom>
          <a:noFill/>
          <a:ln w="38100">
            <a:solidFill>
              <a:srgbClr val="0A6B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TextBox 9">
            <a:extLst>
              <a:ext uri="{FF2B5EF4-FFF2-40B4-BE49-F238E27FC236}">
                <a16:creationId xmlns:a16="http://schemas.microsoft.com/office/drawing/2014/main" id="{777270DA-2891-227C-E8AA-D16DCA5E3516}"/>
              </a:ext>
            </a:extLst>
          </p:cNvPr>
          <p:cNvSpPr txBox="1"/>
          <p:nvPr/>
        </p:nvSpPr>
        <p:spPr>
          <a:xfrm>
            <a:off x="854847" y="2684115"/>
            <a:ext cx="3300549" cy="2800767"/>
          </a:xfrm>
          <a:prstGeom prst="rect">
            <a:avLst/>
          </a:prstGeom>
          <a:noFill/>
        </p:spPr>
        <p:txBody>
          <a:bodyPr wrap="square" rtlCol="0">
            <a:spAutoFit/>
          </a:bodyPr>
          <a:lstStyle/>
          <a:p>
            <a:pPr marL="285750" indent="-285750">
              <a:buFont typeface="Arial" panose="020B0604020202020204" pitchFamily="34" charset="0"/>
              <a:buChar char="•"/>
            </a:pPr>
            <a:r>
              <a:rPr lang="fr-BE" sz="1600" dirty="0"/>
              <a:t>Call Center centralise pour la gestion des plaintes &amp; requêtes</a:t>
            </a:r>
          </a:p>
          <a:p>
            <a:pPr marL="285750" indent="-285750">
              <a:buFont typeface="Arial" panose="020B0604020202020204" pitchFamily="34" charset="0"/>
              <a:buChar char="•"/>
            </a:pPr>
            <a:endParaRPr lang="fr-BE" sz="1600" dirty="0"/>
          </a:p>
          <a:p>
            <a:pPr marL="285750" indent="-285750">
              <a:buFont typeface="Arial" panose="020B0604020202020204" pitchFamily="34" charset="0"/>
              <a:buChar char="•"/>
            </a:pPr>
            <a:r>
              <a:rPr lang="fr-BE" sz="1600" dirty="0"/>
              <a:t>Equipe centrale dédiée à la supervision &amp; coordination des projets </a:t>
            </a:r>
          </a:p>
          <a:p>
            <a:pPr marL="285750" indent="-285750">
              <a:buFont typeface="Arial" panose="020B0604020202020204" pitchFamily="34" charset="0"/>
              <a:buChar char="•"/>
            </a:pPr>
            <a:endParaRPr lang="fr-BE" sz="1600" dirty="0"/>
          </a:p>
          <a:p>
            <a:pPr marL="285750" indent="-285750">
              <a:buFont typeface="Arial" panose="020B0604020202020204" pitchFamily="34" charset="0"/>
              <a:buChar char="•"/>
            </a:pPr>
            <a:r>
              <a:rPr lang="fr-BE" sz="1600" dirty="0"/>
              <a:t>Comités consultatifs à chaque étape du projet pour garantir la transparence et la participation des parties prenantes</a:t>
            </a:r>
          </a:p>
        </p:txBody>
      </p:sp>
      <p:sp>
        <p:nvSpPr>
          <p:cNvPr id="11" name="Arrow: Down 10">
            <a:extLst>
              <a:ext uri="{FF2B5EF4-FFF2-40B4-BE49-F238E27FC236}">
                <a16:creationId xmlns:a16="http://schemas.microsoft.com/office/drawing/2014/main" id="{9A506C2A-3B71-2BDE-7B7C-2983FF6DD11E}"/>
              </a:ext>
            </a:extLst>
          </p:cNvPr>
          <p:cNvSpPr/>
          <p:nvPr/>
        </p:nvSpPr>
        <p:spPr>
          <a:xfrm>
            <a:off x="2342610" y="1898469"/>
            <a:ext cx="357052" cy="505097"/>
          </a:xfrm>
          <a:prstGeom prst="downArrow">
            <a:avLst/>
          </a:prstGeom>
          <a:noFill/>
          <a:ln>
            <a:solidFill>
              <a:srgbClr val="0A6B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a:extLst>
              <a:ext uri="{FF2B5EF4-FFF2-40B4-BE49-F238E27FC236}">
                <a16:creationId xmlns:a16="http://schemas.microsoft.com/office/drawing/2014/main" id="{37E3FC43-E945-683A-5A00-28D37161B9CC}"/>
              </a:ext>
            </a:extLst>
          </p:cNvPr>
          <p:cNvSpPr/>
          <p:nvPr/>
        </p:nvSpPr>
        <p:spPr>
          <a:xfrm>
            <a:off x="4914586" y="1114698"/>
            <a:ext cx="5143819" cy="679268"/>
          </a:xfrm>
          <a:prstGeom prst="rect">
            <a:avLst/>
          </a:prstGeom>
          <a:noFill/>
          <a:ln w="38100">
            <a:solidFill>
              <a:srgbClr val="0A6B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a:extLst>
              <a:ext uri="{FF2B5EF4-FFF2-40B4-BE49-F238E27FC236}">
                <a16:creationId xmlns:a16="http://schemas.microsoft.com/office/drawing/2014/main" id="{EAA182D2-725D-3B6E-DE8C-C90AE6877842}"/>
              </a:ext>
            </a:extLst>
          </p:cNvPr>
          <p:cNvSpPr/>
          <p:nvPr/>
        </p:nvSpPr>
        <p:spPr>
          <a:xfrm>
            <a:off x="4914585" y="2525486"/>
            <a:ext cx="5143820" cy="3570514"/>
          </a:xfrm>
          <a:prstGeom prst="rect">
            <a:avLst/>
          </a:prstGeom>
          <a:noFill/>
          <a:ln w="38100">
            <a:solidFill>
              <a:srgbClr val="0A6B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TextBox 13">
            <a:extLst>
              <a:ext uri="{FF2B5EF4-FFF2-40B4-BE49-F238E27FC236}">
                <a16:creationId xmlns:a16="http://schemas.microsoft.com/office/drawing/2014/main" id="{B2D5B823-4920-C849-E162-010371ABBA3E}"/>
              </a:ext>
            </a:extLst>
          </p:cNvPr>
          <p:cNvSpPr txBox="1"/>
          <p:nvPr/>
        </p:nvSpPr>
        <p:spPr>
          <a:xfrm>
            <a:off x="4971195" y="2684115"/>
            <a:ext cx="4486314" cy="3293209"/>
          </a:xfrm>
          <a:prstGeom prst="rect">
            <a:avLst/>
          </a:prstGeom>
          <a:noFill/>
        </p:spPr>
        <p:txBody>
          <a:bodyPr wrap="square" rtlCol="0">
            <a:spAutoFit/>
          </a:bodyPr>
          <a:lstStyle/>
          <a:p>
            <a:pPr marL="285750" indent="-285750" algn="l">
              <a:buFont typeface="Arial" panose="020B0604020202020204" pitchFamily="34" charset="0"/>
              <a:buChar char="•"/>
            </a:pPr>
            <a:r>
              <a:rPr lang="fr-BE" sz="1600" b="0" i="0" dirty="0">
                <a:solidFill>
                  <a:srgbClr val="222222"/>
                </a:solidFill>
                <a:effectLst/>
              </a:rPr>
              <a:t>Optimisation des ressources et économies d'échelle</a:t>
            </a:r>
          </a:p>
          <a:p>
            <a:pPr algn="l"/>
            <a:endParaRPr lang="fr-BE" sz="1600" b="0" i="0" dirty="0">
              <a:solidFill>
                <a:srgbClr val="222222"/>
              </a:solidFill>
              <a:effectLst/>
            </a:endParaRPr>
          </a:p>
          <a:p>
            <a:pPr marL="285750" indent="-285750" algn="l">
              <a:buFont typeface="Arial" panose="020B0604020202020204" pitchFamily="34" charset="0"/>
              <a:buChar char="•"/>
            </a:pPr>
            <a:r>
              <a:rPr lang="fr-BE" sz="1600" b="0" i="0" dirty="0">
                <a:solidFill>
                  <a:srgbClr val="222222"/>
                </a:solidFill>
                <a:effectLst/>
              </a:rPr>
              <a:t>Élimination des duplications et des redondances entre les différents projets de la </a:t>
            </a:r>
            <a:r>
              <a:rPr lang="fr-BE" sz="1600" dirty="0">
                <a:solidFill>
                  <a:srgbClr val="222222"/>
                </a:solidFill>
              </a:rPr>
              <a:t>BM </a:t>
            </a:r>
            <a:r>
              <a:rPr lang="fr-BE" sz="1600" b="0" i="0" dirty="0">
                <a:solidFill>
                  <a:srgbClr val="222222"/>
                </a:solidFill>
                <a:effectLst/>
              </a:rPr>
              <a:t>dans un pays donné</a:t>
            </a:r>
          </a:p>
          <a:p>
            <a:pPr algn="l"/>
            <a:endParaRPr lang="fr-BE" sz="1600" b="0" i="0" dirty="0">
              <a:solidFill>
                <a:srgbClr val="222222"/>
              </a:solidFill>
              <a:effectLst/>
            </a:endParaRPr>
          </a:p>
          <a:p>
            <a:pPr marL="285750" indent="-285750" algn="l">
              <a:buFont typeface="Arial" panose="020B0604020202020204" pitchFamily="34" charset="0"/>
              <a:buChar char="•"/>
            </a:pPr>
            <a:r>
              <a:rPr lang="fr-BE" sz="1600" b="0" i="0" dirty="0">
                <a:solidFill>
                  <a:srgbClr val="222222"/>
                </a:solidFill>
                <a:effectLst/>
              </a:rPr>
              <a:t>Promotion d'un système unifié et clair pour les citoyens, facilitant ainsi l'accès aux services et le règlement des plaintes</a:t>
            </a:r>
          </a:p>
          <a:p>
            <a:pPr algn="l"/>
            <a:endParaRPr lang="fr-BE" sz="1600" b="0" i="0" dirty="0">
              <a:solidFill>
                <a:srgbClr val="222222"/>
              </a:solidFill>
              <a:effectLst/>
            </a:endParaRPr>
          </a:p>
          <a:p>
            <a:pPr marL="285750" indent="-285750" algn="l">
              <a:buFont typeface="Arial" panose="020B0604020202020204" pitchFamily="34" charset="0"/>
              <a:buChar char="•"/>
            </a:pPr>
            <a:r>
              <a:rPr lang="fr-BE" sz="1600" b="0" i="0" dirty="0">
                <a:solidFill>
                  <a:srgbClr val="222222"/>
                </a:solidFill>
                <a:effectLst/>
              </a:rPr>
              <a:t>Exemple de succès : </a:t>
            </a:r>
            <a:r>
              <a:rPr lang="fr-BE" sz="1600" dirty="0">
                <a:solidFill>
                  <a:srgbClr val="222222"/>
                </a:solidFill>
              </a:rPr>
              <a:t>Cabo Verde</a:t>
            </a:r>
            <a:r>
              <a:rPr lang="fr-BE" sz="1600" b="0" i="0" dirty="0">
                <a:solidFill>
                  <a:srgbClr val="222222"/>
                </a:solidFill>
                <a:effectLst/>
              </a:rPr>
              <a:t> en Afrique de l'Ouest</a:t>
            </a:r>
          </a:p>
        </p:txBody>
      </p:sp>
      <p:sp>
        <p:nvSpPr>
          <p:cNvPr id="15" name="Arrow: Down 14">
            <a:extLst>
              <a:ext uri="{FF2B5EF4-FFF2-40B4-BE49-F238E27FC236}">
                <a16:creationId xmlns:a16="http://schemas.microsoft.com/office/drawing/2014/main" id="{A624CE5F-D404-6646-AFB1-44CAC5F24D48}"/>
              </a:ext>
            </a:extLst>
          </p:cNvPr>
          <p:cNvSpPr/>
          <p:nvPr/>
        </p:nvSpPr>
        <p:spPr>
          <a:xfrm>
            <a:off x="7307967" y="1941074"/>
            <a:ext cx="357052" cy="505097"/>
          </a:xfrm>
          <a:prstGeom prst="downArrow">
            <a:avLst/>
          </a:prstGeom>
          <a:noFill/>
          <a:ln>
            <a:solidFill>
              <a:srgbClr val="0A6B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TextBox 15">
            <a:extLst>
              <a:ext uri="{FF2B5EF4-FFF2-40B4-BE49-F238E27FC236}">
                <a16:creationId xmlns:a16="http://schemas.microsoft.com/office/drawing/2014/main" id="{11C46302-12FF-BB64-04AA-23F3CBF9C1C4}"/>
              </a:ext>
            </a:extLst>
          </p:cNvPr>
          <p:cNvSpPr txBox="1"/>
          <p:nvPr/>
        </p:nvSpPr>
        <p:spPr>
          <a:xfrm>
            <a:off x="5836218" y="1130029"/>
            <a:ext cx="3300549" cy="646331"/>
          </a:xfrm>
          <a:prstGeom prst="rect">
            <a:avLst/>
          </a:prstGeom>
          <a:noFill/>
        </p:spPr>
        <p:txBody>
          <a:bodyPr wrap="square" rtlCol="0">
            <a:spAutoFit/>
          </a:bodyPr>
          <a:lstStyle/>
          <a:p>
            <a:pPr algn="ctr"/>
            <a:r>
              <a:rPr lang="fr-BE" dirty="0"/>
              <a:t>AVANTAGES D’UNE APPROCHE CONSOLIDEE</a:t>
            </a:r>
          </a:p>
        </p:txBody>
      </p:sp>
      <p:pic>
        <p:nvPicPr>
          <p:cNvPr id="17" name="Graphic 16" descr="Lights On outline">
            <a:extLst>
              <a:ext uri="{FF2B5EF4-FFF2-40B4-BE49-F238E27FC236}">
                <a16:creationId xmlns:a16="http://schemas.microsoft.com/office/drawing/2014/main" id="{B629D19A-4D7D-C8C8-B0A0-34FCB59E8C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19349" y="5361138"/>
            <a:ext cx="529467" cy="529467"/>
          </a:xfrm>
          <a:prstGeom prst="rect">
            <a:avLst/>
          </a:prstGeom>
        </p:spPr>
      </p:pic>
    </p:spTree>
    <p:extLst>
      <p:ext uri="{BB962C8B-B14F-4D97-AF65-F5344CB8AC3E}">
        <p14:creationId xmlns:p14="http://schemas.microsoft.com/office/powerpoint/2010/main" val="733029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753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DAA25AC-E227-9AAD-B3F9-C02FEA811A5D}"/>
              </a:ext>
            </a:extLst>
          </p:cNvPr>
          <p:cNvSpPr txBox="1"/>
          <p:nvPr/>
        </p:nvSpPr>
        <p:spPr>
          <a:xfrm>
            <a:off x="210998" y="620077"/>
            <a:ext cx="10103704" cy="1102903"/>
          </a:xfrm>
          <a:prstGeom prst="rect">
            <a:avLst/>
          </a:prstGeom>
          <a:noFill/>
        </p:spPr>
        <p:txBody>
          <a:bodyPr wrap="square" lIns="0" tIns="0" rIns="0" bIns="0" rtlCol="0">
            <a:noAutofit/>
          </a:bodyPr>
          <a:lstStyle/>
          <a:p>
            <a:r>
              <a:rPr lang="es-MX" sz="3600" dirty="0">
                <a:solidFill>
                  <a:srgbClr val="0A6B8C"/>
                </a:solidFill>
              </a:rPr>
              <a:t>CONCLUSION</a:t>
            </a:r>
            <a:endParaRPr lang="en-US" sz="3600" b="1" dirty="0">
              <a:solidFill>
                <a:srgbClr val="0A6B8C"/>
              </a:solidFill>
            </a:endParaRPr>
          </a:p>
        </p:txBody>
      </p:sp>
      <p:sp>
        <p:nvSpPr>
          <p:cNvPr id="9" name="Slide Number Placeholder 2">
            <a:extLst>
              <a:ext uri="{FF2B5EF4-FFF2-40B4-BE49-F238E27FC236}">
                <a16:creationId xmlns:a16="http://schemas.microsoft.com/office/drawing/2014/main" id="{C7A6F177-E6B1-96C4-118B-CDA43F98D90E}"/>
              </a:ext>
            </a:extLst>
          </p:cNvPr>
          <p:cNvSpPr txBox="1">
            <a:spLocks/>
          </p:cNvSpPr>
          <p:nvPr/>
        </p:nvSpPr>
        <p:spPr>
          <a:xfrm>
            <a:off x="103095" y="6452534"/>
            <a:ext cx="4347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CCC8358A-A537-4E41-8665-81B70C1CE18B}" type="slidenum">
              <a:rPr lang="en-US" smtClean="0"/>
              <a:pPr algn="l"/>
              <a:t>18</a:t>
            </a:fld>
            <a:endParaRPr lang="en-US"/>
          </a:p>
        </p:txBody>
      </p:sp>
      <p:sp>
        <p:nvSpPr>
          <p:cNvPr id="4" name="TextBox 3">
            <a:extLst>
              <a:ext uri="{FF2B5EF4-FFF2-40B4-BE49-F238E27FC236}">
                <a16:creationId xmlns:a16="http://schemas.microsoft.com/office/drawing/2014/main" id="{94C33EB7-8ABA-0F00-B0F5-C0EB951CEBBA}"/>
              </a:ext>
            </a:extLst>
          </p:cNvPr>
          <p:cNvSpPr txBox="1"/>
          <p:nvPr/>
        </p:nvSpPr>
        <p:spPr>
          <a:xfrm>
            <a:off x="461553" y="2090172"/>
            <a:ext cx="8891453" cy="2677656"/>
          </a:xfrm>
          <a:prstGeom prst="rect">
            <a:avLst/>
          </a:prstGeom>
          <a:noFill/>
        </p:spPr>
        <p:txBody>
          <a:bodyPr wrap="square">
            <a:spAutoFit/>
          </a:bodyPr>
          <a:lstStyle/>
          <a:p>
            <a:pPr algn="l"/>
            <a:r>
              <a:rPr lang="fr-BE" sz="2400" b="1" i="0" dirty="0">
                <a:solidFill>
                  <a:srgbClr val="222222"/>
                </a:solidFill>
                <a:effectLst/>
                <a:latin typeface="Arial" panose="020B0604020202020204" pitchFamily="34" charset="0"/>
              </a:rPr>
              <a:t>Priorisation de l'inclusion sociale et du règlement efficace des plaintes</a:t>
            </a:r>
          </a:p>
          <a:p>
            <a:pPr algn="l"/>
            <a:endParaRPr lang="fr-BE" sz="2400" b="1" dirty="0">
              <a:solidFill>
                <a:srgbClr val="222222"/>
              </a:solidFill>
              <a:latin typeface="Arial" panose="020B0604020202020204" pitchFamily="34" charset="0"/>
            </a:endParaRPr>
          </a:p>
          <a:p>
            <a:pPr algn="l"/>
            <a:endParaRPr lang="fr-BE" sz="2400" b="1" i="0" dirty="0">
              <a:solidFill>
                <a:srgbClr val="222222"/>
              </a:solidFill>
              <a:effectLst/>
              <a:latin typeface="Arial" panose="020B0604020202020204" pitchFamily="34" charset="0"/>
            </a:endParaRPr>
          </a:p>
          <a:p>
            <a:pPr algn="l"/>
            <a:r>
              <a:rPr lang="fr-BE" sz="2400" b="1" i="0" dirty="0">
                <a:solidFill>
                  <a:srgbClr val="222222"/>
                </a:solidFill>
                <a:effectLst/>
                <a:latin typeface="Arial" panose="020B0604020202020204" pitchFamily="34" charset="0"/>
              </a:rPr>
              <a:t>Renforcement de la confiance des communautés et de leur engagement à long terme</a:t>
            </a:r>
          </a:p>
          <a:p>
            <a:pPr algn="l"/>
            <a:r>
              <a:rPr lang="fr-BE" sz="2400" b="1" i="0" dirty="0">
                <a:solidFill>
                  <a:srgbClr val="222222"/>
                </a:solidFill>
                <a:effectLst/>
                <a:latin typeface="Arial" panose="020B0604020202020204" pitchFamily="34" charset="0"/>
              </a:rPr>
              <a:t> </a:t>
            </a:r>
          </a:p>
        </p:txBody>
      </p:sp>
    </p:spTree>
    <p:extLst>
      <p:ext uri="{BB962C8B-B14F-4D97-AF65-F5344CB8AC3E}">
        <p14:creationId xmlns:p14="http://schemas.microsoft.com/office/powerpoint/2010/main" val="391982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995C66-A689-404E-0787-D19E8D8588CC}"/>
              </a:ext>
            </a:extLst>
          </p:cNvPr>
          <p:cNvSpPr txBox="1"/>
          <p:nvPr/>
        </p:nvSpPr>
        <p:spPr>
          <a:xfrm>
            <a:off x="1980560" y="5427849"/>
            <a:ext cx="8230880" cy="556093"/>
          </a:xfrm>
          <a:prstGeom prst="rect">
            <a:avLst/>
          </a:prstGeom>
          <a:noFill/>
        </p:spPr>
        <p:txBody>
          <a:bodyPr wrap="square" lIns="0" tIns="0" rIns="0" bIns="0" rtlCol="0">
            <a:noAutofit/>
          </a:bodyPr>
          <a:lstStyle/>
          <a:p>
            <a:pPr algn="ctr"/>
            <a:r>
              <a:rPr lang="es-MX" sz="3600" dirty="0">
                <a:solidFill>
                  <a:schemeClr val="bg1"/>
                </a:solidFill>
              </a:rPr>
              <a:t>MERCI</a:t>
            </a:r>
            <a:endParaRPr lang="en-US" sz="3600" b="1" dirty="0">
              <a:solidFill>
                <a:schemeClr val="bg1"/>
              </a:solidFill>
            </a:endParaRPr>
          </a:p>
        </p:txBody>
      </p:sp>
    </p:spTree>
    <p:extLst>
      <p:ext uri="{BB962C8B-B14F-4D97-AF65-F5344CB8AC3E}">
        <p14:creationId xmlns:p14="http://schemas.microsoft.com/office/powerpoint/2010/main" val="37212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C2EF17-AF7D-87F4-790B-63C0B867D2DD}"/>
              </a:ext>
            </a:extLst>
          </p:cNvPr>
          <p:cNvSpPr txBox="1"/>
          <p:nvPr/>
        </p:nvSpPr>
        <p:spPr>
          <a:xfrm>
            <a:off x="331640" y="264270"/>
            <a:ext cx="4395323" cy="554848"/>
          </a:xfrm>
          <a:prstGeom prst="rect">
            <a:avLst/>
          </a:prstGeom>
          <a:noFill/>
        </p:spPr>
        <p:txBody>
          <a:bodyPr wrap="square" lIns="0" tIns="0" rIns="0" bIns="0" rtlCol="0">
            <a:noAutofit/>
          </a:bodyPr>
          <a:lstStyle/>
          <a:p>
            <a:r>
              <a:rPr lang="es-MX" sz="4000" dirty="0">
                <a:solidFill>
                  <a:schemeClr val="tx1">
                    <a:lumMod val="50000"/>
                    <a:lumOff val="50000"/>
                  </a:schemeClr>
                </a:solidFill>
              </a:rPr>
              <a:t>TABLE OF CONTENTS</a:t>
            </a:r>
            <a:endParaRPr lang="en-US" sz="4000" b="1" dirty="0">
              <a:solidFill>
                <a:schemeClr val="tx1">
                  <a:lumMod val="50000"/>
                  <a:lumOff val="50000"/>
                </a:schemeClr>
              </a:solidFill>
            </a:endParaRPr>
          </a:p>
        </p:txBody>
      </p:sp>
      <p:sp>
        <p:nvSpPr>
          <p:cNvPr id="4" name="TextBox 3">
            <a:extLst>
              <a:ext uri="{FF2B5EF4-FFF2-40B4-BE49-F238E27FC236}">
                <a16:creationId xmlns:a16="http://schemas.microsoft.com/office/drawing/2014/main" id="{9F1543E7-EA94-BB53-334E-104159D66C1F}"/>
              </a:ext>
            </a:extLst>
          </p:cNvPr>
          <p:cNvSpPr txBox="1"/>
          <p:nvPr/>
        </p:nvSpPr>
        <p:spPr>
          <a:xfrm>
            <a:off x="6516261" y="1132052"/>
            <a:ext cx="4822299" cy="554848"/>
          </a:xfrm>
          <a:prstGeom prst="rect">
            <a:avLst/>
          </a:prstGeom>
          <a:noFill/>
        </p:spPr>
        <p:txBody>
          <a:bodyPr wrap="square" lIns="0" tIns="0" rIns="0" bIns="0" rtlCol="0">
            <a:noAutofit/>
          </a:bodyPr>
          <a:lstStyle>
            <a:defPPr>
              <a:defRPr lang="en-US"/>
            </a:defPPr>
            <a:lvl1pPr>
              <a:defRPr sz="2800">
                <a:solidFill>
                  <a:schemeClr val="tx1">
                    <a:lumMod val="50000"/>
                    <a:lumOff val="50000"/>
                  </a:schemeClr>
                </a:solidFill>
              </a:defRPr>
            </a:lvl1pPr>
          </a:lstStyle>
          <a:p>
            <a:r>
              <a:rPr lang="fr-BE" sz="1600" dirty="0"/>
              <a:t>SECTION 1: Inclusion sociale et règlement des plaintes dans les projets d'identification</a:t>
            </a:r>
            <a:endParaRPr lang="en-US" sz="1600" dirty="0"/>
          </a:p>
        </p:txBody>
      </p:sp>
      <p:sp>
        <p:nvSpPr>
          <p:cNvPr id="5" name="TextBox 4">
            <a:extLst>
              <a:ext uri="{FF2B5EF4-FFF2-40B4-BE49-F238E27FC236}">
                <a16:creationId xmlns:a16="http://schemas.microsoft.com/office/drawing/2014/main" id="{EED4235A-F41F-7774-2DBF-497418915E16}"/>
              </a:ext>
            </a:extLst>
          </p:cNvPr>
          <p:cNvSpPr txBox="1"/>
          <p:nvPr/>
        </p:nvSpPr>
        <p:spPr>
          <a:xfrm>
            <a:off x="6516261" y="1761127"/>
            <a:ext cx="4395323" cy="554848"/>
          </a:xfrm>
          <a:prstGeom prst="rect">
            <a:avLst/>
          </a:prstGeom>
          <a:noFill/>
        </p:spPr>
        <p:txBody>
          <a:bodyPr wrap="square" lIns="0" tIns="0" rIns="0" bIns="0" rtlCol="0">
            <a:noAutofit/>
          </a:bodyPr>
          <a:lstStyle>
            <a:defPPr>
              <a:defRPr lang="en-US"/>
            </a:defPPr>
            <a:lvl1pPr>
              <a:defRPr sz="1600">
                <a:solidFill>
                  <a:schemeClr val="tx1">
                    <a:lumMod val="50000"/>
                    <a:lumOff val="50000"/>
                  </a:schemeClr>
                </a:solidFill>
              </a:defRPr>
            </a:lvl1pPr>
          </a:lstStyle>
          <a:p>
            <a:r>
              <a:rPr lang="fr-BE" dirty="0"/>
              <a:t>SECTION 2: Importance de l'inclusion sociale</a:t>
            </a:r>
            <a:endParaRPr lang="en-US" dirty="0"/>
          </a:p>
        </p:txBody>
      </p:sp>
      <p:sp>
        <p:nvSpPr>
          <p:cNvPr id="6" name="TextBox 5">
            <a:extLst>
              <a:ext uri="{FF2B5EF4-FFF2-40B4-BE49-F238E27FC236}">
                <a16:creationId xmlns:a16="http://schemas.microsoft.com/office/drawing/2014/main" id="{F35DE215-D7B5-6E94-E6A9-80E2A8999CE4}"/>
              </a:ext>
            </a:extLst>
          </p:cNvPr>
          <p:cNvSpPr txBox="1"/>
          <p:nvPr/>
        </p:nvSpPr>
        <p:spPr>
          <a:xfrm>
            <a:off x="6516261" y="2328841"/>
            <a:ext cx="4395323" cy="554848"/>
          </a:xfrm>
          <a:prstGeom prst="rect">
            <a:avLst/>
          </a:prstGeom>
          <a:noFill/>
        </p:spPr>
        <p:txBody>
          <a:bodyPr wrap="square" lIns="0" tIns="0" rIns="0" bIns="0" rtlCol="0">
            <a:noAutofit/>
          </a:bodyPr>
          <a:lstStyle>
            <a:defPPr>
              <a:defRPr lang="en-US"/>
            </a:defPPr>
            <a:lvl1pPr>
              <a:defRPr sz="1600">
                <a:solidFill>
                  <a:schemeClr val="tx1">
                    <a:lumMod val="50000"/>
                    <a:lumOff val="50000"/>
                  </a:schemeClr>
                </a:solidFill>
              </a:defRPr>
            </a:lvl1pPr>
          </a:lstStyle>
          <a:p>
            <a:r>
              <a:rPr lang="fr-BE" dirty="0"/>
              <a:t>SECTION 3: Stratégies pour l'inclusion sociale</a:t>
            </a:r>
            <a:endParaRPr lang="en-US" dirty="0"/>
          </a:p>
        </p:txBody>
      </p:sp>
      <p:sp>
        <p:nvSpPr>
          <p:cNvPr id="7" name="TextBox 6">
            <a:extLst>
              <a:ext uri="{FF2B5EF4-FFF2-40B4-BE49-F238E27FC236}">
                <a16:creationId xmlns:a16="http://schemas.microsoft.com/office/drawing/2014/main" id="{5BCA58C1-6A3E-76F6-8424-8B32A0E582D1}"/>
              </a:ext>
            </a:extLst>
          </p:cNvPr>
          <p:cNvSpPr txBox="1"/>
          <p:nvPr/>
        </p:nvSpPr>
        <p:spPr>
          <a:xfrm>
            <a:off x="6516261" y="2960852"/>
            <a:ext cx="4395323" cy="554848"/>
          </a:xfrm>
          <a:prstGeom prst="rect">
            <a:avLst/>
          </a:prstGeom>
          <a:noFill/>
        </p:spPr>
        <p:txBody>
          <a:bodyPr wrap="square" lIns="0" tIns="0" rIns="0" bIns="0" rtlCol="0">
            <a:noAutofit/>
          </a:bodyPr>
          <a:lstStyle>
            <a:defPPr>
              <a:defRPr lang="en-US"/>
            </a:defPPr>
            <a:lvl1pPr>
              <a:defRPr sz="1600">
                <a:solidFill>
                  <a:schemeClr val="tx1">
                    <a:lumMod val="50000"/>
                    <a:lumOff val="50000"/>
                  </a:schemeClr>
                </a:solidFill>
              </a:defRPr>
            </a:lvl1pPr>
          </a:lstStyle>
          <a:p>
            <a:r>
              <a:rPr lang="es-MX" dirty="0"/>
              <a:t>SECTION 4 : </a:t>
            </a:r>
            <a:r>
              <a:rPr lang="es-MX" dirty="0" err="1"/>
              <a:t>Gestion</a:t>
            </a:r>
            <a:r>
              <a:rPr lang="es-MX" dirty="0"/>
              <a:t> </a:t>
            </a:r>
            <a:r>
              <a:rPr lang="es-MX" dirty="0" err="1"/>
              <a:t>efficace</a:t>
            </a:r>
            <a:r>
              <a:rPr lang="es-MX" dirty="0"/>
              <a:t> des </a:t>
            </a:r>
            <a:r>
              <a:rPr lang="es-MX" dirty="0" err="1"/>
              <a:t>plaintes</a:t>
            </a:r>
            <a:endParaRPr lang="en-US" dirty="0"/>
          </a:p>
        </p:txBody>
      </p:sp>
      <p:sp>
        <p:nvSpPr>
          <p:cNvPr id="8" name="TextBox 7">
            <a:extLst>
              <a:ext uri="{FF2B5EF4-FFF2-40B4-BE49-F238E27FC236}">
                <a16:creationId xmlns:a16="http://schemas.microsoft.com/office/drawing/2014/main" id="{A7A16C40-3C31-A21E-E500-102E43B48ABC}"/>
              </a:ext>
            </a:extLst>
          </p:cNvPr>
          <p:cNvSpPr txBox="1"/>
          <p:nvPr/>
        </p:nvSpPr>
        <p:spPr>
          <a:xfrm>
            <a:off x="6516261" y="3565970"/>
            <a:ext cx="4395323" cy="554848"/>
          </a:xfrm>
          <a:prstGeom prst="rect">
            <a:avLst/>
          </a:prstGeom>
          <a:noFill/>
        </p:spPr>
        <p:txBody>
          <a:bodyPr wrap="square" lIns="0" tIns="0" rIns="0" bIns="0" rtlCol="0">
            <a:noAutofit/>
          </a:bodyPr>
          <a:lstStyle>
            <a:defPPr>
              <a:defRPr lang="en-US"/>
            </a:defPPr>
            <a:lvl1pPr>
              <a:defRPr sz="1600">
                <a:solidFill>
                  <a:schemeClr val="tx1">
                    <a:lumMod val="50000"/>
                    <a:lumOff val="50000"/>
                  </a:schemeClr>
                </a:solidFill>
              </a:defRPr>
            </a:lvl1pPr>
          </a:lstStyle>
          <a:p>
            <a:r>
              <a:rPr lang="es-MX" dirty="0"/>
              <a:t>SECTION 5: </a:t>
            </a:r>
            <a:r>
              <a:rPr lang="fr-BE" dirty="0"/>
              <a:t>Règlement électronique des Plaintes et Griefs (</a:t>
            </a:r>
            <a:r>
              <a:rPr lang="fr-BE" dirty="0" err="1"/>
              <a:t>eMGP</a:t>
            </a:r>
            <a:r>
              <a:rPr lang="fr-BE" dirty="0"/>
              <a:t>)</a:t>
            </a:r>
            <a:endParaRPr lang="en-US" dirty="0"/>
          </a:p>
        </p:txBody>
      </p:sp>
      <p:grpSp>
        <p:nvGrpSpPr>
          <p:cNvPr id="9" name="Group 8">
            <a:extLst>
              <a:ext uri="{FF2B5EF4-FFF2-40B4-BE49-F238E27FC236}">
                <a16:creationId xmlns:a16="http://schemas.microsoft.com/office/drawing/2014/main" id="{AF68716A-2E4F-F2CA-D560-C4B2FE160883}"/>
              </a:ext>
            </a:extLst>
          </p:cNvPr>
          <p:cNvGrpSpPr/>
          <p:nvPr/>
        </p:nvGrpSpPr>
        <p:grpSpPr>
          <a:xfrm>
            <a:off x="0" y="6193018"/>
            <a:ext cx="12192002" cy="670255"/>
            <a:chOff x="0" y="8342"/>
            <a:chExt cx="14630402" cy="804306"/>
          </a:xfrm>
        </p:grpSpPr>
        <p:sp>
          <p:nvSpPr>
            <p:cNvPr id="10" name="object 5">
              <a:extLst>
                <a:ext uri="{FF2B5EF4-FFF2-40B4-BE49-F238E27FC236}">
                  <a16:creationId xmlns:a16="http://schemas.microsoft.com/office/drawing/2014/main" id="{F712FEB0-0D1E-0CCC-D823-1B7C3052753B}"/>
                </a:ext>
              </a:extLst>
            </p:cNvPr>
            <p:cNvSpPr/>
            <p:nvPr/>
          </p:nvSpPr>
          <p:spPr>
            <a:xfrm rot="5400000">
              <a:off x="6913048" y="-6904706"/>
              <a:ext cx="804306" cy="14630402"/>
            </a:xfrm>
            <a:custGeom>
              <a:avLst/>
              <a:gdLst/>
              <a:ahLst/>
              <a:cxnLst/>
              <a:rect l="l" t="t" r="r" b="b"/>
              <a:pathLst>
                <a:path w="620395" h="8229600">
                  <a:moveTo>
                    <a:pt x="619963" y="0"/>
                  </a:moveTo>
                  <a:lnTo>
                    <a:pt x="0" y="0"/>
                  </a:lnTo>
                  <a:lnTo>
                    <a:pt x="0" y="8229600"/>
                  </a:lnTo>
                  <a:lnTo>
                    <a:pt x="619963" y="8229600"/>
                  </a:lnTo>
                  <a:lnTo>
                    <a:pt x="619963" y="0"/>
                  </a:lnTo>
                  <a:close/>
                </a:path>
              </a:pathLst>
            </a:custGeom>
            <a:solidFill>
              <a:srgbClr val="0A6B8C"/>
            </a:solidFill>
          </p:spPr>
          <p:txBody>
            <a:bodyPr wrap="square" lIns="0" tIns="0" rIns="0" bIns="0" rtlCol="0"/>
            <a:lstStyle/>
            <a:p>
              <a:endParaRPr sz="1500"/>
            </a:p>
          </p:txBody>
        </p:sp>
        <p:pic>
          <p:nvPicPr>
            <p:cNvPr id="11" name="Picture 10">
              <a:extLst>
                <a:ext uri="{FF2B5EF4-FFF2-40B4-BE49-F238E27FC236}">
                  <a16:creationId xmlns:a16="http://schemas.microsoft.com/office/drawing/2014/main" id="{9CEB56A1-7183-40DE-A7EE-A69CD939B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09" y="184624"/>
              <a:ext cx="2423500" cy="467029"/>
            </a:xfrm>
            <a:prstGeom prst="rect">
              <a:avLst/>
            </a:prstGeom>
          </p:spPr>
        </p:pic>
      </p:grpSp>
      <p:sp>
        <p:nvSpPr>
          <p:cNvPr id="2" name="TextBox 1">
            <a:extLst>
              <a:ext uri="{FF2B5EF4-FFF2-40B4-BE49-F238E27FC236}">
                <a16:creationId xmlns:a16="http://schemas.microsoft.com/office/drawing/2014/main" id="{4142970A-3875-B32E-112E-6AA519AC32D1}"/>
              </a:ext>
            </a:extLst>
          </p:cNvPr>
          <p:cNvSpPr txBox="1"/>
          <p:nvPr/>
        </p:nvSpPr>
        <p:spPr>
          <a:xfrm>
            <a:off x="6516260" y="4299511"/>
            <a:ext cx="4395323" cy="554848"/>
          </a:xfrm>
          <a:prstGeom prst="rect">
            <a:avLst/>
          </a:prstGeom>
          <a:noFill/>
        </p:spPr>
        <p:txBody>
          <a:bodyPr wrap="square" lIns="0" tIns="0" rIns="0" bIns="0" rtlCol="0">
            <a:noAutofit/>
          </a:bodyPr>
          <a:lstStyle>
            <a:defPPr>
              <a:defRPr lang="en-US"/>
            </a:defPPr>
            <a:lvl1pPr>
              <a:defRPr sz="1600">
                <a:solidFill>
                  <a:schemeClr val="tx1">
                    <a:lumMod val="50000"/>
                    <a:lumOff val="50000"/>
                  </a:schemeClr>
                </a:solidFill>
              </a:defRPr>
            </a:lvl1pPr>
          </a:lstStyle>
          <a:p>
            <a:r>
              <a:rPr lang="es-MX" dirty="0"/>
              <a:t>SECTION 6: </a:t>
            </a:r>
            <a:r>
              <a:rPr lang="fr-BE" dirty="0"/>
              <a:t>Bonnes pratiques et recommandations</a:t>
            </a:r>
            <a:endParaRPr lang="en-US" dirty="0"/>
          </a:p>
        </p:txBody>
      </p:sp>
      <p:sp>
        <p:nvSpPr>
          <p:cNvPr id="12" name="TextBox 11">
            <a:extLst>
              <a:ext uri="{FF2B5EF4-FFF2-40B4-BE49-F238E27FC236}">
                <a16:creationId xmlns:a16="http://schemas.microsoft.com/office/drawing/2014/main" id="{DB969303-763F-81FD-97B7-C4F89A0B2FFE}"/>
              </a:ext>
            </a:extLst>
          </p:cNvPr>
          <p:cNvSpPr txBox="1"/>
          <p:nvPr/>
        </p:nvSpPr>
        <p:spPr>
          <a:xfrm>
            <a:off x="6516259" y="4819882"/>
            <a:ext cx="4395323" cy="554848"/>
          </a:xfrm>
          <a:prstGeom prst="rect">
            <a:avLst/>
          </a:prstGeom>
          <a:noFill/>
        </p:spPr>
        <p:txBody>
          <a:bodyPr wrap="square" lIns="0" tIns="0" rIns="0" bIns="0" rtlCol="0">
            <a:noAutofit/>
          </a:bodyPr>
          <a:lstStyle>
            <a:defPPr>
              <a:defRPr lang="en-US"/>
            </a:defPPr>
            <a:lvl1pPr>
              <a:defRPr sz="1600">
                <a:solidFill>
                  <a:schemeClr val="tx1">
                    <a:lumMod val="50000"/>
                    <a:lumOff val="50000"/>
                  </a:schemeClr>
                </a:solidFill>
              </a:defRPr>
            </a:lvl1pPr>
          </a:lstStyle>
          <a:p>
            <a:r>
              <a:rPr lang="es-MX" dirty="0"/>
              <a:t>SECTION 7: </a:t>
            </a:r>
            <a:r>
              <a:rPr lang="fr-BE" dirty="0"/>
              <a:t>Approche consolidée nationale pour les projets de la Banque mondiale</a:t>
            </a:r>
            <a:endParaRPr lang="en-US" dirty="0"/>
          </a:p>
        </p:txBody>
      </p:sp>
    </p:spTree>
    <p:extLst>
      <p:ext uri="{BB962C8B-B14F-4D97-AF65-F5344CB8AC3E}">
        <p14:creationId xmlns:p14="http://schemas.microsoft.com/office/powerpoint/2010/main" val="238018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467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8EC82E-1C72-A031-7B43-07095391985A}"/>
              </a:ext>
            </a:extLst>
          </p:cNvPr>
          <p:cNvSpPr txBox="1"/>
          <p:nvPr/>
        </p:nvSpPr>
        <p:spPr>
          <a:xfrm>
            <a:off x="573742" y="1029499"/>
            <a:ext cx="6813284" cy="1721874"/>
          </a:xfrm>
          <a:prstGeom prst="rect">
            <a:avLst/>
          </a:prstGeom>
          <a:noFill/>
        </p:spPr>
        <p:txBody>
          <a:bodyPr wrap="square" lIns="0" tIns="0" rIns="0" bIns="0" rtlCol="0">
            <a:noAutofit/>
          </a:bodyPr>
          <a:lstStyle/>
          <a:p>
            <a:pPr algn="just"/>
            <a:r>
              <a:rPr lang="fr-BE" sz="3600" dirty="0">
                <a:solidFill>
                  <a:schemeClr val="bg1"/>
                </a:solidFill>
              </a:rPr>
              <a:t>Inclusion sociale et règlement des plaintes dans les projets d'identification</a:t>
            </a:r>
          </a:p>
        </p:txBody>
      </p:sp>
      <p:sp>
        <p:nvSpPr>
          <p:cNvPr id="7" name="Slide Number Placeholder 2">
            <a:extLst>
              <a:ext uri="{FF2B5EF4-FFF2-40B4-BE49-F238E27FC236}">
                <a16:creationId xmlns:a16="http://schemas.microsoft.com/office/drawing/2014/main" id="{3038FC91-3D0E-37FC-32F2-94A71283E23D}"/>
              </a:ext>
            </a:extLst>
          </p:cNvPr>
          <p:cNvSpPr txBox="1">
            <a:spLocks/>
          </p:cNvSpPr>
          <p:nvPr/>
        </p:nvSpPr>
        <p:spPr>
          <a:xfrm>
            <a:off x="103095" y="6452534"/>
            <a:ext cx="4347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CCC8358A-A537-4E41-8665-81B70C1CE18B}" type="slidenum">
              <a:rPr lang="en-US" smtClean="0"/>
              <a:pPr algn="l"/>
              <a:t>4</a:t>
            </a:fld>
            <a:endParaRPr lang="en-US" dirty="0"/>
          </a:p>
        </p:txBody>
      </p:sp>
      <p:sp>
        <p:nvSpPr>
          <p:cNvPr id="8" name="Slide Number Placeholder 2">
            <a:extLst>
              <a:ext uri="{FF2B5EF4-FFF2-40B4-BE49-F238E27FC236}">
                <a16:creationId xmlns:a16="http://schemas.microsoft.com/office/drawing/2014/main" id="{CA871155-551D-6516-61B4-AA96067EB866}"/>
              </a:ext>
            </a:extLst>
          </p:cNvPr>
          <p:cNvSpPr txBox="1">
            <a:spLocks/>
          </p:cNvSpPr>
          <p:nvPr/>
        </p:nvSpPr>
        <p:spPr>
          <a:xfrm>
            <a:off x="573742" y="6452534"/>
            <a:ext cx="46302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dirty="0"/>
          </a:p>
        </p:txBody>
      </p:sp>
      <p:sp>
        <p:nvSpPr>
          <p:cNvPr id="2" name="TextBox 1">
            <a:extLst>
              <a:ext uri="{FF2B5EF4-FFF2-40B4-BE49-F238E27FC236}">
                <a16:creationId xmlns:a16="http://schemas.microsoft.com/office/drawing/2014/main" id="{596C2515-3E9B-02A1-FB54-582EE1386CA2}"/>
              </a:ext>
            </a:extLst>
          </p:cNvPr>
          <p:cNvSpPr txBox="1"/>
          <p:nvPr/>
        </p:nvSpPr>
        <p:spPr>
          <a:xfrm>
            <a:off x="982340" y="3849188"/>
            <a:ext cx="8788677" cy="1754326"/>
          </a:xfrm>
          <a:prstGeom prst="rect">
            <a:avLst/>
          </a:prstGeom>
          <a:noFill/>
        </p:spPr>
        <p:txBody>
          <a:bodyPr wrap="square" rtlCol="0">
            <a:spAutoFit/>
          </a:bodyPr>
          <a:lstStyle/>
          <a:p>
            <a:pPr algn="l"/>
            <a:r>
              <a:rPr lang="fr-BE" b="0" i="0" u="sng" dirty="0">
                <a:solidFill>
                  <a:srgbClr val="222222"/>
                </a:solidFill>
                <a:effectLst/>
              </a:rPr>
              <a:t>Objectif </a:t>
            </a:r>
            <a:r>
              <a:rPr lang="fr-BE" b="0" i="0" dirty="0">
                <a:solidFill>
                  <a:srgbClr val="222222"/>
                </a:solidFill>
                <a:effectLst/>
              </a:rPr>
              <a:t>: Orienter l'opérationnalisation des documents de sauvegardes clés</a:t>
            </a:r>
          </a:p>
          <a:p>
            <a:pPr algn="l"/>
            <a:r>
              <a:rPr lang="fr-BE" b="0" i="0" dirty="0">
                <a:solidFill>
                  <a:srgbClr val="222222"/>
                </a:solidFill>
                <a:effectLst/>
              </a:rPr>
              <a:t> </a:t>
            </a:r>
          </a:p>
          <a:p>
            <a:pPr algn="l"/>
            <a:r>
              <a:rPr lang="fr-BE" b="0" i="0" dirty="0">
                <a:solidFill>
                  <a:srgbClr val="222222"/>
                </a:solidFill>
                <a:effectLst/>
              </a:rPr>
              <a:t>MGP  </a:t>
            </a:r>
            <a:r>
              <a:rPr lang="fr-BE" b="0" i="0" dirty="0">
                <a:solidFill>
                  <a:srgbClr val="222222"/>
                </a:solidFill>
                <a:effectLst/>
                <a:sym typeface="Wingdings" panose="05000000000000000000" pitchFamily="2" charset="2"/>
              </a:rPr>
              <a:t> </a:t>
            </a:r>
            <a:r>
              <a:rPr lang="fr-BE" b="0" i="0" dirty="0">
                <a:solidFill>
                  <a:srgbClr val="222222"/>
                </a:solidFill>
                <a:effectLst/>
              </a:rPr>
              <a:t>rappel théorique CES 1, 2, 5, 10</a:t>
            </a:r>
          </a:p>
          <a:p>
            <a:pPr algn="l"/>
            <a:endParaRPr lang="fr-BE" b="0" i="0" dirty="0">
              <a:solidFill>
                <a:srgbClr val="222222"/>
              </a:solidFill>
              <a:effectLst/>
            </a:endParaRPr>
          </a:p>
          <a:p>
            <a:pPr algn="l"/>
            <a:r>
              <a:rPr lang="fr-BE" dirty="0" err="1">
                <a:solidFill>
                  <a:srgbClr val="222222"/>
                </a:solidFill>
              </a:rPr>
              <a:t>e</a:t>
            </a:r>
            <a:r>
              <a:rPr lang="fr-BE" b="0" i="0" dirty="0" err="1">
                <a:solidFill>
                  <a:srgbClr val="222222"/>
                </a:solidFill>
                <a:effectLst/>
              </a:rPr>
              <a:t>MGP</a:t>
            </a:r>
            <a:r>
              <a:rPr lang="fr-BE" b="0" i="0" dirty="0">
                <a:solidFill>
                  <a:srgbClr val="222222"/>
                </a:solidFill>
                <a:effectLst/>
              </a:rPr>
              <a:t> (digital)</a:t>
            </a:r>
          </a:p>
          <a:p>
            <a:endParaRPr lang="fr-BE" dirty="0"/>
          </a:p>
        </p:txBody>
      </p:sp>
      <p:pic>
        <p:nvPicPr>
          <p:cNvPr id="9" name="Graphic 8" descr="Target outline">
            <a:extLst>
              <a:ext uri="{FF2B5EF4-FFF2-40B4-BE49-F238E27FC236}">
                <a16:creationId xmlns:a16="http://schemas.microsoft.com/office/drawing/2014/main" id="{0C7F5567-56D5-BFC8-CA19-C7C70D4833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9888" y="3766266"/>
            <a:ext cx="542452" cy="542452"/>
          </a:xfrm>
          <a:prstGeom prst="rect">
            <a:avLst/>
          </a:prstGeom>
        </p:spPr>
      </p:pic>
      <p:pic>
        <p:nvPicPr>
          <p:cNvPr id="11" name="Graphic 10" descr="Internet outline">
            <a:extLst>
              <a:ext uri="{FF2B5EF4-FFF2-40B4-BE49-F238E27FC236}">
                <a16:creationId xmlns:a16="http://schemas.microsoft.com/office/drawing/2014/main" id="{E1FDCF96-3086-9EEE-4645-A41A7162EB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9888" y="4838174"/>
            <a:ext cx="542452" cy="542452"/>
          </a:xfrm>
          <a:prstGeom prst="rect">
            <a:avLst/>
          </a:prstGeom>
        </p:spPr>
      </p:pic>
    </p:spTree>
    <p:extLst>
      <p:ext uri="{BB962C8B-B14F-4D97-AF65-F5344CB8AC3E}">
        <p14:creationId xmlns:p14="http://schemas.microsoft.com/office/powerpoint/2010/main" val="3588353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407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8EC82E-1C72-A031-7B43-07095391985A}"/>
              </a:ext>
            </a:extLst>
          </p:cNvPr>
          <p:cNvSpPr txBox="1"/>
          <p:nvPr/>
        </p:nvSpPr>
        <p:spPr>
          <a:xfrm>
            <a:off x="553193" y="389966"/>
            <a:ext cx="6813284" cy="1721874"/>
          </a:xfrm>
          <a:prstGeom prst="rect">
            <a:avLst/>
          </a:prstGeom>
          <a:noFill/>
        </p:spPr>
        <p:txBody>
          <a:bodyPr wrap="square" lIns="0" tIns="0" rIns="0" bIns="0" rtlCol="0">
            <a:noAutofit/>
          </a:bodyPr>
          <a:lstStyle/>
          <a:p>
            <a:r>
              <a:rPr lang="es-MX" sz="3600" dirty="0" err="1">
                <a:solidFill>
                  <a:schemeClr val="bg1"/>
                </a:solidFill>
              </a:rPr>
              <a:t>Importance</a:t>
            </a:r>
            <a:r>
              <a:rPr lang="es-MX" sz="3600" dirty="0">
                <a:solidFill>
                  <a:schemeClr val="bg1"/>
                </a:solidFill>
              </a:rPr>
              <a:t> de </a:t>
            </a:r>
          </a:p>
          <a:p>
            <a:r>
              <a:rPr lang="es-MX" sz="3600" dirty="0" err="1">
                <a:solidFill>
                  <a:schemeClr val="bg1"/>
                </a:solidFill>
              </a:rPr>
              <a:t>l'inclusion</a:t>
            </a:r>
            <a:r>
              <a:rPr lang="es-MX" sz="3600" dirty="0">
                <a:solidFill>
                  <a:schemeClr val="bg1"/>
                </a:solidFill>
              </a:rPr>
              <a:t> </a:t>
            </a:r>
            <a:r>
              <a:rPr lang="es-MX" sz="3600" dirty="0" err="1">
                <a:solidFill>
                  <a:schemeClr val="bg1"/>
                </a:solidFill>
              </a:rPr>
              <a:t>sociale</a:t>
            </a:r>
            <a:endParaRPr lang="en-US" sz="3600" b="1" dirty="0">
              <a:solidFill>
                <a:schemeClr val="bg1"/>
              </a:solidFill>
            </a:endParaRPr>
          </a:p>
        </p:txBody>
      </p:sp>
      <p:sp>
        <p:nvSpPr>
          <p:cNvPr id="7" name="Slide Number Placeholder 2">
            <a:extLst>
              <a:ext uri="{FF2B5EF4-FFF2-40B4-BE49-F238E27FC236}">
                <a16:creationId xmlns:a16="http://schemas.microsoft.com/office/drawing/2014/main" id="{CB78AE3D-04A2-0845-258D-1FEE45212E0B}"/>
              </a:ext>
            </a:extLst>
          </p:cNvPr>
          <p:cNvSpPr txBox="1">
            <a:spLocks/>
          </p:cNvSpPr>
          <p:nvPr/>
        </p:nvSpPr>
        <p:spPr>
          <a:xfrm>
            <a:off x="103095" y="6452534"/>
            <a:ext cx="4347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CCC8358A-A537-4E41-8665-81B70C1CE18B}" type="slidenum">
              <a:rPr lang="en-US" smtClean="0"/>
              <a:pPr algn="l"/>
              <a:t>6</a:t>
            </a:fld>
            <a:endParaRPr lang="en-US"/>
          </a:p>
        </p:txBody>
      </p:sp>
      <p:sp>
        <p:nvSpPr>
          <p:cNvPr id="5" name="TextBox 4">
            <a:extLst>
              <a:ext uri="{FF2B5EF4-FFF2-40B4-BE49-F238E27FC236}">
                <a16:creationId xmlns:a16="http://schemas.microsoft.com/office/drawing/2014/main" id="{948EFFA4-92C7-FD54-C945-B0D18677E828}"/>
              </a:ext>
            </a:extLst>
          </p:cNvPr>
          <p:cNvSpPr txBox="1"/>
          <p:nvPr/>
        </p:nvSpPr>
        <p:spPr>
          <a:xfrm>
            <a:off x="573742" y="2300185"/>
            <a:ext cx="6096000" cy="923330"/>
          </a:xfrm>
          <a:prstGeom prst="rect">
            <a:avLst/>
          </a:prstGeom>
          <a:noFill/>
        </p:spPr>
        <p:txBody>
          <a:bodyPr wrap="square">
            <a:spAutoFit/>
          </a:bodyPr>
          <a:lstStyle/>
          <a:p>
            <a:pPr algn="l"/>
            <a:r>
              <a:rPr lang="fr-BE" b="0" i="0" dirty="0">
                <a:solidFill>
                  <a:srgbClr val="222222"/>
                </a:solidFill>
                <a:effectLst/>
              </a:rPr>
              <a:t>    </a:t>
            </a:r>
            <a:r>
              <a:rPr lang="fr-BE" b="0" i="0" u="sng" dirty="0">
                <a:solidFill>
                  <a:srgbClr val="222222"/>
                </a:solidFill>
                <a:effectLst/>
              </a:rPr>
              <a:t>Définition</a:t>
            </a:r>
            <a:r>
              <a:rPr lang="fr-BE" b="0" i="0" dirty="0">
                <a:solidFill>
                  <a:srgbClr val="222222"/>
                </a:solidFill>
                <a:effectLst/>
              </a:rPr>
              <a:t> : Accès équitable aux services</a:t>
            </a:r>
          </a:p>
          <a:p>
            <a:pPr algn="l"/>
            <a:endParaRPr lang="fr-BE" dirty="0">
              <a:solidFill>
                <a:srgbClr val="222222"/>
              </a:solidFill>
            </a:endParaRPr>
          </a:p>
          <a:p>
            <a:pPr algn="l"/>
            <a:endParaRPr lang="fr-BE" b="0" i="0" dirty="0">
              <a:solidFill>
                <a:srgbClr val="222222"/>
              </a:solidFill>
              <a:effectLst/>
            </a:endParaRPr>
          </a:p>
        </p:txBody>
      </p:sp>
      <p:pic>
        <p:nvPicPr>
          <p:cNvPr id="10" name="Graphic 9" descr="Open book outline">
            <a:extLst>
              <a:ext uri="{FF2B5EF4-FFF2-40B4-BE49-F238E27FC236}">
                <a16:creationId xmlns:a16="http://schemas.microsoft.com/office/drawing/2014/main" id="{1D560CE8-DA8F-7FC3-619F-53371519A8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4939" y="2279469"/>
            <a:ext cx="437605" cy="437605"/>
          </a:xfrm>
          <a:prstGeom prst="rect">
            <a:avLst/>
          </a:prstGeom>
        </p:spPr>
      </p:pic>
      <p:sp>
        <p:nvSpPr>
          <p:cNvPr id="11" name="TextBox 10">
            <a:extLst>
              <a:ext uri="{FF2B5EF4-FFF2-40B4-BE49-F238E27FC236}">
                <a16:creationId xmlns:a16="http://schemas.microsoft.com/office/drawing/2014/main" id="{7A8B6C88-1223-C74E-B603-55C8FF862193}"/>
              </a:ext>
            </a:extLst>
          </p:cNvPr>
          <p:cNvSpPr txBox="1"/>
          <p:nvPr/>
        </p:nvSpPr>
        <p:spPr>
          <a:xfrm>
            <a:off x="1027131" y="3319309"/>
            <a:ext cx="9502555" cy="1200329"/>
          </a:xfrm>
          <a:prstGeom prst="rect">
            <a:avLst/>
          </a:prstGeom>
          <a:noFill/>
        </p:spPr>
        <p:txBody>
          <a:bodyPr wrap="square" rtlCol="0">
            <a:spAutoFit/>
          </a:bodyPr>
          <a:lstStyle/>
          <a:p>
            <a:pPr algn="l"/>
            <a:endParaRPr lang="fr-BE" b="0" i="0" dirty="0">
              <a:solidFill>
                <a:srgbClr val="222222"/>
              </a:solidFill>
              <a:effectLst/>
            </a:endParaRPr>
          </a:p>
          <a:p>
            <a:pPr algn="just"/>
            <a:r>
              <a:rPr lang="fr-BE" b="0" i="0" u="sng" dirty="0">
                <a:solidFill>
                  <a:srgbClr val="222222"/>
                </a:solidFill>
                <a:effectLst/>
              </a:rPr>
              <a:t>Exemple</a:t>
            </a:r>
            <a:r>
              <a:rPr lang="fr-BE" b="0" i="0" dirty="0">
                <a:solidFill>
                  <a:srgbClr val="222222"/>
                </a:solidFill>
                <a:effectLst/>
              </a:rPr>
              <a:t> : WURI est un exemple remarquable </a:t>
            </a:r>
            <a:r>
              <a:rPr lang="fr-BE" b="1" i="0" dirty="0">
                <a:solidFill>
                  <a:srgbClr val="222222"/>
                </a:solidFill>
                <a:effectLst>
                  <a:outerShdw blurRad="38100" dist="38100" dir="2700000" algn="tl">
                    <a:srgbClr val="000000">
                      <a:alpha val="43137"/>
                    </a:srgbClr>
                  </a:outerShdw>
                </a:effectLst>
              </a:rPr>
              <a:t>d'inclusion sociale</a:t>
            </a:r>
            <a:r>
              <a:rPr lang="fr-BE" b="0" i="0" dirty="0">
                <a:solidFill>
                  <a:srgbClr val="222222"/>
                </a:solidFill>
                <a:effectLst/>
              </a:rPr>
              <a:t>. Il vise à </a:t>
            </a:r>
            <a:r>
              <a:rPr lang="fr-BE" b="1" i="0" dirty="0">
                <a:solidFill>
                  <a:srgbClr val="222222"/>
                </a:solidFill>
                <a:effectLst>
                  <a:outerShdw blurRad="38100" dist="38100" dir="2700000" algn="tl">
                    <a:srgbClr val="000000">
                      <a:alpha val="43137"/>
                    </a:srgbClr>
                  </a:outerShdw>
                </a:effectLst>
              </a:rPr>
              <a:t>faciliter l'accès </a:t>
            </a:r>
            <a:r>
              <a:rPr lang="fr-BE" b="0" i="0" dirty="0">
                <a:solidFill>
                  <a:srgbClr val="222222"/>
                </a:solidFill>
                <a:effectLst/>
              </a:rPr>
              <a:t>aux services de base pour toutes les personnes, </a:t>
            </a:r>
            <a:r>
              <a:rPr lang="fr-BE" b="1" i="0" dirty="0">
                <a:solidFill>
                  <a:srgbClr val="222222"/>
                </a:solidFill>
                <a:effectLst>
                  <a:outerShdw blurRad="38100" dist="38100" dir="2700000" algn="tl">
                    <a:srgbClr val="000000">
                      <a:alpha val="43137"/>
                    </a:srgbClr>
                  </a:outerShdw>
                </a:effectLst>
              </a:rPr>
              <a:t>indépendamment</a:t>
            </a:r>
            <a:r>
              <a:rPr lang="fr-BE" b="0" i="0" dirty="0">
                <a:solidFill>
                  <a:srgbClr val="222222"/>
                </a:solidFill>
                <a:effectLst/>
              </a:rPr>
              <a:t> de leur nationalité ou de leur statut juridique. Cet exemple démontre l'engagement à promouvoir l'inclusion sociale à </a:t>
            </a:r>
            <a:r>
              <a:rPr lang="fr-BE" b="1" i="0" dirty="0">
                <a:solidFill>
                  <a:srgbClr val="222222"/>
                </a:solidFill>
                <a:effectLst>
                  <a:outerShdw blurRad="38100" dist="38100" dir="2700000" algn="tl">
                    <a:srgbClr val="000000">
                      <a:alpha val="43137"/>
                    </a:srgbClr>
                  </a:outerShdw>
                </a:effectLst>
              </a:rPr>
              <a:t>grande échelle.</a:t>
            </a:r>
          </a:p>
        </p:txBody>
      </p:sp>
      <p:pic>
        <p:nvPicPr>
          <p:cNvPr id="12" name="Graphic 11" descr="Lights On outline">
            <a:extLst>
              <a:ext uri="{FF2B5EF4-FFF2-40B4-BE49-F238E27FC236}">
                <a16:creationId xmlns:a16="http://schemas.microsoft.com/office/drawing/2014/main" id="{2FA36726-FA5D-46BB-E674-8E029D8EA1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193" y="3728010"/>
            <a:ext cx="503120" cy="503120"/>
          </a:xfrm>
          <a:prstGeom prst="rect">
            <a:avLst/>
          </a:prstGeom>
        </p:spPr>
      </p:pic>
    </p:spTree>
    <p:extLst>
      <p:ext uri="{BB962C8B-B14F-4D97-AF65-F5344CB8AC3E}">
        <p14:creationId xmlns:p14="http://schemas.microsoft.com/office/powerpoint/2010/main" val="239714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826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8EC82E-1C72-A031-7B43-07095391985A}"/>
              </a:ext>
            </a:extLst>
          </p:cNvPr>
          <p:cNvSpPr txBox="1"/>
          <p:nvPr/>
        </p:nvSpPr>
        <p:spPr>
          <a:xfrm>
            <a:off x="573742" y="1029499"/>
            <a:ext cx="6813284" cy="1721874"/>
          </a:xfrm>
          <a:prstGeom prst="rect">
            <a:avLst/>
          </a:prstGeom>
          <a:noFill/>
        </p:spPr>
        <p:txBody>
          <a:bodyPr wrap="square" lIns="0" tIns="0" rIns="0" bIns="0" rtlCol="0">
            <a:noAutofit/>
          </a:bodyPr>
          <a:lstStyle/>
          <a:p>
            <a:pPr algn="just"/>
            <a:r>
              <a:rPr lang="fr-BE" sz="3600" dirty="0">
                <a:solidFill>
                  <a:schemeClr val="bg1"/>
                </a:solidFill>
              </a:rPr>
              <a:t>Stratégies pour l'inclusion sociale</a:t>
            </a:r>
          </a:p>
        </p:txBody>
      </p:sp>
      <p:sp>
        <p:nvSpPr>
          <p:cNvPr id="7" name="Slide Number Placeholder 2">
            <a:extLst>
              <a:ext uri="{FF2B5EF4-FFF2-40B4-BE49-F238E27FC236}">
                <a16:creationId xmlns:a16="http://schemas.microsoft.com/office/drawing/2014/main" id="{3038FC91-3D0E-37FC-32F2-94A71283E23D}"/>
              </a:ext>
            </a:extLst>
          </p:cNvPr>
          <p:cNvSpPr txBox="1">
            <a:spLocks/>
          </p:cNvSpPr>
          <p:nvPr/>
        </p:nvSpPr>
        <p:spPr>
          <a:xfrm>
            <a:off x="103095" y="6452534"/>
            <a:ext cx="4347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CCC8358A-A537-4E41-8665-81B70C1CE18B}" type="slidenum">
              <a:rPr lang="en-US" smtClean="0"/>
              <a:pPr algn="l"/>
              <a:t>8</a:t>
            </a:fld>
            <a:endParaRPr lang="en-US"/>
          </a:p>
        </p:txBody>
      </p:sp>
      <p:sp>
        <p:nvSpPr>
          <p:cNvPr id="2" name="TextBox 1">
            <a:extLst>
              <a:ext uri="{FF2B5EF4-FFF2-40B4-BE49-F238E27FC236}">
                <a16:creationId xmlns:a16="http://schemas.microsoft.com/office/drawing/2014/main" id="{596C2515-3E9B-02A1-FB54-582EE1386CA2}"/>
              </a:ext>
            </a:extLst>
          </p:cNvPr>
          <p:cNvSpPr txBox="1"/>
          <p:nvPr/>
        </p:nvSpPr>
        <p:spPr>
          <a:xfrm>
            <a:off x="1008466" y="3849188"/>
            <a:ext cx="8788677" cy="3139321"/>
          </a:xfrm>
          <a:prstGeom prst="rect">
            <a:avLst/>
          </a:prstGeom>
          <a:noFill/>
        </p:spPr>
        <p:txBody>
          <a:bodyPr wrap="square" rtlCol="0">
            <a:spAutoFit/>
          </a:bodyPr>
          <a:lstStyle/>
          <a:p>
            <a:pPr algn="l"/>
            <a:r>
              <a:rPr lang="fr-BE" b="0" i="0" u="sng" dirty="0">
                <a:solidFill>
                  <a:srgbClr val="222222"/>
                </a:solidFill>
                <a:effectLst/>
              </a:rPr>
              <a:t>Engagement communautaire </a:t>
            </a:r>
            <a:r>
              <a:rPr lang="fr-BE" b="0" i="0" dirty="0">
                <a:solidFill>
                  <a:srgbClr val="222222"/>
                </a:solidFill>
                <a:effectLst/>
              </a:rPr>
              <a:t>: Impliquer </a:t>
            </a:r>
            <a:r>
              <a:rPr lang="fr-BE" b="1" i="0" dirty="0">
                <a:solidFill>
                  <a:srgbClr val="222222"/>
                </a:solidFill>
                <a:effectLst>
                  <a:outerShdw blurRad="38100" dist="38100" dir="2700000" algn="tl">
                    <a:srgbClr val="000000">
                      <a:alpha val="43137"/>
                    </a:srgbClr>
                  </a:outerShdw>
                </a:effectLst>
              </a:rPr>
              <a:t>activement les communautés </a:t>
            </a:r>
            <a:r>
              <a:rPr lang="fr-BE" b="0" i="0" dirty="0">
                <a:solidFill>
                  <a:srgbClr val="222222"/>
                </a:solidFill>
                <a:effectLst/>
              </a:rPr>
              <a:t>dans la conception et la mise en œuvre des projets d'identification.</a:t>
            </a:r>
          </a:p>
          <a:p>
            <a:pPr algn="l"/>
            <a:endParaRPr lang="fr-BE" b="0" i="0" dirty="0">
              <a:solidFill>
                <a:srgbClr val="222222"/>
              </a:solidFill>
              <a:effectLst/>
            </a:endParaRPr>
          </a:p>
          <a:p>
            <a:pPr algn="l"/>
            <a:r>
              <a:rPr lang="fr-BE" b="0" i="0" u="sng" dirty="0">
                <a:solidFill>
                  <a:srgbClr val="222222"/>
                </a:solidFill>
                <a:effectLst/>
              </a:rPr>
              <a:t>Renforcement des capacités </a:t>
            </a:r>
            <a:r>
              <a:rPr lang="fr-BE" b="0" i="0" dirty="0">
                <a:solidFill>
                  <a:srgbClr val="222222"/>
                </a:solidFill>
                <a:effectLst/>
              </a:rPr>
              <a:t>: Former les parties prenantes pour </a:t>
            </a:r>
            <a:r>
              <a:rPr lang="fr-BE" b="1" i="0" dirty="0">
                <a:solidFill>
                  <a:srgbClr val="222222"/>
                </a:solidFill>
                <a:effectLst>
                  <a:outerShdw blurRad="38100" dist="38100" dir="2700000" algn="tl">
                    <a:srgbClr val="000000">
                      <a:alpha val="43137"/>
                    </a:srgbClr>
                  </a:outerShdw>
                </a:effectLst>
              </a:rPr>
              <a:t>renforcer</a:t>
            </a:r>
            <a:r>
              <a:rPr lang="fr-BE" b="0" i="0" dirty="0">
                <a:solidFill>
                  <a:srgbClr val="222222"/>
                </a:solidFill>
                <a:effectLst/>
              </a:rPr>
              <a:t> leur </a:t>
            </a:r>
            <a:r>
              <a:rPr lang="fr-BE" b="1" i="0" dirty="0">
                <a:solidFill>
                  <a:srgbClr val="222222"/>
                </a:solidFill>
                <a:effectLst>
                  <a:outerShdw blurRad="38100" dist="38100" dir="2700000" algn="tl">
                    <a:srgbClr val="000000">
                      <a:alpha val="43137"/>
                    </a:srgbClr>
                  </a:outerShdw>
                </a:effectLst>
              </a:rPr>
              <a:t>compréhension</a:t>
            </a:r>
            <a:r>
              <a:rPr lang="fr-BE" b="0" i="0" dirty="0">
                <a:solidFill>
                  <a:srgbClr val="222222"/>
                </a:solidFill>
                <a:effectLst/>
              </a:rPr>
              <a:t> et leur </a:t>
            </a:r>
            <a:r>
              <a:rPr lang="fr-BE" b="1" i="0" dirty="0">
                <a:solidFill>
                  <a:srgbClr val="222222"/>
                </a:solidFill>
                <a:effectLst>
                  <a:outerShdw blurRad="38100" dist="38100" dir="2700000" algn="tl">
                    <a:srgbClr val="000000">
                      <a:alpha val="43137"/>
                    </a:srgbClr>
                  </a:outerShdw>
                </a:effectLst>
              </a:rPr>
              <a:t>utilisation </a:t>
            </a:r>
            <a:r>
              <a:rPr lang="fr-BE" b="0" i="0" dirty="0">
                <a:solidFill>
                  <a:srgbClr val="222222"/>
                </a:solidFill>
                <a:effectLst/>
              </a:rPr>
              <a:t>des systèmes d'identification.</a:t>
            </a:r>
          </a:p>
          <a:p>
            <a:pPr algn="l"/>
            <a:endParaRPr lang="fr-BE" b="0" i="0" dirty="0">
              <a:solidFill>
                <a:srgbClr val="222222"/>
              </a:solidFill>
              <a:effectLst/>
            </a:endParaRPr>
          </a:p>
          <a:p>
            <a:pPr algn="l"/>
            <a:r>
              <a:rPr lang="fr-BE" b="0" i="0" u="sng" dirty="0">
                <a:solidFill>
                  <a:srgbClr val="222222"/>
                </a:solidFill>
                <a:effectLst/>
              </a:rPr>
              <a:t>Accessibilité</a:t>
            </a:r>
            <a:r>
              <a:rPr lang="fr-BE" b="0" i="0" dirty="0">
                <a:solidFill>
                  <a:srgbClr val="222222"/>
                </a:solidFill>
                <a:effectLst/>
              </a:rPr>
              <a:t> : Assurer un </a:t>
            </a:r>
            <a:r>
              <a:rPr lang="fr-BE" b="1" i="0" dirty="0">
                <a:solidFill>
                  <a:srgbClr val="222222"/>
                </a:solidFill>
                <a:effectLst>
                  <a:outerShdw blurRad="38100" dist="38100" dir="2700000" algn="tl">
                    <a:srgbClr val="000000">
                      <a:alpha val="43137"/>
                    </a:srgbClr>
                  </a:outerShdw>
                </a:effectLst>
              </a:rPr>
              <a:t>accès équitable </a:t>
            </a:r>
            <a:r>
              <a:rPr lang="fr-BE" b="0" i="0" dirty="0">
                <a:solidFill>
                  <a:srgbClr val="222222"/>
                </a:solidFill>
                <a:effectLst/>
              </a:rPr>
              <a:t>aux services d'identification en éliminant les obstacles.</a:t>
            </a:r>
          </a:p>
          <a:p>
            <a:pPr algn="l"/>
            <a:endParaRPr lang="fr-BE" dirty="0">
              <a:solidFill>
                <a:srgbClr val="222222"/>
              </a:solidFill>
            </a:endParaRPr>
          </a:p>
          <a:p>
            <a:pPr algn="l"/>
            <a:endParaRPr lang="fr-BE" b="0" i="0" dirty="0">
              <a:solidFill>
                <a:srgbClr val="222222"/>
              </a:solidFill>
              <a:effectLst/>
            </a:endParaRPr>
          </a:p>
          <a:p>
            <a:endParaRPr lang="fr-BE" dirty="0"/>
          </a:p>
        </p:txBody>
      </p:sp>
    </p:spTree>
    <p:extLst>
      <p:ext uri="{BB962C8B-B14F-4D97-AF65-F5344CB8AC3E}">
        <p14:creationId xmlns:p14="http://schemas.microsoft.com/office/powerpoint/2010/main" val="240663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1297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58AF25A1562843AF5740A53958D387" ma:contentTypeVersion="18" ma:contentTypeDescription="Create a new document." ma:contentTypeScope="" ma:versionID="c4e7c157f4619630fdc30c29bab3974d">
  <xsd:schema xmlns:xsd="http://www.w3.org/2001/XMLSchema" xmlns:xs="http://www.w3.org/2001/XMLSchema" xmlns:p="http://schemas.microsoft.com/office/2006/metadata/properties" xmlns:ns2="e5946a2d-77b0-45d7-85b4-79cafa3b5960" xmlns:ns3="e4b47e93-2d86-46c6-9aa4-cbd992e7de24" xmlns:ns4="3e02667f-0271-471b-bd6e-11a2e16def1d" targetNamespace="http://schemas.microsoft.com/office/2006/metadata/properties" ma:root="true" ma:fieldsID="b7eb5bded5ec72b95bc2be3f5c191a47" ns2:_="" ns3:_="" ns4:_="">
    <xsd:import namespace="e5946a2d-77b0-45d7-85b4-79cafa3b5960"/>
    <xsd:import namespace="e4b47e93-2d86-46c6-9aa4-cbd992e7de24"/>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946a2d-77b0-45d7-85b4-79cafa3b59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b47e93-2d86-46c6-9aa4-cbd992e7de2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a606b58-8fa8-4cbd-b1ef-34ee062a5d34}" ma:internalName="TaxCatchAll" ma:showField="CatchAllData" ma:web="e4b47e93-2d86-46c6-9aa4-cbd992e7de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5946a2d-77b0-45d7-85b4-79cafa3b5960">
      <Terms xmlns="http://schemas.microsoft.com/office/infopath/2007/PartnerControls"/>
    </lcf76f155ced4ddcb4097134ff3c332f>
    <TaxCatchAll xmlns="3e02667f-0271-471b-bd6e-11a2e16def1d" xsi:nil="true"/>
  </documentManagement>
</p:properties>
</file>

<file path=customXml/itemProps1.xml><?xml version="1.0" encoding="utf-8"?>
<ds:datastoreItem xmlns:ds="http://schemas.openxmlformats.org/officeDocument/2006/customXml" ds:itemID="{6807C555-AD80-492A-BCD2-F6F729E769D5}">
  <ds:schemaRefs>
    <ds:schemaRef ds:uri="http://schemas.microsoft.com/sharepoint/v3/contenttype/forms"/>
  </ds:schemaRefs>
</ds:datastoreItem>
</file>

<file path=customXml/itemProps2.xml><?xml version="1.0" encoding="utf-8"?>
<ds:datastoreItem xmlns:ds="http://schemas.openxmlformats.org/officeDocument/2006/customXml" ds:itemID="{C16D376B-6BB9-4207-B8BD-6A2F35CFC2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946a2d-77b0-45d7-85b4-79cafa3b5960"/>
    <ds:schemaRef ds:uri="e4b47e93-2d86-46c6-9aa4-cbd992e7de24"/>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0AAD04-AEC4-47E2-8050-CFE15712D84C}">
  <ds:schemaRefs>
    <ds:schemaRef ds:uri="e4b47e93-2d86-46c6-9aa4-cbd992e7de24"/>
    <ds:schemaRef ds:uri="http://schemas.microsoft.com/office/2006/metadata/properties"/>
    <ds:schemaRef ds:uri="3e02667f-0271-471b-bd6e-11a2e16def1d"/>
    <ds:schemaRef ds:uri="http://schemas.microsoft.com/office/2006/documentManagement/types"/>
    <ds:schemaRef ds:uri="http://purl.org/dc/elements/1.1/"/>
    <ds:schemaRef ds:uri="e5946a2d-77b0-45d7-85b4-79cafa3b5960"/>
    <ds:schemaRef ds:uri="http://www.w3.org/XML/1998/namespace"/>
    <ds:schemaRef ds:uri="http://purl.org/dc/terms/"/>
    <ds:schemaRef ds:uri="http://schemas.microsoft.com/office/infopath/2007/PartnerControls"/>
    <ds:schemaRef ds:uri="http://schemas.openxmlformats.org/package/2006/metadata/core-properties"/>
    <ds:schemaRef ds:uri="http://purl.org/dc/dcmitype/"/>
  </ds:schemaRefs>
</ds:datastoreItem>
</file>

<file path=docMetadata/LabelInfo.xml><?xml version="1.0" encoding="utf-8"?>
<clbl:labelList xmlns:clbl="http://schemas.microsoft.com/office/2020/mipLabelMetadata">
  <clbl:label id="{bddddbb1-db54-40d5-b230-0609bcef2068}" enabled="0" method="" siteId="{bddddbb1-db54-40d5-b230-0609bcef2068}" removed="1"/>
</clbl:labelList>
</file>

<file path=docProps/app.xml><?xml version="1.0" encoding="utf-8"?>
<Properties xmlns="http://schemas.openxmlformats.org/officeDocument/2006/extended-properties" xmlns:vt="http://schemas.openxmlformats.org/officeDocument/2006/docPropsVTypes">
  <TotalTime>59</TotalTime>
  <Words>734</Words>
  <Application>Microsoft Office PowerPoint</Application>
  <PresentationFormat>Widescreen</PresentationFormat>
  <Paragraphs>73</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DIN Condensed</vt:lpstr>
      <vt:lpstr>DIN Pro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Lucia Cardenas Martinez</dc:creator>
  <cp:lastModifiedBy>Hubert Maurice Waterinckx</cp:lastModifiedBy>
  <cp:revision>3</cp:revision>
  <dcterms:created xsi:type="dcterms:W3CDTF">2022-04-25T18:49:56Z</dcterms:created>
  <dcterms:modified xsi:type="dcterms:W3CDTF">2024-05-03T11:07:57Z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0x010100A658AF25A1562843AF5740A53958D387</vt:lpwstr>
  </property>
  <property fmtid="{D5CDD505-2E9C-101B-9397-08002B2CF9AE}" pid="3" name="MediaServiceImageTags">
    <vt:lpwstr/>
  </property>
</Properties>
</file>